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0" r:id="rId13"/>
    <p:sldId id="271" r:id="rId14"/>
  </p:sldIdLst>
  <p:sldSz cx="18288000" cy="10287000"/>
  <p:notesSz cx="6858000" cy="9144000"/>
  <p:embeddedFontLst>
    <p:embeddedFont>
      <p:font typeface="Alegreya Bold" panose="020B0604020202020204" charset="0"/>
      <p:regular r:id="rId15"/>
    </p:embeddedFont>
    <p:embeddedFont>
      <p:font typeface="Children One" panose="020B0604020202020204" charset="0"/>
      <p:regular r:id="rId16"/>
    </p:embeddedFont>
    <p:embeddedFont>
      <p:font typeface="KSGalilea" panose="00000500000000000000" pitchFamily="50" charset="-95"/>
      <p:regular r:id="rId17"/>
      <p:italic r:id="rId18"/>
    </p:embeddedFont>
    <p:embeddedFont>
      <p:font typeface="Lilita One" panose="020B0604020202020204" charset="0"/>
      <p:regular r:id="rId19"/>
    </p:embeddedFont>
    <p:embeddedFont>
      <p:font typeface="Palatino Linotype 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BB8F96-4A3D-4924-8641-C040E6AF442D}" v="1" dt="2025-10-30T10:52:03.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6" d="100"/>
          <a:sy n="66" d="100"/>
        </p:scale>
        <p:origin x="1014"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π. Αλέξανδρος Λισάη" userId="c83f33e9627e25e1" providerId="LiveId" clId="{F9442102-C6AC-4274-9A09-53E59FA1F5FB}"/>
    <pc:docChg chg="modSld">
      <pc:chgData name="π. Αλέξανδρος Λισάη" userId="c83f33e9627e25e1" providerId="LiveId" clId="{F9442102-C6AC-4274-9A09-53E59FA1F5FB}" dt="2025-10-30T10:52:03.001" v="0"/>
      <pc:docMkLst>
        <pc:docMk/>
      </pc:docMkLst>
      <pc:sldChg chg="modAnim">
        <pc:chgData name="π. Αλέξανδρος Λισάη" userId="c83f33e9627e25e1" providerId="LiveId" clId="{F9442102-C6AC-4274-9A09-53E59FA1F5FB}" dt="2025-10-30T10:52:03.001" v="0"/>
        <pc:sldMkLst>
          <pc:docMk/>
          <pc:sldMk cId="0" sldId="26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sv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1389756" y="7801560"/>
            <a:ext cx="21067513" cy="10928772"/>
          </a:xfrm>
          <a:custGeom>
            <a:avLst/>
            <a:gdLst/>
            <a:ahLst/>
            <a:cxnLst/>
            <a:rect l="l" t="t" r="r" b="b"/>
            <a:pathLst>
              <a:path w="21067513" h="10928772">
                <a:moveTo>
                  <a:pt x="0" y="0"/>
                </a:moveTo>
                <a:lnTo>
                  <a:pt x="21067512" y="0"/>
                </a:lnTo>
                <a:lnTo>
                  <a:pt x="21067512" y="10928772"/>
                </a:lnTo>
                <a:lnTo>
                  <a:pt x="0" y="10928772"/>
                </a:lnTo>
                <a:lnTo>
                  <a:pt x="0" y="0"/>
                </a:lnTo>
                <a:close/>
              </a:path>
            </a:pathLst>
          </a:custGeom>
          <a:blipFill>
            <a:blip r:embed="rId3"/>
            <a:stretch>
              <a:fillRect/>
            </a:stretch>
          </a:blipFill>
        </p:spPr>
        <p:txBody>
          <a:bodyPr/>
          <a:lstStyle/>
          <a:p>
            <a:endParaRPr lang="el-GR"/>
          </a:p>
        </p:txBody>
      </p:sp>
      <p:sp>
        <p:nvSpPr>
          <p:cNvPr id="4" name="Freeform 4"/>
          <p:cNvSpPr/>
          <p:nvPr/>
        </p:nvSpPr>
        <p:spPr>
          <a:xfrm>
            <a:off x="-182329" y="5066352"/>
            <a:ext cx="5384425" cy="5139679"/>
          </a:xfrm>
          <a:custGeom>
            <a:avLst/>
            <a:gdLst/>
            <a:ahLst/>
            <a:cxnLst/>
            <a:rect l="l" t="t" r="r" b="b"/>
            <a:pathLst>
              <a:path w="5384425" h="5139679">
                <a:moveTo>
                  <a:pt x="0" y="0"/>
                </a:moveTo>
                <a:lnTo>
                  <a:pt x="5384425" y="0"/>
                </a:lnTo>
                <a:lnTo>
                  <a:pt x="5384425" y="5139679"/>
                </a:lnTo>
                <a:lnTo>
                  <a:pt x="0" y="5139679"/>
                </a:lnTo>
                <a:lnTo>
                  <a:pt x="0" y="0"/>
                </a:lnTo>
                <a:close/>
              </a:path>
            </a:pathLst>
          </a:custGeom>
          <a:blipFill>
            <a:blip r:embed="rId4"/>
            <a:stretch>
              <a:fillRect l="-4010" t="-2801" r="-2941" b="-9243"/>
            </a:stretch>
          </a:blipFill>
        </p:spPr>
        <p:txBody>
          <a:bodyPr/>
          <a:lstStyle/>
          <a:p>
            <a:endParaRPr lang="el-GR"/>
          </a:p>
        </p:txBody>
      </p:sp>
      <p:sp>
        <p:nvSpPr>
          <p:cNvPr id="5" name="Freeform 5"/>
          <p:cNvSpPr/>
          <p:nvPr/>
        </p:nvSpPr>
        <p:spPr>
          <a:xfrm>
            <a:off x="248170" y="279891"/>
            <a:ext cx="1170393" cy="1497618"/>
          </a:xfrm>
          <a:custGeom>
            <a:avLst/>
            <a:gdLst/>
            <a:ahLst/>
            <a:cxnLst/>
            <a:rect l="l" t="t" r="r" b="b"/>
            <a:pathLst>
              <a:path w="1170393" h="1497618">
                <a:moveTo>
                  <a:pt x="0" y="0"/>
                </a:moveTo>
                <a:lnTo>
                  <a:pt x="1170394" y="0"/>
                </a:lnTo>
                <a:lnTo>
                  <a:pt x="1170394" y="1497618"/>
                </a:lnTo>
                <a:lnTo>
                  <a:pt x="0" y="1497618"/>
                </a:lnTo>
                <a:lnTo>
                  <a:pt x="0" y="0"/>
                </a:lnTo>
                <a:close/>
              </a:path>
            </a:pathLst>
          </a:custGeom>
          <a:blipFill>
            <a:blip r:embed="rId5"/>
            <a:stretch>
              <a:fillRect/>
            </a:stretch>
          </a:blipFill>
        </p:spPr>
        <p:txBody>
          <a:bodyPr/>
          <a:lstStyle/>
          <a:p>
            <a:endParaRPr lang="el-GR"/>
          </a:p>
        </p:txBody>
      </p:sp>
      <p:sp>
        <p:nvSpPr>
          <p:cNvPr id="6" name="Freeform 6"/>
          <p:cNvSpPr/>
          <p:nvPr/>
        </p:nvSpPr>
        <p:spPr>
          <a:xfrm>
            <a:off x="8477141" y="6399866"/>
            <a:ext cx="2740018" cy="3806164"/>
          </a:xfrm>
          <a:custGeom>
            <a:avLst/>
            <a:gdLst/>
            <a:ahLst/>
            <a:cxnLst/>
            <a:rect l="l" t="t" r="r" b="b"/>
            <a:pathLst>
              <a:path w="2740018" h="3806164">
                <a:moveTo>
                  <a:pt x="0" y="0"/>
                </a:moveTo>
                <a:lnTo>
                  <a:pt x="2740018" y="0"/>
                </a:lnTo>
                <a:lnTo>
                  <a:pt x="2740018" y="3806165"/>
                </a:lnTo>
                <a:lnTo>
                  <a:pt x="0" y="3806165"/>
                </a:lnTo>
                <a:lnTo>
                  <a:pt x="0" y="0"/>
                </a:lnTo>
                <a:close/>
              </a:path>
            </a:pathLst>
          </a:custGeom>
          <a:blipFill>
            <a:blip r:embed="rId6"/>
            <a:stretch>
              <a:fillRect l="-2167" t="-7354" r="-2167" b="-6757"/>
            </a:stretch>
          </a:blipFill>
        </p:spPr>
        <p:txBody>
          <a:bodyPr/>
          <a:lstStyle/>
          <a:p>
            <a:endParaRPr lang="el-GR"/>
          </a:p>
        </p:txBody>
      </p:sp>
      <p:sp>
        <p:nvSpPr>
          <p:cNvPr id="7" name="TextBox 7"/>
          <p:cNvSpPr txBox="1"/>
          <p:nvPr/>
        </p:nvSpPr>
        <p:spPr>
          <a:xfrm>
            <a:off x="4669230" y="2929720"/>
            <a:ext cx="9822737" cy="2499395"/>
          </a:xfrm>
          <a:prstGeom prst="rect">
            <a:avLst/>
          </a:prstGeom>
        </p:spPr>
        <p:txBody>
          <a:bodyPr lIns="0" tIns="0" rIns="0" bIns="0" rtlCol="0" anchor="t">
            <a:spAutoFit/>
          </a:bodyPr>
          <a:lstStyle/>
          <a:p>
            <a:pPr algn="ctr">
              <a:lnSpc>
                <a:spcPts val="20576"/>
              </a:lnSpc>
            </a:pPr>
            <a:r>
              <a:rPr lang="en-US" sz="14697">
                <a:solidFill>
                  <a:srgbClr val="BE1E2D"/>
                </a:solidFill>
                <a:latin typeface="Children One"/>
                <a:ea typeface="Children One"/>
                <a:cs typeface="Children One"/>
                <a:sym typeface="Children One"/>
              </a:rPr>
              <a:t>ΣΥΝΤΡΟΦΙΑ</a:t>
            </a:r>
          </a:p>
        </p:txBody>
      </p:sp>
      <p:sp>
        <p:nvSpPr>
          <p:cNvPr id="8" name="TextBox 8"/>
          <p:cNvSpPr txBox="1"/>
          <p:nvPr/>
        </p:nvSpPr>
        <p:spPr>
          <a:xfrm>
            <a:off x="4669230" y="980727"/>
            <a:ext cx="10355841" cy="2556533"/>
          </a:xfrm>
          <a:prstGeom prst="rect">
            <a:avLst/>
          </a:prstGeom>
        </p:spPr>
        <p:txBody>
          <a:bodyPr lIns="0" tIns="0" rIns="0" bIns="0" rtlCol="0" anchor="t">
            <a:spAutoFit/>
          </a:bodyPr>
          <a:lstStyle/>
          <a:p>
            <a:pPr algn="ctr">
              <a:lnSpc>
                <a:spcPts val="20939"/>
              </a:lnSpc>
            </a:pPr>
            <a:r>
              <a:rPr lang="en-US" sz="14956" spc="987">
                <a:solidFill>
                  <a:srgbClr val="303030"/>
                </a:solidFill>
                <a:latin typeface="Children One"/>
                <a:ea typeface="Children One"/>
                <a:cs typeface="Children One"/>
                <a:sym typeface="Children One"/>
              </a:rPr>
              <a:t>ΝΕΑΝΙΚΗ</a:t>
            </a:r>
          </a:p>
        </p:txBody>
      </p:sp>
      <p:sp>
        <p:nvSpPr>
          <p:cNvPr id="9" name="TextBox 9"/>
          <p:cNvSpPr txBox="1"/>
          <p:nvPr/>
        </p:nvSpPr>
        <p:spPr>
          <a:xfrm>
            <a:off x="1620633" y="585125"/>
            <a:ext cx="4201151" cy="920574"/>
          </a:xfrm>
          <a:prstGeom prst="rect">
            <a:avLst/>
          </a:prstGeom>
        </p:spPr>
        <p:txBody>
          <a:bodyPr lIns="0" tIns="0" rIns="0" bIns="0" rtlCol="0" anchor="t">
            <a:spAutoFit/>
          </a:bodyPr>
          <a:lstStyle/>
          <a:p>
            <a:pPr algn="l">
              <a:lnSpc>
                <a:spcPts val="2398"/>
              </a:lnSpc>
            </a:pPr>
            <a:r>
              <a:rPr lang="en-US" sz="2636" spc="173">
                <a:solidFill>
                  <a:srgbClr val="010080"/>
                </a:solidFill>
                <a:latin typeface="KSGalilea"/>
                <a:ea typeface="KSGalilea"/>
                <a:cs typeface="KSGalilea"/>
                <a:sym typeface="KSGalilea"/>
              </a:rPr>
              <a:t>Ιερά Μητρόπολις Μεσογαίας &amp; Λαυρεωτικής</a:t>
            </a:r>
          </a:p>
          <a:p>
            <a:pPr algn="l">
              <a:lnSpc>
                <a:spcPts val="2398"/>
              </a:lnSpc>
            </a:pPr>
            <a:r>
              <a:rPr lang="en-US" sz="2636" spc="173">
                <a:solidFill>
                  <a:srgbClr val="010080"/>
                </a:solidFill>
                <a:latin typeface="KSGalilea"/>
                <a:ea typeface="KSGalilea"/>
                <a:cs typeface="KSGalilea"/>
                <a:sym typeface="KSGalilea"/>
              </a:rPr>
              <a:t>Γραφείο Νεότητος</a:t>
            </a:r>
          </a:p>
        </p:txBody>
      </p:sp>
      <p:sp>
        <p:nvSpPr>
          <p:cNvPr id="10" name="TextBox 10"/>
          <p:cNvSpPr txBox="1"/>
          <p:nvPr/>
        </p:nvSpPr>
        <p:spPr>
          <a:xfrm>
            <a:off x="8400579" y="5314815"/>
            <a:ext cx="3738321" cy="903175"/>
          </a:xfrm>
          <a:prstGeom prst="rect">
            <a:avLst/>
          </a:prstGeom>
        </p:spPr>
        <p:txBody>
          <a:bodyPr lIns="0" tIns="0" rIns="0" bIns="0" rtlCol="0" anchor="t">
            <a:spAutoFit/>
          </a:bodyPr>
          <a:lstStyle/>
          <a:p>
            <a:pPr algn="ctr">
              <a:lnSpc>
                <a:spcPts val="7255"/>
              </a:lnSpc>
            </a:pPr>
            <a:r>
              <a:rPr lang="en-US" sz="5182">
                <a:solidFill>
                  <a:srgbClr val="303030"/>
                </a:solidFill>
                <a:latin typeface="Lilita One"/>
                <a:ea typeface="Lilita One"/>
                <a:cs typeface="Lilita One"/>
                <a:sym typeface="Lilita One"/>
              </a:rPr>
              <a:t>2025-2026</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5411247" y="1913364"/>
            <a:ext cx="6217425" cy="8373636"/>
          </a:xfrm>
          <a:custGeom>
            <a:avLst/>
            <a:gdLst/>
            <a:ahLst/>
            <a:cxnLst/>
            <a:rect l="l" t="t" r="r" b="b"/>
            <a:pathLst>
              <a:path w="6217425" h="8373636">
                <a:moveTo>
                  <a:pt x="0" y="0"/>
                </a:moveTo>
                <a:lnTo>
                  <a:pt x="6217425" y="0"/>
                </a:lnTo>
                <a:lnTo>
                  <a:pt x="6217425" y="8373636"/>
                </a:lnTo>
                <a:lnTo>
                  <a:pt x="0" y="8373636"/>
                </a:lnTo>
                <a:lnTo>
                  <a:pt x="0" y="0"/>
                </a:lnTo>
                <a:close/>
              </a:path>
            </a:pathLst>
          </a:custGeom>
          <a:blipFill>
            <a:blip r:embed="rId3"/>
            <a:stretch>
              <a:fillRect/>
            </a:stretch>
          </a:blipFill>
        </p:spPr>
        <p:txBody>
          <a:bodyPr/>
          <a:lstStyle/>
          <a:p>
            <a:endParaRPr lang="el-GR"/>
          </a:p>
        </p:txBody>
      </p:sp>
      <p:sp>
        <p:nvSpPr>
          <p:cNvPr id="4" name="TextBox 4"/>
          <p:cNvSpPr txBox="1"/>
          <p:nvPr/>
        </p:nvSpPr>
        <p:spPr>
          <a:xfrm>
            <a:off x="0" y="317589"/>
            <a:ext cx="18288000" cy="1319178"/>
          </a:xfrm>
          <a:prstGeom prst="rect">
            <a:avLst/>
          </a:prstGeom>
        </p:spPr>
        <p:txBody>
          <a:bodyPr lIns="0" tIns="0" rIns="0" bIns="0" rtlCol="0" anchor="t">
            <a:spAutoFit/>
          </a:bodyPr>
          <a:lstStyle/>
          <a:p>
            <a:pPr algn="ctr">
              <a:lnSpc>
                <a:spcPts val="4634"/>
              </a:lnSpc>
              <a:spcBef>
                <a:spcPct val="0"/>
              </a:spcBef>
            </a:pPr>
            <a:r>
              <a:rPr lang="en-US" sz="4331" b="1" spc="203">
                <a:solidFill>
                  <a:srgbClr val="000000"/>
                </a:solidFill>
                <a:latin typeface="Palatino Linotype Bold"/>
                <a:ea typeface="Palatino Linotype Bold"/>
                <a:cs typeface="Palatino Linotype Bold"/>
                <a:sym typeface="Palatino Linotype Bold"/>
              </a:rPr>
              <a:t>Αυτήν ακριβώς την περίπτωση έχουμε με την ανάσταση του Λαζάρου, μία εβδομάδα πριν το Πάθος του Χριστού.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3"/>
            <a:stretch>
              <a:fillRect t="-4226" b="-4226"/>
            </a:stretch>
          </a:blipFill>
        </p:spPr>
        <p:txBody>
          <a:bodyPr/>
          <a:lstStyle/>
          <a:p>
            <a:endParaRPr lang="el-GR"/>
          </a:p>
        </p:txBody>
      </p:sp>
      <p:sp>
        <p:nvSpPr>
          <p:cNvPr id="4" name="Freeform 4"/>
          <p:cNvSpPr/>
          <p:nvPr/>
        </p:nvSpPr>
        <p:spPr>
          <a:xfrm>
            <a:off x="0" y="2209761"/>
            <a:ext cx="6321317" cy="8077239"/>
          </a:xfrm>
          <a:custGeom>
            <a:avLst/>
            <a:gdLst/>
            <a:ahLst/>
            <a:cxnLst/>
            <a:rect l="l" t="t" r="r" b="b"/>
            <a:pathLst>
              <a:path w="6321317" h="8077239">
                <a:moveTo>
                  <a:pt x="0" y="0"/>
                </a:moveTo>
                <a:lnTo>
                  <a:pt x="6321317" y="0"/>
                </a:lnTo>
                <a:lnTo>
                  <a:pt x="6321317" y="8077239"/>
                </a:lnTo>
                <a:lnTo>
                  <a:pt x="0" y="8077239"/>
                </a:lnTo>
                <a:lnTo>
                  <a:pt x="0" y="0"/>
                </a:lnTo>
                <a:close/>
              </a:path>
            </a:pathLst>
          </a:custGeom>
          <a:blipFill>
            <a:blip r:embed="rId4"/>
            <a:stretch>
              <a:fillRect/>
            </a:stretch>
          </a:blipFill>
        </p:spPr>
        <p:txBody>
          <a:bodyPr/>
          <a:lstStyle/>
          <a:p>
            <a:endParaRPr lang="el-GR"/>
          </a:p>
        </p:txBody>
      </p:sp>
      <p:sp>
        <p:nvSpPr>
          <p:cNvPr id="5" name="Freeform 5"/>
          <p:cNvSpPr/>
          <p:nvPr/>
        </p:nvSpPr>
        <p:spPr>
          <a:xfrm>
            <a:off x="14812629" y="4123221"/>
            <a:ext cx="2446671" cy="5657043"/>
          </a:xfrm>
          <a:custGeom>
            <a:avLst/>
            <a:gdLst/>
            <a:ahLst/>
            <a:cxnLst/>
            <a:rect l="l" t="t" r="r" b="b"/>
            <a:pathLst>
              <a:path w="2446671" h="5657043">
                <a:moveTo>
                  <a:pt x="0" y="0"/>
                </a:moveTo>
                <a:lnTo>
                  <a:pt x="2446671" y="0"/>
                </a:lnTo>
                <a:lnTo>
                  <a:pt x="2446671" y="5657044"/>
                </a:lnTo>
                <a:lnTo>
                  <a:pt x="0" y="5657044"/>
                </a:lnTo>
                <a:lnTo>
                  <a:pt x="0" y="0"/>
                </a:lnTo>
                <a:close/>
              </a:path>
            </a:pathLst>
          </a:custGeom>
          <a:blipFill>
            <a:blip r:embed="rId5"/>
            <a:stretch>
              <a:fillRect/>
            </a:stretch>
          </a:blipFill>
        </p:spPr>
        <p:txBody>
          <a:bodyPr/>
          <a:lstStyle/>
          <a:p>
            <a:endParaRPr lang="el-GR"/>
          </a:p>
        </p:txBody>
      </p:sp>
      <p:sp>
        <p:nvSpPr>
          <p:cNvPr id="6" name="TextBox 6"/>
          <p:cNvSpPr txBox="1"/>
          <p:nvPr/>
        </p:nvSpPr>
        <p:spPr>
          <a:xfrm>
            <a:off x="3008879" y="962025"/>
            <a:ext cx="13213483" cy="623258"/>
          </a:xfrm>
          <a:prstGeom prst="rect">
            <a:avLst/>
          </a:prstGeom>
        </p:spPr>
        <p:txBody>
          <a:bodyPr lIns="0" tIns="0" rIns="0" bIns="0" rtlCol="0" anchor="t">
            <a:spAutoFit/>
          </a:bodyPr>
          <a:lstStyle/>
          <a:p>
            <a:pPr algn="ctr">
              <a:lnSpc>
                <a:spcPts val="3969"/>
              </a:lnSpc>
              <a:spcBef>
                <a:spcPct val="0"/>
              </a:spcBef>
            </a:pPr>
            <a:r>
              <a:rPr lang="en-US" sz="3710" b="1" spc="174">
                <a:solidFill>
                  <a:srgbClr val="000000"/>
                </a:solidFill>
                <a:latin typeface="Palatino Linotype Bold"/>
                <a:ea typeface="Palatino Linotype Bold"/>
                <a:cs typeface="Palatino Linotype Bold"/>
                <a:sym typeface="Palatino Linotype Bold"/>
              </a:rPr>
              <a:t>Γιατί νομίζετε ότι κατακρίθηκε ο πλούσιος; </a:t>
            </a:r>
          </a:p>
        </p:txBody>
      </p:sp>
      <p:sp>
        <p:nvSpPr>
          <p:cNvPr id="7" name="TextBox 7"/>
          <p:cNvSpPr txBox="1"/>
          <p:nvPr/>
        </p:nvSpPr>
        <p:spPr>
          <a:xfrm>
            <a:off x="3160659" y="2261686"/>
            <a:ext cx="13213483" cy="1118585"/>
          </a:xfrm>
          <a:prstGeom prst="rect">
            <a:avLst/>
          </a:prstGeom>
        </p:spPr>
        <p:txBody>
          <a:bodyPr lIns="0" tIns="0" rIns="0" bIns="0" rtlCol="0" anchor="t">
            <a:spAutoFit/>
          </a:bodyPr>
          <a:lstStyle/>
          <a:p>
            <a:pPr algn="ctr">
              <a:lnSpc>
                <a:spcPts val="3969"/>
              </a:lnSpc>
              <a:spcBef>
                <a:spcPct val="0"/>
              </a:spcBef>
            </a:pPr>
            <a:r>
              <a:rPr lang="en-US" sz="3710" b="1" spc="174" dirty="0">
                <a:solidFill>
                  <a:srgbClr val="000000"/>
                </a:solidFill>
                <a:latin typeface="Palatino Linotype Bold"/>
                <a:ea typeface="Palatino Linotype Bold"/>
                <a:cs typeface="Palatino Linotype Bold"/>
                <a:sym typeface="Palatino Linotype Bold"/>
              </a:rPr>
              <a:t>Και ο </a:t>
            </a:r>
            <a:r>
              <a:rPr lang="en-US" sz="3710" b="1" spc="174" dirty="0" err="1">
                <a:solidFill>
                  <a:srgbClr val="000000"/>
                </a:solidFill>
                <a:latin typeface="Palatino Linotype Bold"/>
                <a:ea typeface="Palatino Linotype Bold"/>
                <a:cs typeface="Palatino Linotype Bold"/>
                <a:sym typeface="Palatino Linotype Bold"/>
              </a:rPr>
              <a:t>φτωχός</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νομίζετε</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ότι</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δικ</a:t>
            </a:r>
            <a:r>
              <a:rPr lang="en-US" sz="3710" b="1" spc="174" dirty="0">
                <a:solidFill>
                  <a:srgbClr val="000000"/>
                </a:solidFill>
                <a:latin typeface="Palatino Linotype Bold"/>
                <a:ea typeface="Palatino Linotype Bold"/>
                <a:cs typeface="Palatino Linotype Bold"/>
                <a:sym typeface="Palatino Linotype Bold"/>
              </a:rPr>
              <a:t>αιώθηκε μόνο επειδή βασανίστηκε πολύ στη ζωή του;</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rot="-2700000" flipV="1">
            <a:off x="12981756" y="6959313"/>
            <a:ext cx="2860405" cy="2713810"/>
          </a:xfrm>
          <a:custGeom>
            <a:avLst/>
            <a:gdLst/>
            <a:ahLst/>
            <a:cxnLst/>
            <a:rect l="l" t="t" r="r" b="b"/>
            <a:pathLst>
              <a:path w="2860405" h="2713810">
                <a:moveTo>
                  <a:pt x="0" y="2713809"/>
                </a:moveTo>
                <a:lnTo>
                  <a:pt x="2860405" y="2713809"/>
                </a:lnTo>
                <a:lnTo>
                  <a:pt x="2860405" y="0"/>
                </a:lnTo>
                <a:lnTo>
                  <a:pt x="0" y="0"/>
                </a:lnTo>
                <a:lnTo>
                  <a:pt x="0" y="271380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4" name="TextBox 4"/>
          <p:cNvSpPr txBox="1"/>
          <p:nvPr/>
        </p:nvSpPr>
        <p:spPr>
          <a:xfrm>
            <a:off x="3331349" y="2667594"/>
            <a:ext cx="11625302" cy="5066155"/>
          </a:xfrm>
          <a:prstGeom prst="rect">
            <a:avLst/>
          </a:prstGeom>
        </p:spPr>
        <p:txBody>
          <a:bodyPr lIns="0" tIns="0" rIns="0" bIns="0" rtlCol="0" anchor="t">
            <a:spAutoFit/>
          </a:bodyPr>
          <a:lstStyle/>
          <a:p>
            <a:pPr algn="ctr">
              <a:lnSpc>
                <a:spcPts val="5804"/>
              </a:lnSpc>
              <a:spcBef>
                <a:spcPct val="0"/>
              </a:spcBef>
            </a:pPr>
            <a:r>
              <a:rPr lang="en-US" sz="4146" b="1">
                <a:solidFill>
                  <a:srgbClr val="4B3825"/>
                </a:solidFill>
                <a:latin typeface="Alegreya Bold"/>
                <a:ea typeface="Alegreya Bold"/>
                <a:cs typeface="Alegreya Bold"/>
                <a:sym typeface="Alegreya Bold"/>
              </a:rPr>
              <a:t>Χριστέ, τὸ φῶς τὸ ἀληθινόν, τὸ φωτίζον καὶ ἁγιάζον πάντα ἄνθρωπον ἐρχόμενον εἰς τὸν κόσμον, σημειωθήτω ἐφ’ ἡμᾶς τὸ φῶς τοῦ προσώπου σου, ἵνα ἐν αὐτῷ ὀψώμεθα φῶς τὸ ἀπρόσιτον, καὶ κατεύθυνον τὰ διαβήματα ἡμῶν πρὸς ἐργασίαν τῶν ἐντολῶν σου, πρεσβείαις τῆς παναχράντου σου Μητρός, καὶ πάντων σου τῶν ἁγίων. Ἀμήν.</a:t>
            </a:r>
          </a:p>
        </p:txBody>
      </p:sp>
      <p:grpSp>
        <p:nvGrpSpPr>
          <p:cNvPr id="5" name="Group 5"/>
          <p:cNvGrpSpPr/>
          <p:nvPr/>
        </p:nvGrpSpPr>
        <p:grpSpPr>
          <a:xfrm>
            <a:off x="575929" y="1889704"/>
            <a:ext cx="2747157" cy="7761519"/>
            <a:chOff x="0" y="0"/>
            <a:chExt cx="3662875" cy="10348692"/>
          </a:xfrm>
        </p:grpSpPr>
        <p:sp>
          <p:nvSpPr>
            <p:cNvPr id="6" name="Freeform 6"/>
            <p:cNvSpPr/>
            <p:nvPr/>
          </p:nvSpPr>
          <p:spPr>
            <a:xfrm>
              <a:off x="631992" y="0"/>
              <a:ext cx="2023777" cy="1809944"/>
            </a:xfrm>
            <a:custGeom>
              <a:avLst/>
              <a:gdLst/>
              <a:ahLst/>
              <a:cxnLst/>
              <a:rect l="l" t="t" r="r" b="b"/>
              <a:pathLst>
                <a:path w="2023777" h="1809944">
                  <a:moveTo>
                    <a:pt x="0" y="0"/>
                  </a:moveTo>
                  <a:lnTo>
                    <a:pt x="2023776" y="0"/>
                  </a:lnTo>
                  <a:lnTo>
                    <a:pt x="2023776" y="1809944"/>
                  </a:lnTo>
                  <a:lnTo>
                    <a:pt x="0" y="1809944"/>
                  </a:lnTo>
                  <a:lnTo>
                    <a:pt x="0" y="0"/>
                  </a:lnTo>
                  <a:close/>
                </a:path>
              </a:pathLst>
            </a:custGeom>
            <a:blipFill>
              <a:blip r:embed="rId5"/>
              <a:stretch>
                <a:fillRect l="-75094" t="-63713" r="-80000" b="-469198"/>
              </a:stretch>
            </a:blipFill>
          </p:spPr>
          <p:txBody>
            <a:bodyPr/>
            <a:lstStyle/>
            <a:p>
              <a:endParaRPr lang="el-GR"/>
            </a:p>
          </p:txBody>
        </p:sp>
        <p:sp>
          <p:nvSpPr>
            <p:cNvPr id="7" name="Freeform 7"/>
            <p:cNvSpPr/>
            <p:nvPr/>
          </p:nvSpPr>
          <p:spPr>
            <a:xfrm>
              <a:off x="0" y="255599"/>
              <a:ext cx="3662875" cy="10093094"/>
            </a:xfrm>
            <a:custGeom>
              <a:avLst/>
              <a:gdLst/>
              <a:ahLst/>
              <a:cxnLst/>
              <a:rect l="l" t="t" r="r" b="b"/>
              <a:pathLst>
                <a:path w="3662875" h="10093094">
                  <a:moveTo>
                    <a:pt x="0" y="0"/>
                  </a:moveTo>
                  <a:lnTo>
                    <a:pt x="3662875" y="0"/>
                  </a:lnTo>
                  <a:lnTo>
                    <a:pt x="3662875" y="10093093"/>
                  </a:lnTo>
                  <a:lnTo>
                    <a:pt x="0" y="10093093"/>
                  </a:lnTo>
                  <a:lnTo>
                    <a:pt x="0" y="0"/>
                  </a:lnTo>
                  <a:close/>
                </a:path>
              </a:pathLst>
            </a:custGeom>
            <a:blipFill>
              <a:blip r:embed="rId6"/>
              <a:stretch>
                <a:fillRect l="-33066" t="-11200" r="-23246" b="-5163"/>
              </a:stretch>
            </a:blipFill>
          </p:spPr>
          <p:txBody>
            <a:bodyPr/>
            <a:lstStyle/>
            <a:p>
              <a:endParaRPr lang="el-GR"/>
            </a:p>
          </p:txBody>
        </p:sp>
      </p:grpSp>
      <p:grpSp>
        <p:nvGrpSpPr>
          <p:cNvPr id="8" name="Group 8"/>
          <p:cNvGrpSpPr/>
          <p:nvPr/>
        </p:nvGrpSpPr>
        <p:grpSpPr>
          <a:xfrm>
            <a:off x="14948388" y="2041539"/>
            <a:ext cx="3313002" cy="7609684"/>
            <a:chOff x="0" y="0"/>
            <a:chExt cx="4417336" cy="10146245"/>
          </a:xfrm>
        </p:grpSpPr>
        <p:sp>
          <p:nvSpPr>
            <p:cNvPr id="9" name="Freeform 9"/>
            <p:cNvSpPr/>
            <p:nvPr/>
          </p:nvSpPr>
          <p:spPr>
            <a:xfrm>
              <a:off x="1224254" y="0"/>
              <a:ext cx="1947351" cy="1897498"/>
            </a:xfrm>
            <a:custGeom>
              <a:avLst/>
              <a:gdLst/>
              <a:ahLst/>
              <a:cxnLst/>
              <a:rect l="l" t="t" r="r" b="b"/>
              <a:pathLst>
                <a:path w="1947351" h="1897498">
                  <a:moveTo>
                    <a:pt x="0" y="0"/>
                  </a:moveTo>
                  <a:lnTo>
                    <a:pt x="1947350" y="0"/>
                  </a:lnTo>
                  <a:lnTo>
                    <a:pt x="1947350" y="1897498"/>
                  </a:lnTo>
                  <a:lnTo>
                    <a:pt x="0" y="1897498"/>
                  </a:lnTo>
                  <a:lnTo>
                    <a:pt x="0" y="0"/>
                  </a:lnTo>
                  <a:close/>
                </a:path>
              </a:pathLst>
            </a:custGeom>
            <a:blipFill>
              <a:blip r:embed="rId7"/>
              <a:stretch>
                <a:fillRect l="-99632" t="-32075" r="-102573" b="-471320"/>
              </a:stretch>
            </a:blipFill>
          </p:spPr>
          <p:txBody>
            <a:bodyPr/>
            <a:lstStyle/>
            <a:p>
              <a:endParaRPr lang="el-GR"/>
            </a:p>
          </p:txBody>
        </p:sp>
        <p:sp>
          <p:nvSpPr>
            <p:cNvPr id="10" name="Freeform 10"/>
            <p:cNvSpPr/>
            <p:nvPr/>
          </p:nvSpPr>
          <p:spPr>
            <a:xfrm>
              <a:off x="0" y="429622"/>
              <a:ext cx="4417336" cy="9716623"/>
            </a:xfrm>
            <a:custGeom>
              <a:avLst/>
              <a:gdLst/>
              <a:ahLst/>
              <a:cxnLst/>
              <a:rect l="l" t="t" r="r" b="b"/>
              <a:pathLst>
                <a:path w="4417336" h="9716623">
                  <a:moveTo>
                    <a:pt x="0" y="0"/>
                  </a:moveTo>
                  <a:lnTo>
                    <a:pt x="4417336" y="0"/>
                  </a:lnTo>
                  <a:lnTo>
                    <a:pt x="4417336" y="9716623"/>
                  </a:lnTo>
                  <a:lnTo>
                    <a:pt x="0" y="9716623"/>
                  </a:lnTo>
                  <a:lnTo>
                    <a:pt x="0" y="0"/>
                  </a:lnTo>
                  <a:close/>
                </a:path>
              </a:pathLst>
            </a:custGeom>
            <a:blipFill>
              <a:blip r:embed="rId8"/>
              <a:stretch>
                <a:fillRect l="-16207" t="-10685" r="-17017" b="-7148"/>
              </a:stretch>
            </a:blipFill>
          </p:spPr>
          <p:txBody>
            <a:bodyPr/>
            <a:lstStyle/>
            <a:p>
              <a:endParaRPr lang="el-GR"/>
            </a:p>
          </p:txBody>
        </p:sp>
      </p:grpSp>
      <p:sp>
        <p:nvSpPr>
          <p:cNvPr id="11" name="Freeform 11"/>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9"/>
            <a:stretch>
              <a:fillRect t="-4226" b="-4226"/>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1389756" y="7801560"/>
            <a:ext cx="21067513" cy="10928772"/>
          </a:xfrm>
          <a:custGeom>
            <a:avLst/>
            <a:gdLst/>
            <a:ahLst/>
            <a:cxnLst/>
            <a:rect l="l" t="t" r="r" b="b"/>
            <a:pathLst>
              <a:path w="21067513" h="10928772">
                <a:moveTo>
                  <a:pt x="0" y="0"/>
                </a:moveTo>
                <a:lnTo>
                  <a:pt x="21067512" y="0"/>
                </a:lnTo>
                <a:lnTo>
                  <a:pt x="21067512" y="10928772"/>
                </a:lnTo>
                <a:lnTo>
                  <a:pt x="0" y="10928772"/>
                </a:lnTo>
                <a:lnTo>
                  <a:pt x="0" y="0"/>
                </a:lnTo>
                <a:close/>
              </a:path>
            </a:pathLst>
          </a:custGeom>
          <a:blipFill>
            <a:blip r:embed="rId3"/>
            <a:stretch>
              <a:fillRect/>
            </a:stretch>
          </a:blipFill>
        </p:spPr>
        <p:txBody>
          <a:bodyPr/>
          <a:lstStyle/>
          <a:p>
            <a:endParaRPr lang="el-GR"/>
          </a:p>
        </p:txBody>
      </p:sp>
      <p:sp>
        <p:nvSpPr>
          <p:cNvPr id="4" name="Freeform 4"/>
          <p:cNvSpPr/>
          <p:nvPr/>
        </p:nvSpPr>
        <p:spPr>
          <a:xfrm>
            <a:off x="7424573" y="458852"/>
            <a:ext cx="3049371" cy="3901932"/>
          </a:xfrm>
          <a:custGeom>
            <a:avLst/>
            <a:gdLst/>
            <a:ahLst/>
            <a:cxnLst/>
            <a:rect l="l" t="t" r="r" b="b"/>
            <a:pathLst>
              <a:path w="3049371" h="3901932">
                <a:moveTo>
                  <a:pt x="0" y="0"/>
                </a:moveTo>
                <a:lnTo>
                  <a:pt x="3049371" y="0"/>
                </a:lnTo>
                <a:lnTo>
                  <a:pt x="3049371" y="3901931"/>
                </a:lnTo>
                <a:lnTo>
                  <a:pt x="0" y="3901931"/>
                </a:lnTo>
                <a:lnTo>
                  <a:pt x="0" y="0"/>
                </a:lnTo>
                <a:close/>
              </a:path>
            </a:pathLst>
          </a:custGeom>
          <a:blipFill>
            <a:blip r:embed="rId4"/>
            <a:stretch>
              <a:fillRect/>
            </a:stretch>
          </a:blipFill>
        </p:spPr>
        <p:txBody>
          <a:bodyPr/>
          <a:lstStyle/>
          <a:p>
            <a:endParaRPr lang="el-GR"/>
          </a:p>
        </p:txBody>
      </p:sp>
      <p:sp>
        <p:nvSpPr>
          <p:cNvPr id="5" name="TextBox 5"/>
          <p:cNvSpPr txBox="1"/>
          <p:nvPr/>
        </p:nvSpPr>
        <p:spPr>
          <a:xfrm>
            <a:off x="4841277" y="4545645"/>
            <a:ext cx="8605446" cy="1918979"/>
          </a:xfrm>
          <a:prstGeom prst="rect">
            <a:avLst/>
          </a:prstGeom>
        </p:spPr>
        <p:txBody>
          <a:bodyPr lIns="0" tIns="0" rIns="0" bIns="0" rtlCol="0" anchor="t">
            <a:spAutoFit/>
          </a:bodyPr>
          <a:lstStyle/>
          <a:p>
            <a:pPr algn="ctr">
              <a:lnSpc>
                <a:spcPts val="4634"/>
              </a:lnSpc>
            </a:pPr>
            <a:r>
              <a:rPr lang="en-US" sz="4331" b="1" spc="203">
                <a:solidFill>
                  <a:srgbClr val="C4924C"/>
                </a:solidFill>
                <a:latin typeface="Palatino Linotype Bold"/>
                <a:ea typeface="Palatino Linotype Bold"/>
                <a:cs typeface="Palatino Linotype Bold"/>
                <a:sym typeface="Palatino Linotype Bold"/>
              </a:rPr>
              <a:t>Ιερά Μητρόπολις</a:t>
            </a:r>
          </a:p>
          <a:p>
            <a:pPr algn="ctr">
              <a:lnSpc>
                <a:spcPts val="4634"/>
              </a:lnSpc>
            </a:pPr>
            <a:r>
              <a:rPr lang="en-US" sz="4331" b="1" spc="203">
                <a:solidFill>
                  <a:srgbClr val="C4924C"/>
                </a:solidFill>
                <a:latin typeface="Palatino Linotype Bold"/>
                <a:ea typeface="Palatino Linotype Bold"/>
                <a:cs typeface="Palatino Linotype Bold"/>
                <a:sym typeface="Palatino Linotype Bold"/>
              </a:rPr>
              <a:t>Μεσογαίας &amp; Λαυρεωτικής</a:t>
            </a:r>
          </a:p>
          <a:p>
            <a:pPr algn="ctr">
              <a:lnSpc>
                <a:spcPts val="4634"/>
              </a:lnSpc>
            </a:pPr>
            <a:r>
              <a:rPr lang="en-US" sz="4331" b="1" spc="203">
                <a:solidFill>
                  <a:srgbClr val="C4924C"/>
                </a:solidFill>
                <a:latin typeface="Palatino Linotype Bold"/>
                <a:ea typeface="Palatino Linotype Bold"/>
                <a:cs typeface="Palatino Linotype Bold"/>
                <a:sym typeface="Palatino Linotype Bold"/>
              </a:rPr>
              <a:t>Γραφείο Νεότητος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flipH="1">
            <a:off x="0" y="0"/>
            <a:ext cx="7333413" cy="4693385"/>
          </a:xfrm>
          <a:custGeom>
            <a:avLst/>
            <a:gdLst/>
            <a:ahLst/>
            <a:cxnLst/>
            <a:rect l="l" t="t" r="r" b="b"/>
            <a:pathLst>
              <a:path w="7333413" h="4693385">
                <a:moveTo>
                  <a:pt x="7333413" y="0"/>
                </a:moveTo>
                <a:lnTo>
                  <a:pt x="0" y="0"/>
                </a:lnTo>
                <a:lnTo>
                  <a:pt x="0" y="4693385"/>
                </a:lnTo>
                <a:lnTo>
                  <a:pt x="7333413" y="4693385"/>
                </a:lnTo>
                <a:lnTo>
                  <a:pt x="733341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4" name="Freeform 4"/>
          <p:cNvSpPr/>
          <p:nvPr/>
        </p:nvSpPr>
        <p:spPr>
          <a:xfrm flipH="1">
            <a:off x="-909757" y="7419189"/>
            <a:ext cx="3876914" cy="3678222"/>
          </a:xfrm>
          <a:custGeom>
            <a:avLst/>
            <a:gdLst/>
            <a:ahLst/>
            <a:cxnLst/>
            <a:rect l="l" t="t" r="r" b="b"/>
            <a:pathLst>
              <a:path w="3876914" h="3678222">
                <a:moveTo>
                  <a:pt x="3876914" y="0"/>
                </a:moveTo>
                <a:lnTo>
                  <a:pt x="0" y="0"/>
                </a:lnTo>
                <a:lnTo>
                  <a:pt x="0" y="3678222"/>
                </a:lnTo>
                <a:lnTo>
                  <a:pt x="3876914" y="3678222"/>
                </a:lnTo>
                <a:lnTo>
                  <a:pt x="387691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5" name="Freeform 5"/>
          <p:cNvSpPr/>
          <p:nvPr/>
        </p:nvSpPr>
        <p:spPr>
          <a:xfrm>
            <a:off x="370384" y="3171593"/>
            <a:ext cx="1767546" cy="1971907"/>
          </a:xfrm>
          <a:custGeom>
            <a:avLst/>
            <a:gdLst/>
            <a:ahLst/>
            <a:cxnLst/>
            <a:rect l="l" t="t" r="r" b="b"/>
            <a:pathLst>
              <a:path w="1767546" h="1971907">
                <a:moveTo>
                  <a:pt x="0" y="0"/>
                </a:moveTo>
                <a:lnTo>
                  <a:pt x="1767545" y="0"/>
                </a:lnTo>
                <a:lnTo>
                  <a:pt x="1767545" y="1971907"/>
                </a:lnTo>
                <a:lnTo>
                  <a:pt x="0" y="19719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6" name="Freeform 6"/>
          <p:cNvSpPr/>
          <p:nvPr/>
        </p:nvSpPr>
        <p:spPr>
          <a:xfrm flipH="1">
            <a:off x="6936325" y="-838517"/>
            <a:ext cx="3876914" cy="3678222"/>
          </a:xfrm>
          <a:custGeom>
            <a:avLst/>
            <a:gdLst/>
            <a:ahLst/>
            <a:cxnLst/>
            <a:rect l="l" t="t" r="r" b="b"/>
            <a:pathLst>
              <a:path w="3876914" h="3678222">
                <a:moveTo>
                  <a:pt x="3876914" y="0"/>
                </a:moveTo>
                <a:lnTo>
                  <a:pt x="0" y="0"/>
                </a:lnTo>
                <a:lnTo>
                  <a:pt x="0" y="3678222"/>
                </a:lnTo>
                <a:lnTo>
                  <a:pt x="3876914" y="3678222"/>
                </a:lnTo>
                <a:lnTo>
                  <a:pt x="387691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7" name="Freeform 7"/>
          <p:cNvSpPr/>
          <p:nvPr/>
        </p:nvSpPr>
        <p:spPr>
          <a:xfrm>
            <a:off x="15833132" y="-78604"/>
            <a:ext cx="3651885" cy="4054656"/>
          </a:xfrm>
          <a:custGeom>
            <a:avLst/>
            <a:gdLst/>
            <a:ahLst/>
            <a:cxnLst/>
            <a:rect l="l" t="t" r="r" b="b"/>
            <a:pathLst>
              <a:path w="3651885" h="4054656">
                <a:moveTo>
                  <a:pt x="0" y="0"/>
                </a:moveTo>
                <a:lnTo>
                  <a:pt x="3651885" y="0"/>
                </a:lnTo>
                <a:lnTo>
                  <a:pt x="3651885" y="4054656"/>
                </a:lnTo>
                <a:lnTo>
                  <a:pt x="0" y="4054656"/>
                </a:lnTo>
                <a:lnTo>
                  <a:pt x="0" y="0"/>
                </a:lnTo>
                <a:close/>
              </a:path>
            </a:pathLst>
          </a:custGeom>
          <a:blipFill>
            <a:blip r:embed="rId9"/>
            <a:stretch>
              <a:fillRect b="-102966"/>
            </a:stretch>
          </a:blipFill>
        </p:spPr>
        <p:txBody>
          <a:bodyPr/>
          <a:lstStyle/>
          <a:p>
            <a:endParaRPr lang="el-GR"/>
          </a:p>
        </p:txBody>
      </p:sp>
      <p:sp>
        <p:nvSpPr>
          <p:cNvPr id="8" name="Freeform 8"/>
          <p:cNvSpPr/>
          <p:nvPr/>
        </p:nvSpPr>
        <p:spPr>
          <a:xfrm>
            <a:off x="7894238" y="9258300"/>
            <a:ext cx="2499524" cy="1534718"/>
          </a:xfrm>
          <a:custGeom>
            <a:avLst/>
            <a:gdLst/>
            <a:ahLst/>
            <a:cxnLst/>
            <a:rect l="l" t="t" r="r" b="b"/>
            <a:pathLst>
              <a:path w="2499524" h="1534718">
                <a:moveTo>
                  <a:pt x="0" y="0"/>
                </a:moveTo>
                <a:lnTo>
                  <a:pt x="2499524" y="0"/>
                </a:lnTo>
                <a:lnTo>
                  <a:pt x="2499524" y="1534718"/>
                </a:lnTo>
                <a:lnTo>
                  <a:pt x="0" y="1534718"/>
                </a:lnTo>
                <a:lnTo>
                  <a:pt x="0" y="0"/>
                </a:lnTo>
                <a:close/>
              </a:path>
            </a:pathLst>
          </a:custGeom>
          <a:blipFill>
            <a:blip r:embed="rId9"/>
            <a:stretch>
              <a:fillRect b="-267020"/>
            </a:stretch>
          </a:blipFill>
        </p:spPr>
        <p:txBody>
          <a:bodyPr/>
          <a:lstStyle/>
          <a:p>
            <a:endParaRPr lang="el-GR"/>
          </a:p>
        </p:txBody>
      </p:sp>
      <p:sp>
        <p:nvSpPr>
          <p:cNvPr id="9" name="TextBox 9"/>
          <p:cNvSpPr txBox="1"/>
          <p:nvPr/>
        </p:nvSpPr>
        <p:spPr>
          <a:xfrm>
            <a:off x="3162634" y="1945443"/>
            <a:ext cx="11962731" cy="1973623"/>
          </a:xfrm>
          <a:prstGeom prst="rect">
            <a:avLst/>
          </a:prstGeom>
        </p:spPr>
        <p:txBody>
          <a:bodyPr lIns="0" tIns="0" rIns="0" bIns="0" rtlCol="0" anchor="t">
            <a:spAutoFit/>
          </a:bodyPr>
          <a:lstStyle/>
          <a:p>
            <a:pPr algn="ctr">
              <a:lnSpc>
                <a:spcPts val="3977"/>
              </a:lnSpc>
              <a:spcBef>
                <a:spcPct val="0"/>
              </a:spcBef>
            </a:pPr>
            <a:r>
              <a:rPr lang="en-US" sz="2840" b="1">
                <a:solidFill>
                  <a:srgbClr val="4B3825"/>
                </a:solidFill>
                <a:latin typeface="Alegreya Bold"/>
                <a:ea typeface="Alegreya Bold"/>
                <a:cs typeface="Alegreya Bold"/>
                <a:sym typeface="Alegreya Bold"/>
              </a:rPr>
              <a:t>Βασιλεύ  ουράνιε, Παράκλητε, το Πνεύμα της αληθείας, ο πανταχού παρών  και τα πάντα πληρών, ο θησαυρός των αγαθών και ζωής χορηγός , ελθέ και σκήνωσον εν ημίν, και καθάρισον ημάς από πάσης κηλίδος,και σώσον αγαθέ τας ψυχάς ημών. Αμήν .</a:t>
            </a:r>
          </a:p>
        </p:txBody>
      </p:sp>
      <p:sp>
        <p:nvSpPr>
          <p:cNvPr id="10" name="TextBox 10"/>
          <p:cNvSpPr txBox="1"/>
          <p:nvPr/>
        </p:nvSpPr>
        <p:spPr>
          <a:xfrm>
            <a:off x="3451088" y="6112234"/>
            <a:ext cx="11385825" cy="3653290"/>
          </a:xfrm>
          <a:prstGeom prst="rect">
            <a:avLst/>
          </a:prstGeom>
        </p:spPr>
        <p:txBody>
          <a:bodyPr lIns="0" tIns="0" rIns="0" bIns="0" rtlCol="0" anchor="t">
            <a:spAutoFit/>
          </a:bodyPr>
          <a:lstStyle/>
          <a:p>
            <a:pPr algn="ctr">
              <a:lnSpc>
                <a:spcPts val="4018"/>
              </a:lnSpc>
            </a:pPr>
            <a:endParaRPr/>
          </a:p>
          <a:p>
            <a:pPr algn="ctr">
              <a:lnSpc>
                <a:spcPts val="933"/>
              </a:lnSpc>
            </a:pPr>
            <a:endParaRPr/>
          </a:p>
          <a:p>
            <a:pPr algn="ctr">
              <a:lnSpc>
                <a:spcPts val="4018"/>
              </a:lnSpc>
            </a:pPr>
            <a:r>
              <a:rPr lang="en-US" sz="2870" b="1">
                <a:solidFill>
                  <a:srgbClr val="4B3825"/>
                </a:solidFill>
                <a:latin typeface="Alegreya Bold"/>
                <a:ea typeface="Alegreya Bold"/>
                <a:cs typeface="Alegreya Bold"/>
                <a:sym typeface="Alegreya Bold"/>
              </a:rPr>
              <a:t>Πάτερ ημών ο εν τοις ουρανοίς, αγιασθήτω το όνομά Σου, ελθέτω η Βασιλεία Σου, γεννηθήτω το θέλημά Σου ως εν ουρανώ και επί της γης. Τον άρτον ημών τον επιούσιον δος ημίν σήμερον, και άφες ημίν τα οφειλήματα ημών, ως και ημείς αφίεμεν τοις οφειλέταις ημών. Και μη εισενέγκης ημάς εις πειρασμόν, αλλά ρύσαι ημάς από του πονηρού.</a:t>
            </a:r>
          </a:p>
          <a:p>
            <a:pPr algn="ctr">
              <a:lnSpc>
                <a:spcPts val="4018"/>
              </a:lnSpc>
              <a:spcBef>
                <a:spcPct val="0"/>
              </a:spcBef>
            </a:pPr>
            <a:endParaRPr lang="en-US" sz="2870" b="1">
              <a:solidFill>
                <a:srgbClr val="4B3825"/>
              </a:solidFill>
              <a:latin typeface="Alegreya Bold"/>
              <a:ea typeface="Alegreya Bold"/>
              <a:cs typeface="Alegreya Bold"/>
              <a:sym typeface="Alegreya Bold"/>
            </a:endParaRPr>
          </a:p>
        </p:txBody>
      </p:sp>
      <p:sp>
        <p:nvSpPr>
          <p:cNvPr id="11" name="TextBox 11"/>
          <p:cNvSpPr txBox="1"/>
          <p:nvPr/>
        </p:nvSpPr>
        <p:spPr>
          <a:xfrm>
            <a:off x="1815455" y="1231912"/>
            <a:ext cx="14657089" cy="475406"/>
          </a:xfrm>
          <a:prstGeom prst="rect">
            <a:avLst/>
          </a:prstGeom>
        </p:spPr>
        <p:txBody>
          <a:bodyPr lIns="0" tIns="0" rIns="0" bIns="0" rtlCol="0" anchor="t">
            <a:spAutoFit/>
          </a:bodyPr>
          <a:lstStyle/>
          <a:p>
            <a:pPr algn="ctr">
              <a:lnSpc>
                <a:spcPts val="3856"/>
              </a:lnSpc>
              <a:spcBef>
                <a:spcPct val="0"/>
              </a:spcBef>
            </a:pPr>
            <a:r>
              <a:rPr lang="en-US" sz="2754" b="1">
                <a:solidFill>
                  <a:srgbClr val="4B3825"/>
                </a:solidFill>
                <a:latin typeface="Alegreya Bold"/>
                <a:ea typeface="Alegreya Bold"/>
                <a:cs typeface="Alegreya Bold"/>
                <a:sym typeface="Alegreya Bold"/>
              </a:rPr>
              <a:t>ΕΙΣ ΤΟ ΟΝΟΜΑ ΤΟΥ ΠΑΤΡΟΣ ΚΑΙ ΤΟΥ ΥΙΟΥ ΚΑΙ ΤΟΥ ΑΓΙΟΥ ΠΝΕΥΜΑΤΟΣ. ΑΜΗΝ</a:t>
            </a:r>
          </a:p>
        </p:txBody>
      </p:sp>
      <p:grpSp>
        <p:nvGrpSpPr>
          <p:cNvPr id="12" name="Group 12"/>
          <p:cNvGrpSpPr/>
          <p:nvPr/>
        </p:nvGrpSpPr>
        <p:grpSpPr>
          <a:xfrm>
            <a:off x="622299" y="1421623"/>
            <a:ext cx="2848130" cy="8046798"/>
            <a:chOff x="0" y="0"/>
            <a:chExt cx="3797506" cy="10729064"/>
          </a:xfrm>
        </p:grpSpPr>
        <p:sp>
          <p:nvSpPr>
            <p:cNvPr id="13" name="Freeform 13"/>
            <p:cNvSpPr/>
            <p:nvPr/>
          </p:nvSpPr>
          <p:spPr>
            <a:xfrm>
              <a:off x="655221" y="0"/>
              <a:ext cx="2098162" cy="1876469"/>
            </a:xfrm>
            <a:custGeom>
              <a:avLst/>
              <a:gdLst/>
              <a:ahLst/>
              <a:cxnLst/>
              <a:rect l="l" t="t" r="r" b="b"/>
              <a:pathLst>
                <a:path w="2098162" h="1876469">
                  <a:moveTo>
                    <a:pt x="0" y="0"/>
                  </a:moveTo>
                  <a:lnTo>
                    <a:pt x="2098161" y="0"/>
                  </a:lnTo>
                  <a:lnTo>
                    <a:pt x="2098161" y="1876469"/>
                  </a:lnTo>
                  <a:lnTo>
                    <a:pt x="0" y="1876469"/>
                  </a:lnTo>
                  <a:lnTo>
                    <a:pt x="0" y="0"/>
                  </a:lnTo>
                  <a:close/>
                </a:path>
              </a:pathLst>
            </a:custGeom>
            <a:blipFill>
              <a:blip r:embed="rId10"/>
              <a:stretch>
                <a:fillRect l="-75094" t="-63713" r="-80000" b="-469198"/>
              </a:stretch>
            </a:blipFill>
          </p:spPr>
          <p:txBody>
            <a:bodyPr/>
            <a:lstStyle/>
            <a:p>
              <a:endParaRPr lang="el-GR"/>
            </a:p>
          </p:txBody>
        </p:sp>
        <p:sp>
          <p:nvSpPr>
            <p:cNvPr id="14" name="Freeform 14"/>
            <p:cNvSpPr/>
            <p:nvPr/>
          </p:nvSpPr>
          <p:spPr>
            <a:xfrm>
              <a:off x="0" y="264993"/>
              <a:ext cx="3797506" cy="10464071"/>
            </a:xfrm>
            <a:custGeom>
              <a:avLst/>
              <a:gdLst/>
              <a:ahLst/>
              <a:cxnLst/>
              <a:rect l="l" t="t" r="r" b="b"/>
              <a:pathLst>
                <a:path w="3797506" h="10464071">
                  <a:moveTo>
                    <a:pt x="0" y="0"/>
                  </a:moveTo>
                  <a:lnTo>
                    <a:pt x="3797506" y="0"/>
                  </a:lnTo>
                  <a:lnTo>
                    <a:pt x="3797506" y="10464071"/>
                  </a:lnTo>
                  <a:lnTo>
                    <a:pt x="0" y="10464071"/>
                  </a:lnTo>
                  <a:lnTo>
                    <a:pt x="0" y="0"/>
                  </a:lnTo>
                  <a:close/>
                </a:path>
              </a:pathLst>
            </a:custGeom>
            <a:blipFill>
              <a:blip r:embed="rId11"/>
              <a:stretch>
                <a:fillRect l="-33066" t="-11200" r="-23246" b="-5163"/>
              </a:stretch>
            </a:blipFill>
          </p:spPr>
          <p:txBody>
            <a:bodyPr/>
            <a:lstStyle/>
            <a:p>
              <a:endParaRPr lang="el-GR"/>
            </a:p>
          </p:txBody>
        </p:sp>
      </p:grpSp>
      <p:grpSp>
        <p:nvGrpSpPr>
          <p:cNvPr id="15" name="Group 15"/>
          <p:cNvGrpSpPr/>
          <p:nvPr/>
        </p:nvGrpSpPr>
        <p:grpSpPr>
          <a:xfrm>
            <a:off x="14678497" y="1421623"/>
            <a:ext cx="3582893" cy="8229600"/>
            <a:chOff x="0" y="0"/>
            <a:chExt cx="4777190" cy="10972800"/>
          </a:xfrm>
        </p:grpSpPr>
        <p:sp>
          <p:nvSpPr>
            <p:cNvPr id="16" name="Freeform 16"/>
            <p:cNvSpPr/>
            <p:nvPr/>
          </p:nvSpPr>
          <p:spPr>
            <a:xfrm>
              <a:off x="1323986" y="0"/>
              <a:ext cx="2105990" cy="2052076"/>
            </a:xfrm>
            <a:custGeom>
              <a:avLst/>
              <a:gdLst/>
              <a:ahLst/>
              <a:cxnLst/>
              <a:rect l="l" t="t" r="r" b="b"/>
              <a:pathLst>
                <a:path w="2105990" h="2052076">
                  <a:moveTo>
                    <a:pt x="0" y="0"/>
                  </a:moveTo>
                  <a:lnTo>
                    <a:pt x="2105990" y="0"/>
                  </a:lnTo>
                  <a:lnTo>
                    <a:pt x="2105990" y="2052076"/>
                  </a:lnTo>
                  <a:lnTo>
                    <a:pt x="0" y="2052076"/>
                  </a:lnTo>
                  <a:lnTo>
                    <a:pt x="0" y="0"/>
                  </a:lnTo>
                  <a:close/>
                </a:path>
              </a:pathLst>
            </a:custGeom>
            <a:blipFill>
              <a:blip r:embed="rId12"/>
              <a:stretch>
                <a:fillRect l="-99632" t="-32075" r="-102573" b="-471320"/>
              </a:stretch>
            </a:blipFill>
          </p:spPr>
          <p:txBody>
            <a:bodyPr/>
            <a:lstStyle/>
            <a:p>
              <a:endParaRPr lang="el-GR"/>
            </a:p>
          </p:txBody>
        </p:sp>
        <p:sp>
          <p:nvSpPr>
            <p:cNvPr id="17" name="Freeform 17"/>
            <p:cNvSpPr/>
            <p:nvPr/>
          </p:nvSpPr>
          <p:spPr>
            <a:xfrm>
              <a:off x="0" y="464621"/>
              <a:ext cx="4777190" cy="10508179"/>
            </a:xfrm>
            <a:custGeom>
              <a:avLst/>
              <a:gdLst/>
              <a:ahLst/>
              <a:cxnLst/>
              <a:rect l="l" t="t" r="r" b="b"/>
              <a:pathLst>
                <a:path w="4777190" h="10508179">
                  <a:moveTo>
                    <a:pt x="0" y="0"/>
                  </a:moveTo>
                  <a:lnTo>
                    <a:pt x="4777190" y="0"/>
                  </a:lnTo>
                  <a:lnTo>
                    <a:pt x="4777190" y="10508179"/>
                  </a:lnTo>
                  <a:lnTo>
                    <a:pt x="0" y="10508179"/>
                  </a:lnTo>
                  <a:lnTo>
                    <a:pt x="0" y="0"/>
                  </a:lnTo>
                  <a:close/>
                </a:path>
              </a:pathLst>
            </a:custGeom>
            <a:blipFill>
              <a:blip r:embed="rId13"/>
              <a:stretch>
                <a:fillRect l="-16207" t="-10685" r="-17017" b="-7148"/>
              </a:stretch>
            </a:blipFill>
          </p:spPr>
          <p:txBody>
            <a:bodyPr/>
            <a:lstStyle/>
            <a:p>
              <a:endParaRPr lang="el-GR"/>
            </a:p>
          </p:txBody>
        </p:sp>
      </p:grpSp>
      <p:sp>
        <p:nvSpPr>
          <p:cNvPr id="18" name="Freeform 18"/>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14"/>
            <a:stretch>
              <a:fillRect t="-4226" b="-4226"/>
            </a:stretch>
          </a:blipFill>
        </p:spPr>
        <p:txBody>
          <a:bodyPr/>
          <a:lstStyle/>
          <a:p>
            <a:endParaRPr lang="el-GR"/>
          </a:p>
        </p:txBody>
      </p:sp>
      <p:sp>
        <p:nvSpPr>
          <p:cNvPr id="19" name="TextBox 19"/>
          <p:cNvSpPr txBox="1"/>
          <p:nvPr/>
        </p:nvSpPr>
        <p:spPr>
          <a:xfrm>
            <a:off x="5722444" y="4166700"/>
            <a:ext cx="6764610" cy="2506952"/>
          </a:xfrm>
          <a:prstGeom prst="rect">
            <a:avLst/>
          </a:prstGeom>
        </p:spPr>
        <p:txBody>
          <a:bodyPr lIns="0" tIns="0" rIns="0" bIns="0" rtlCol="0" anchor="t">
            <a:spAutoFit/>
          </a:bodyPr>
          <a:lstStyle/>
          <a:p>
            <a:pPr algn="ctr">
              <a:lnSpc>
                <a:spcPts val="4036"/>
              </a:lnSpc>
            </a:pPr>
            <a:r>
              <a:rPr lang="en-US" sz="2883" b="1">
                <a:solidFill>
                  <a:srgbClr val="4B3825"/>
                </a:solidFill>
                <a:latin typeface="Alegreya Bold"/>
                <a:ea typeface="Alegreya Bold"/>
                <a:cs typeface="Alegreya Bold"/>
                <a:sym typeface="Alegreya Bold"/>
              </a:rPr>
              <a:t>Εὐλογητὸς εἶ Χριστὲ ὁ Θεὸς ἡμῶν, </a:t>
            </a:r>
          </a:p>
          <a:p>
            <a:pPr algn="ctr">
              <a:lnSpc>
                <a:spcPts val="4036"/>
              </a:lnSpc>
            </a:pPr>
            <a:r>
              <a:rPr lang="en-US" sz="2883" b="1">
                <a:solidFill>
                  <a:srgbClr val="4B3825"/>
                </a:solidFill>
                <a:latin typeface="Alegreya Bold"/>
                <a:ea typeface="Alegreya Bold"/>
                <a:cs typeface="Alegreya Bold"/>
                <a:sym typeface="Alegreya Bold"/>
              </a:rPr>
              <a:t>ὁ πανσόφους τοὺς ἁλιεῖς ἀναδείξας, </a:t>
            </a:r>
          </a:p>
          <a:p>
            <a:pPr algn="ctr">
              <a:lnSpc>
                <a:spcPts val="4036"/>
              </a:lnSpc>
            </a:pPr>
            <a:r>
              <a:rPr lang="en-US" sz="2883" b="1">
                <a:solidFill>
                  <a:srgbClr val="4B3825"/>
                </a:solidFill>
                <a:latin typeface="Alegreya Bold"/>
                <a:ea typeface="Alegreya Bold"/>
                <a:cs typeface="Alegreya Bold"/>
                <a:sym typeface="Alegreya Bold"/>
              </a:rPr>
              <a:t>καταπέμψας αὐτοῖς τὸ Πνεῦμα τὸ Ἅγιον, </a:t>
            </a:r>
          </a:p>
          <a:p>
            <a:pPr algn="ctr">
              <a:lnSpc>
                <a:spcPts val="4036"/>
              </a:lnSpc>
            </a:pPr>
            <a:r>
              <a:rPr lang="en-US" sz="2883" b="1">
                <a:solidFill>
                  <a:srgbClr val="4B3825"/>
                </a:solidFill>
                <a:latin typeface="Alegreya Bold"/>
                <a:ea typeface="Alegreya Bold"/>
                <a:cs typeface="Alegreya Bold"/>
                <a:sym typeface="Alegreya Bold"/>
              </a:rPr>
              <a:t>καὶ δι' αὐτῶν τὴν οἰκουμένην σαγηνεύσας, </a:t>
            </a:r>
          </a:p>
          <a:p>
            <a:pPr algn="ctr">
              <a:lnSpc>
                <a:spcPts val="4036"/>
              </a:lnSpc>
              <a:spcBef>
                <a:spcPct val="0"/>
              </a:spcBef>
            </a:pPr>
            <a:r>
              <a:rPr lang="en-US" sz="2883" b="1">
                <a:solidFill>
                  <a:srgbClr val="4B3825"/>
                </a:solidFill>
                <a:latin typeface="Alegreya Bold"/>
                <a:ea typeface="Alegreya Bold"/>
                <a:cs typeface="Alegreya Bold"/>
                <a:sym typeface="Alegreya Bold"/>
              </a:rPr>
              <a:t>Φιλάνθρωπε, δόξα σοι.</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3"/>
            <a:stretch>
              <a:fillRect t="-4226" b="-4226"/>
            </a:stretch>
          </a:blipFill>
        </p:spPr>
        <p:txBody>
          <a:bodyPr/>
          <a:lstStyle/>
          <a:p>
            <a:endParaRPr lang="el-GR"/>
          </a:p>
        </p:txBody>
      </p:sp>
      <p:sp>
        <p:nvSpPr>
          <p:cNvPr id="4" name="Freeform 4"/>
          <p:cNvSpPr/>
          <p:nvPr/>
        </p:nvSpPr>
        <p:spPr>
          <a:xfrm>
            <a:off x="5296894" y="2587664"/>
            <a:ext cx="7148661" cy="7148661"/>
          </a:xfrm>
          <a:custGeom>
            <a:avLst/>
            <a:gdLst/>
            <a:ahLst/>
            <a:cxnLst/>
            <a:rect l="l" t="t" r="r" b="b"/>
            <a:pathLst>
              <a:path w="7148661" h="7148661">
                <a:moveTo>
                  <a:pt x="0" y="0"/>
                </a:moveTo>
                <a:lnTo>
                  <a:pt x="7148661" y="0"/>
                </a:lnTo>
                <a:lnTo>
                  <a:pt x="7148661" y="7148661"/>
                </a:lnTo>
                <a:lnTo>
                  <a:pt x="0" y="7148661"/>
                </a:lnTo>
                <a:lnTo>
                  <a:pt x="0" y="0"/>
                </a:lnTo>
                <a:close/>
              </a:path>
            </a:pathLst>
          </a:custGeom>
          <a:blipFill>
            <a:blip r:embed="rId4"/>
            <a:stretch>
              <a:fillRect/>
            </a:stretch>
          </a:blipFill>
        </p:spPr>
        <p:txBody>
          <a:bodyPr/>
          <a:lstStyle/>
          <a:p>
            <a:endParaRPr lang="el-GR"/>
          </a:p>
        </p:txBody>
      </p:sp>
      <p:sp>
        <p:nvSpPr>
          <p:cNvPr id="5" name="TextBox 5"/>
          <p:cNvSpPr txBox="1"/>
          <p:nvPr/>
        </p:nvSpPr>
        <p:spPr>
          <a:xfrm>
            <a:off x="4330330" y="495726"/>
            <a:ext cx="9627340" cy="1613912"/>
          </a:xfrm>
          <a:prstGeom prst="rect">
            <a:avLst/>
          </a:prstGeom>
        </p:spPr>
        <p:txBody>
          <a:bodyPr lIns="0" tIns="0" rIns="0" bIns="0" rtlCol="0" anchor="t">
            <a:spAutoFit/>
          </a:bodyPr>
          <a:lstStyle/>
          <a:p>
            <a:pPr algn="ctr">
              <a:lnSpc>
                <a:spcPts val="3969"/>
              </a:lnSpc>
              <a:spcBef>
                <a:spcPct val="0"/>
              </a:spcBef>
            </a:pPr>
            <a:r>
              <a:rPr lang="en-US" sz="3710" b="1" spc="174">
                <a:solidFill>
                  <a:srgbClr val="000000"/>
                </a:solidFill>
                <a:latin typeface="Palatino Linotype Bold"/>
                <a:ea typeface="Palatino Linotype Bold"/>
                <a:cs typeface="Palatino Linotype Bold"/>
                <a:sym typeface="Palatino Linotype Bold"/>
              </a:rPr>
              <a:t>Γνωρίζετε ποιο είναι το θέμα που έχει απασχολήσει περισσότερο την ανθρωπότητα;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3"/>
            <a:stretch>
              <a:fillRect t="-4226" b="-4226"/>
            </a:stretch>
          </a:blipFill>
        </p:spPr>
        <p:txBody>
          <a:bodyPr/>
          <a:lstStyle/>
          <a:p>
            <a:endParaRPr lang="el-GR"/>
          </a:p>
        </p:txBody>
      </p:sp>
      <p:sp>
        <p:nvSpPr>
          <p:cNvPr id="4" name="Freeform 4"/>
          <p:cNvSpPr/>
          <p:nvPr/>
        </p:nvSpPr>
        <p:spPr>
          <a:xfrm>
            <a:off x="6149968" y="4081280"/>
            <a:ext cx="5988064" cy="5922740"/>
          </a:xfrm>
          <a:custGeom>
            <a:avLst/>
            <a:gdLst/>
            <a:ahLst/>
            <a:cxnLst/>
            <a:rect l="l" t="t" r="r" b="b"/>
            <a:pathLst>
              <a:path w="5988064" h="5922740">
                <a:moveTo>
                  <a:pt x="0" y="0"/>
                </a:moveTo>
                <a:lnTo>
                  <a:pt x="5988064" y="0"/>
                </a:lnTo>
                <a:lnTo>
                  <a:pt x="5988064" y="5922740"/>
                </a:lnTo>
                <a:lnTo>
                  <a:pt x="0" y="59227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a:off x="3373159" y="7042650"/>
            <a:ext cx="2069332" cy="1937412"/>
          </a:xfrm>
          <a:custGeom>
            <a:avLst/>
            <a:gdLst/>
            <a:ahLst/>
            <a:cxnLst/>
            <a:rect l="l" t="t" r="r" b="b"/>
            <a:pathLst>
              <a:path w="2069332" h="1937412">
                <a:moveTo>
                  <a:pt x="0" y="0"/>
                </a:moveTo>
                <a:lnTo>
                  <a:pt x="2069332" y="0"/>
                </a:lnTo>
                <a:lnTo>
                  <a:pt x="2069332" y="1937412"/>
                </a:lnTo>
                <a:lnTo>
                  <a:pt x="0" y="19374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TextBox 6"/>
          <p:cNvSpPr txBox="1"/>
          <p:nvPr/>
        </p:nvSpPr>
        <p:spPr>
          <a:xfrm>
            <a:off x="1863803" y="1436131"/>
            <a:ext cx="14560395" cy="2109239"/>
          </a:xfrm>
          <a:prstGeom prst="rect">
            <a:avLst/>
          </a:prstGeom>
        </p:spPr>
        <p:txBody>
          <a:bodyPr lIns="0" tIns="0" rIns="0" bIns="0" rtlCol="0" anchor="t">
            <a:spAutoFit/>
          </a:bodyPr>
          <a:lstStyle/>
          <a:p>
            <a:pPr algn="ctr">
              <a:lnSpc>
                <a:spcPts val="3969"/>
              </a:lnSpc>
              <a:spcBef>
                <a:spcPct val="0"/>
              </a:spcBef>
            </a:pPr>
            <a:r>
              <a:rPr lang="en-US" sz="3710" b="1" spc="174">
                <a:solidFill>
                  <a:srgbClr val="000000"/>
                </a:solidFill>
                <a:latin typeface="Palatino Linotype Bold"/>
                <a:ea typeface="Palatino Linotype Bold"/>
                <a:cs typeface="Palatino Linotype Bold"/>
                <a:sym typeface="Palatino Linotype Bold"/>
              </a:rPr>
              <a:t>Από τα αρχαία χρόνια, από τότε που ο άνθρωπος άφησε δείγματα της ζωής και του πολιτισμού του, διαπιστώνουμε ότι τον απασχολούσε το θέμα του θανάτου...</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3"/>
            <a:stretch>
              <a:fillRect t="-4226" b="-4226"/>
            </a:stretch>
          </a:blipFill>
        </p:spPr>
        <p:txBody>
          <a:bodyPr/>
          <a:lstStyle/>
          <a:p>
            <a:endParaRPr lang="el-GR"/>
          </a:p>
        </p:txBody>
      </p:sp>
      <p:sp>
        <p:nvSpPr>
          <p:cNvPr id="4" name="Freeform 4"/>
          <p:cNvSpPr/>
          <p:nvPr/>
        </p:nvSpPr>
        <p:spPr>
          <a:xfrm>
            <a:off x="3428584" y="3487032"/>
            <a:ext cx="11741149" cy="6637387"/>
          </a:xfrm>
          <a:custGeom>
            <a:avLst/>
            <a:gdLst/>
            <a:ahLst/>
            <a:cxnLst/>
            <a:rect l="l" t="t" r="r" b="b"/>
            <a:pathLst>
              <a:path w="11741149" h="6637387">
                <a:moveTo>
                  <a:pt x="0" y="0"/>
                </a:moveTo>
                <a:lnTo>
                  <a:pt x="11741150" y="0"/>
                </a:lnTo>
                <a:lnTo>
                  <a:pt x="11741150" y="6637387"/>
                </a:lnTo>
                <a:lnTo>
                  <a:pt x="0" y="6637387"/>
                </a:lnTo>
                <a:lnTo>
                  <a:pt x="0" y="0"/>
                </a:lnTo>
                <a:close/>
              </a:path>
            </a:pathLst>
          </a:custGeom>
          <a:blipFill>
            <a:blip r:embed="rId4"/>
            <a:stretch>
              <a:fillRect b="-22351"/>
            </a:stretch>
          </a:blipFill>
        </p:spPr>
        <p:txBody>
          <a:bodyPr/>
          <a:lstStyle/>
          <a:p>
            <a:endParaRPr lang="el-GR"/>
          </a:p>
        </p:txBody>
      </p:sp>
      <p:sp>
        <p:nvSpPr>
          <p:cNvPr id="5" name="TextBox 5"/>
          <p:cNvSpPr txBox="1"/>
          <p:nvPr/>
        </p:nvSpPr>
        <p:spPr>
          <a:xfrm>
            <a:off x="1212072" y="938985"/>
            <a:ext cx="17075928" cy="2109239"/>
          </a:xfrm>
          <a:prstGeom prst="rect">
            <a:avLst/>
          </a:prstGeom>
        </p:spPr>
        <p:txBody>
          <a:bodyPr lIns="0" tIns="0" rIns="0" bIns="0" rtlCol="0" anchor="t">
            <a:spAutoFit/>
          </a:bodyPr>
          <a:lstStyle/>
          <a:p>
            <a:pPr algn="ctr">
              <a:lnSpc>
                <a:spcPts val="3969"/>
              </a:lnSpc>
              <a:spcBef>
                <a:spcPct val="0"/>
              </a:spcBef>
            </a:pPr>
            <a:r>
              <a:rPr lang="en-US" sz="3710" b="1" spc="174">
                <a:solidFill>
                  <a:srgbClr val="000000"/>
                </a:solidFill>
                <a:latin typeface="Palatino Linotype Bold"/>
                <a:ea typeface="Palatino Linotype Bold"/>
                <a:cs typeface="Palatino Linotype Bold"/>
                <a:sym typeface="Palatino Linotype Bold"/>
              </a:rPr>
              <a:t>οι λαοί, πίστευαν ότι μετά το θάνατο οι δίκαιοι πήγαιναν σε ένα τόπο ευχάριστο, όπου απολάμβαναν κάθε λογίς καλό και αντίθετα οι εγκληματίες και όσοι δεν έζησαν σύμφωνα με τα χρηστά ήθη κάθε εποχής, πήγαιναν σε ένα τόπο αιώνιου βασανισμού</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3"/>
            <a:stretch>
              <a:fillRect t="-4226" b="-4226"/>
            </a:stretch>
          </a:blipFill>
        </p:spPr>
        <p:txBody>
          <a:bodyPr/>
          <a:lstStyle/>
          <a:p>
            <a:endParaRPr lang="el-GR"/>
          </a:p>
        </p:txBody>
      </p:sp>
      <p:sp>
        <p:nvSpPr>
          <p:cNvPr id="4" name="Freeform 4"/>
          <p:cNvSpPr/>
          <p:nvPr/>
        </p:nvSpPr>
        <p:spPr>
          <a:xfrm>
            <a:off x="10339266" y="2856648"/>
            <a:ext cx="3646229" cy="6945197"/>
          </a:xfrm>
          <a:custGeom>
            <a:avLst/>
            <a:gdLst/>
            <a:ahLst/>
            <a:cxnLst/>
            <a:rect l="l" t="t" r="r" b="b"/>
            <a:pathLst>
              <a:path w="3646229" h="6945197">
                <a:moveTo>
                  <a:pt x="0" y="0"/>
                </a:moveTo>
                <a:lnTo>
                  <a:pt x="3646228" y="0"/>
                </a:lnTo>
                <a:lnTo>
                  <a:pt x="3646228" y="6945197"/>
                </a:lnTo>
                <a:lnTo>
                  <a:pt x="0" y="6945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a:off x="2531422" y="3237455"/>
            <a:ext cx="4987193" cy="6820093"/>
          </a:xfrm>
          <a:custGeom>
            <a:avLst/>
            <a:gdLst/>
            <a:ahLst/>
            <a:cxnLst/>
            <a:rect l="l" t="t" r="r" b="b"/>
            <a:pathLst>
              <a:path w="4987193" h="6820093">
                <a:moveTo>
                  <a:pt x="0" y="0"/>
                </a:moveTo>
                <a:lnTo>
                  <a:pt x="4987193" y="0"/>
                </a:lnTo>
                <a:lnTo>
                  <a:pt x="4987193" y="6820093"/>
                </a:lnTo>
                <a:lnTo>
                  <a:pt x="0" y="6820093"/>
                </a:lnTo>
                <a:lnTo>
                  <a:pt x="0" y="0"/>
                </a:lnTo>
                <a:close/>
              </a:path>
            </a:pathLst>
          </a:custGeom>
          <a:blipFill>
            <a:blip r:embed="rId6"/>
            <a:stretch>
              <a:fillRect/>
            </a:stretch>
          </a:blipFill>
        </p:spPr>
        <p:txBody>
          <a:bodyPr/>
          <a:lstStyle/>
          <a:p>
            <a:endParaRPr lang="el-GR"/>
          </a:p>
        </p:txBody>
      </p:sp>
      <p:sp>
        <p:nvSpPr>
          <p:cNvPr id="6" name="TextBox 6"/>
          <p:cNvSpPr txBox="1"/>
          <p:nvPr/>
        </p:nvSpPr>
        <p:spPr>
          <a:xfrm>
            <a:off x="2416696" y="962025"/>
            <a:ext cx="13213483" cy="1613912"/>
          </a:xfrm>
          <a:prstGeom prst="rect">
            <a:avLst/>
          </a:prstGeom>
        </p:spPr>
        <p:txBody>
          <a:bodyPr lIns="0" tIns="0" rIns="0" bIns="0" rtlCol="0" anchor="t">
            <a:spAutoFit/>
          </a:bodyPr>
          <a:lstStyle/>
          <a:p>
            <a:pPr algn="ctr">
              <a:lnSpc>
                <a:spcPts val="3969"/>
              </a:lnSpc>
              <a:spcBef>
                <a:spcPct val="0"/>
              </a:spcBef>
            </a:pPr>
            <a:r>
              <a:rPr lang="en-US" sz="3710" b="1" spc="174">
                <a:solidFill>
                  <a:srgbClr val="000000"/>
                </a:solidFill>
                <a:latin typeface="Palatino Linotype Bold"/>
                <a:ea typeface="Palatino Linotype Bold"/>
                <a:cs typeface="Palatino Linotype Bold"/>
                <a:sym typeface="Palatino Linotype Bold"/>
              </a:rPr>
              <a:t>Ισχυρή ένδειξη ότι η ανθρώπινη ψυχή έχει ενδόμυχα την πίστη ότι είναι αθάνατη και δεν παύει να υφίσταται μετά το σωματικό θάνατο</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2888" b="-12888"/>
            </a:stretch>
          </a:blipFill>
        </p:spPr>
        <p:txBody>
          <a:bodyPr/>
          <a:lstStyle/>
          <a:p>
            <a:endParaRPr lang="el-GR"/>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0" y="0"/>
            <a:ext cx="18288000" cy="10287000"/>
          </a:xfrm>
          <a:prstGeom prst="rect">
            <a:avLst/>
          </a:prstGeom>
        </p:spPr>
      </p:pic>
      <p:sp>
        <p:nvSpPr>
          <p:cNvPr id="4" name="Freeform 4"/>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6"/>
            <a:stretch>
              <a:fillRect t="-4226" b="-4226"/>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3"/>
            <a:stretch>
              <a:fillRect t="-4226" b="-4226"/>
            </a:stretch>
          </a:blipFill>
        </p:spPr>
        <p:txBody>
          <a:bodyPr/>
          <a:lstStyle/>
          <a:p>
            <a:endParaRPr lang="el-GR"/>
          </a:p>
        </p:txBody>
      </p:sp>
      <p:sp>
        <p:nvSpPr>
          <p:cNvPr id="4" name="Freeform 4"/>
          <p:cNvSpPr/>
          <p:nvPr/>
        </p:nvSpPr>
        <p:spPr>
          <a:xfrm>
            <a:off x="0" y="2209761"/>
            <a:ext cx="6321317" cy="8077239"/>
          </a:xfrm>
          <a:custGeom>
            <a:avLst/>
            <a:gdLst/>
            <a:ahLst/>
            <a:cxnLst/>
            <a:rect l="l" t="t" r="r" b="b"/>
            <a:pathLst>
              <a:path w="6321317" h="8077239">
                <a:moveTo>
                  <a:pt x="0" y="0"/>
                </a:moveTo>
                <a:lnTo>
                  <a:pt x="6321317" y="0"/>
                </a:lnTo>
                <a:lnTo>
                  <a:pt x="6321317" y="8077239"/>
                </a:lnTo>
                <a:lnTo>
                  <a:pt x="0" y="8077239"/>
                </a:lnTo>
                <a:lnTo>
                  <a:pt x="0" y="0"/>
                </a:lnTo>
                <a:close/>
              </a:path>
            </a:pathLst>
          </a:custGeom>
          <a:blipFill>
            <a:blip r:embed="rId4"/>
            <a:stretch>
              <a:fillRect/>
            </a:stretch>
          </a:blipFill>
        </p:spPr>
        <p:txBody>
          <a:bodyPr/>
          <a:lstStyle/>
          <a:p>
            <a:endParaRPr lang="el-GR"/>
          </a:p>
        </p:txBody>
      </p:sp>
      <p:sp>
        <p:nvSpPr>
          <p:cNvPr id="5" name="Freeform 5"/>
          <p:cNvSpPr/>
          <p:nvPr/>
        </p:nvSpPr>
        <p:spPr>
          <a:xfrm>
            <a:off x="11449533" y="4730507"/>
            <a:ext cx="3343275" cy="4114800"/>
          </a:xfrm>
          <a:custGeom>
            <a:avLst/>
            <a:gdLst/>
            <a:ahLst/>
            <a:cxnLst/>
            <a:rect l="l" t="t" r="r" b="b"/>
            <a:pathLst>
              <a:path w="3343275" h="4114800">
                <a:moveTo>
                  <a:pt x="0" y="0"/>
                </a:moveTo>
                <a:lnTo>
                  <a:pt x="3343275" y="0"/>
                </a:lnTo>
                <a:lnTo>
                  <a:pt x="334327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6" name="TextBox 6"/>
          <p:cNvSpPr txBox="1"/>
          <p:nvPr/>
        </p:nvSpPr>
        <p:spPr>
          <a:xfrm>
            <a:off x="3008879" y="962025"/>
            <a:ext cx="13213483" cy="1118585"/>
          </a:xfrm>
          <a:prstGeom prst="rect">
            <a:avLst/>
          </a:prstGeom>
        </p:spPr>
        <p:txBody>
          <a:bodyPr lIns="0" tIns="0" rIns="0" bIns="0" rtlCol="0" anchor="t">
            <a:spAutoFit/>
          </a:bodyPr>
          <a:lstStyle/>
          <a:p>
            <a:pPr algn="ctr">
              <a:lnSpc>
                <a:spcPts val="3969"/>
              </a:lnSpc>
              <a:spcBef>
                <a:spcPct val="0"/>
              </a:spcBef>
            </a:pPr>
            <a:r>
              <a:rPr lang="en-US" sz="3710" b="1" spc="174">
                <a:solidFill>
                  <a:srgbClr val="000000"/>
                </a:solidFill>
                <a:latin typeface="Palatino Linotype Bold"/>
                <a:ea typeface="Palatino Linotype Bold"/>
                <a:cs typeface="Palatino Linotype Bold"/>
                <a:sym typeface="Palatino Linotype Bold"/>
              </a:rPr>
              <a:t>Προσέξατε μία διάκριση που γίνεται σε όλη την περικοπή ανάμεσα στα δύο πρόσωπα;</a:t>
            </a:r>
          </a:p>
        </p:txBody>
      </p:sp>
      <p:sp>
        <p:nvSpPr>
          <p:cNvPr id="7" name="TextBox 7"/>
          <p:cNvSpPr txBox="1"/>
          <p:nvPr/>
        </p:nvSpPr>
        <p:spPr>
          <a:xfrm>
            <a:off x="3160659" y="2261686"/>
            <a:ext cx="13213483" cy="1613912"/>
          </a:xfrm>
          <a:prstGeom prst="rect">
            <a:avLst/>
          </a:prstGeom>
        </p:spPr>
        <p:txBody>
          <a:bodyPr lIns="0" tIns="0" rIns="0" bIns="0" rtlCol="0" anchor="t">
            <a:spAutoFit/>
          </a:bodyPr>
          <a:lstStyle/>
          <a:p>
            <a:pPr algn="ctr">
              <a:lnSpc>
                <a:spcPts val="3969"/>
              </a:lnSpc>
              <a:spcBef>
                <a:spcPct val="0"/>
              </a:spcBef>
            </a:pPr>
            <a:r>
              <a:rPr lang="en-US" sz="3710" b="1" spc="174">
                <a:solidFill>
                  <a:srgbClr val="000000"/>
                </a:solidFill>
                <a:latin typeface="Palatino Linotype Bold"/>
                <a:ea typeface="Palatino Linotype Bold"/>
                <a:cs typeface="Palatino Linotype Bold"/>
                <a:sym typeface="Palatino Linotype Bold"/>
              </a:rPr>
              <a:t>Ο φτωχός αναφέρεται πάντα με το όνομά του, Λάζαρος, ενώ δεν αναφέρεται πουθενά το όνομα του πλουσίου. Γιατί νομίζετε ότι συμβαίνει αυτό;</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flipH="1">
            <a:off x="0" y="6983178"/>
            <a:ext cx="4295327" cy="3303822"/>
          </a:xfrm>
          <a:custGeom>
            <a:avLst/>
            <a:gdLst/>
            <a:ahLst/>
            <a:cxnLst/>
            <a:rect l="l" t="t" r="r" b="b"/>
            <a:pathLst>
              <a:path w="4295327" h="3303822">
                <a:moveTo>
                  <a:pt x="4295327" y="0"/>
                </a:moveTo>
                <a:lnTo>
                  <a:pt x="0" y="0"/>
                </a:lnTo>
                <a:lnTo>
                  <a:pt x="0" y="3303822"/>
                </a:lnTo>
                <a:lnTo>
                  <a:pt x="4295327" y="3303822"/>
                </a:lnTo>
                <a:lnTo>
                  <a:pt x="4295327" y="0"/>
                </a:lnTo>
                <a:close/>
              </a:path>
            </a:pathLst>
          </a:custGeom>
          <a:blipFill>
            <a:blip r:embed="rId3"/>
            <a:stretch>
              <a:fillRect/>
            </a:stretch>
          </a:blipFill>
        </p:spPr>
        <p:txBody>
          <a:bodyPr/>
          <a:lstStyle/>
          <a:p>
            <a:endParaRPr lang="el-GR"/>
          </a:p>
        </p:txBody>
      </p:sp>
      <p:sp>
        <p:nvSpPr>
          <p:cNvPr id="4" name="Freeform 4"/>
          <p:cNvSpPr/>
          <p:nvPr/>
        </p:nvSpPr>
        <p:spPr>
          <a:xfrm>
            <a:off x="13992673" y="7308417"/>
            <a:ext cx="4295327" cy="3303822"/>
          </a:xfrm>
          <a:custGeom>
            <a:avLst/>
            <a:gdLst/>
            <a:ahLst/>
            <a:cxnLst/>
            <a:rect l="l" t="t" r="r" b="b"/>
            <a:pathLst>
              <a:path w="4295327" h="3303822">
                <a:moveTo>
                  <a:pt x="0" y="0"/>
                </a:moveTo>
                <a:lnTo>
                  <a:pt x="4295327" y="0"/>
                </a:lnTo>
                <a:lnTo>
                  <a:pt x="4295327" y="3303822"/>
                </a:lnTo>
                <a:lnTo>
                  <a:pt x="0" y="3303822"/>
                </a:lnTo>
                <a:lnTo>
                  <a:pt x="0" y="0"/>
                </a:lnTo>
                <a:close/>
              </a:path>
            </a:pathLst>
          </a:custGeom>
          <a:blipFill>
            <a:blip r:embed="rId3"/>
            <a:stretch>
              <a:fillRect/>
            </a:stretch>
          </a:blipFill>
        </p:spPr>
        <p:txBody>
          <a:bodyPr/>
          <a:lstStyle/>
          <a:p>
            <a:endParaRPr lang="el-GR"/>
          </a:p>
        </p:txBody>
      </p:sp>
      <p:sp>
        <p:nvSpPr>
          <p:cNvPr id="5" name="Freeform 5"/>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4"/>
            <a:stretch>
              <a:fillRect t="-4226" b="-4226"/>
            </a:stretch>
          </a:blipFill>
        </p:spPr>
        <p:txBody>
          <a:bodyPr/>
          <a:lstStyle/>
          <a:p>
            <a:endParaRPr lang="el-GR"/>
          </a:p>
        </p:txBody>
      </p:sp>
      <p:sp>
        <p:nvSpPr>
          <p:cNvPr id="6" name="Freeform 6"/>
          <p:cNvSpPr/>
          <p:nvPr/>
        </p:nvSpPr>
        <p:spPr>
          <a:xfrm>
            <a:off x="-3467682" y="1486101"/>
            <a:ext cx="5856041" cy="5058156"/>
          </a:xfrm>
          <a:custGeom>
            <a:avLst/>
            <a:gdLst/>
            <a:ahLst/>
            <a:cxnLst/>
            <a:rect l="l" t="t" r="r" b="b"/>
            <a:pathLst>
              <a:path w="5856041" h="5058156">
                <a:moveTo>
                  <a:pt x="0" y="0"/>
                </a:moveTo>
                <a:lnTo>
                  <a:pt x="5856042" y="0"/>
                </a:lnTo>
                <a:lnTo>
                  <a:pt x="5856042" y="5058155"/>
                </a:lnTo>
                <a:lnTo>
                  <a:pt x="0" y="5058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7" name="TextBox 7"/>
          <p:cNvSpPr txBox="1"/>
          <p:nvPr/>
        </p:nvSpPr>
        <p:spPr>
          <a:xfrm>
            <a:off x="3689833" y="1182236"/>
            <a:ext cx="10908334" cy="2581075"/>
          </a:xfrm>
          <a:prstGeom prst="rect">
            <a:avLst/>
          </a:prstGeom>
        </p:spPr>
        <p:txBody>
          <a:bodyPr lIns="0" tIns="0" rIns="0" bIns="0" rtlCol="0" anchor="t">
            <a:spAutoFit/>
          </a:bodyPr>
          <a:lstStyle/>
          <a:p>
            <a:pPr algn="ctr">
              <a:lnSpc>
                <a:spcPts val="4895"/>
              </a:lnSpc>
            </a:pPr>
            <a:r>
              <a:rPr lang="en-US" sz="3765" b="1" dirty="0" err="1">
                <a:solidFill>
                  <a:srgbClr val="4A6C88"/>
                </a:solidFill>
                <a:latin typeface="Palatino Linotype Bold"/>
                <a:ea typeface="Palatino Linotype Bold"/>
                <a:cs typeface="Palatino Linotype Bold"/>
                <a:sym typeface="Palatino Linotype Bold"/>
              </a:rPr>
              <a:t>Δεν</a:t>
            </a:r>
            <a:r>
              <a:rPr lang="en-US" sz="3765" b="1" dirty="0">
                <a:solidFill>
                  <a:srgbClr val="4A6C88"/>
                </a:solidFill>
                <a:latin typeface="Palatino Linotype Bold"/>
                <a:ea typeface="Palatino Linotype Bold"/>
                <a:cs typeface="Palatino Linotype Bold"/>
                <a:sym typeface="Palatino Linotype Bold"/>
              </a:rPr>
              <a:t> σας φα</a:t>
            </a:r>
            <a:r>
              <a:rPr lang="en-US" sz="3765" b="1" dirty="0" err="1">
                <a:solidFill>
                  <a:srgbClr val="4A6C88"/>
                </a:solidFill>
                <a:latin typeface="Palatino Linotype Bold"/>
                <a:ea typeface="Palatino Linotype Bold"/>
                <a:cs typeface="Palatino Linotype Bold"/>
                <a:sym typeface="Palatino Linotype Bold"/>
              </a:rPr>
              <a:t>ίνετ</a:t>
            </a:r>
            <a:r>
              <a:rPr lang="en-US" sz="3765" b="1" dirty="0">
                <a:solidFill>
                  <a:srgbClr val="4A6C88"/>
                </a:solidFill>
                <a:latin typeface="Palatino Linotype Bold"/>
                <a:ea typeface="Palatino Linotype Bold"/>
                <a:cs typeface="Palatino Linotype Bold"/>
                <a:sym typeface="Palatino Linotype Bold"/>
              </a:rPr>
              <a:t>αι περίεργο που ο Αβραάμ λέει ότι τα αδέλφια του πλουσίου δεν θα άλλαζαν ζωή ακόμα και αν ανασταινόταν ένας νεκρός για να τους πείσει;</a:t>
            </a:r>
          </a:p>
        </p:txBody>
      </p:sp>
      <p:sp>
        <p:nvSpPr>
          <p:cNvPr id="8" name="TextBox 8"/>
          <p:cNvSpPr txBox="1"/>
          <p:nvPr/>
        </p:nvSpPr>
        <p:spPr>
          <a:xfrm>
            <a:off x="3345655" y="4086325"/>
            <a:ext cx="11596691" cy="1961950"/>
          </a:xfrm>
          <a:prstGeom prst="rect">
            <a:avLst/>
          </a:prstGeom>
        </p:spPr>
        <p:txBody>
          <a:bodyPr lIns="0" tIns="0" rIns="0" bIns="0" rtlCol="0" anchor="t">
            <a:spAutoFit/>
          </a:bodyPr>
          <a:lstStyle/>
          <a:p>
            <a:pPr algn="ctr">
              <a:lnSpc>
                <a:spcPts val="4895"/>
              </a:lnSpc>
            </a:pPr>
            <a:r>
              <a:rPr lang="en-US" sz="3765" b="1" dirty="0" err="1">
                <a:solidFill>
                  <a:srgbClr val="4A6C88"/>
                </a:solidFill>
                <a:latin typeface="Palatino Linotype Bold"/>
                <a:ea typeface="Palatino Linotype Bold"/>
                <a:cs typeface="Palatino Linotype Bold"/>
                <a:sym typeface="Palatino Linotype Bold"/>
              </a:rPr>
              <a:t>Εσείς</a:t>
            </a:r>
            <a:r>
              <a:rPr lang="en-US" sz="3765" b="1" dirty="0">
                <a:solidFill>
                  <a:srgbClr val="4A6C88"/>
                </a:solidFill>
                <a:latin typeface="Palatino Linotype Bold"/>
                <a:ea typeface="Palatino Linotype Bold"/>
                <a:cs typeface="Palatino Linotype Bold"/>
                <a:sym typeface="Palatino Linotype Bold"/>
              </a:rPr>
              <a:t> </a:t>
            </a:r>
            <a:r>
              <a:rPr lang="en-US" sz="3765" b="1" dirty="0" err="1">
                <a:solidFill>
                  <a:srgbClr val="4A6C88"/>
                </a:solidFill>
                <a:latin typeface="Palatino Linotype Bold"/>
                <a:ea typeface="Palatino Linotype Bold"/>
                <a:cs typeface="Palatino Linotype Bold"/>
                <a:sym typeface="Palatino Linotype Bold"/>
              </a:rPr>
              <a:t>τι</a:t>
            </a:r>
            <a:r>
              <a:rPr lang="en-US" sz="3765" b="1" dirty="0">
                <a:solidFill>
                  <a:srgbClr val="4A6C88"/>
                </a:solidFill>
                <a:latin typeface="Palatino Linotype Bold"/>
                <a:ea typeface="Palatino Linotype Bold"/>
                <a:cs typeface="Palatino Linotype Bold"/>
                <a:sym typeface="Palatino Linotype Bold"/>
              </a:rPr>
              <a:t> π</a:t>
            </a:r>
            <a:r>
              <a:rPr lang="en-US" sz="3765" b="1" dirty="0" err="1">
                <a:solidFill>
                  <a:srgbClr val="4A6C88"/>
                </a:solidFill>
                <a:latin typeface="Palatino Linotype Bold"/>
                <a:ea typeface="Palatino Linotype Bold"/>
                <a:cs typeface="Palatino Linotype Bold"/>
                <a:sym typeface="Palatino Linotype Bold"/>
              </a:rPr>
              <a:t>ιστεύετε</a:t>
            </a:r>
            <a:r>
              <a:rPr lang="en-US" sz="3765" b="1" dirty="0">
                <a:solidFill>
                  <a:srgbClr val="4A6C88"/>
                </a:solidFill>
                <a:latin typeface="Palatino Linotype Bold"/>
                <a:ea typeface="Palatino Linotype Bold"/>
                <a:cs typeface="Palatino Linotype Bold"/>
                <a:sym typeface="Palatino Linotype Bold"/>
              </a:rPr>
              <a:t>, αν β</a:t>
            </a:r>
            <a:r>
              <a:rPr lang="en-US" sz="3765" b="1" dirty="0" err="1">
                <a:solidFill>
                  <a:srgbClr val="4A6C88"/>
                </a:solidFill>
                <a:latin typeface="Palatino Linotype Bold"/>
                <a:ea typeface="Palatino Linotype Bold"/>
                <a:cs typeface="Palatino Linotype Bold"/>
                <a:sym typeface="Palatino Linotype Bold"/>
              </a:rPr>
              <a:t>λέ</a:t>
            </a:r>
            <a:r>
              <a:rPr lang="en-US" sz="3765" b="1" dirty="0">
                <a:solidFill>
                  <a:srgbClr val="4A6C88"/>
                </a:solidFill>
                <a:latin typeface="Palatino Linotype Bold"/>
                <a:ea typeface="Palatino Linotype Bold"/>
                <a:cs typeface="Palatino Linotype Bold"/>
                <a:sym typeface="Palatino Linotype Bold"/>
              </a:rPr>
              <a:t>παμε έναν νεκρό να ανασταίνεται και να μας μιλάει για το θάνατο, θα τον πιστεύαμε;</a:t>
            </a:r>
          </a:p>
        </p:txBody>
      </p:sp>
      <p:sp>
        <p:nvSpPr>
          <p:cNvPr id="9" name="TextBox 9"/>
          <p:cNvSpPr txBox="1"/>
          <p:nvPr/>
        </p:nvSpPr>
        <p:spPr>
          <a:xfrm>
            <a:off x="3574539" y="6372125"/>
            <a:ext cx="11596691" cy="1342825"/>
          </a:xfrm>
          <a:prstGeom prst="rect">
            <a:avLst/>
          </a:prstGeom>
        </p:spPr>
        <p:txBody>
          <a:bodyPr lIns="0" tIns="0" rIns="0" bIns="0" rtlCol="0" anchor="t">
            <a:spAutoFit/>
          </a:bodyPr>
          <a:lstStyle/>
          <a:p>
            <a:pPr algn="ctr">
              <a:lnSpc>
                <a:spcPts val="4895"/>
              </a:lnSpc>
            </a:pPr>
            <a:r>
              <a:rPr lang="en-US" sz="3765" b="1" dirty="0">
                <a:solidFill>
                  <a:srgbClr val="4A6C88"/>
                </a:solidFill>
                <a:latin typeface="Palatino Linotype Bold"/>
                <a:ea typeface="Palatino Linotype Bold"/>
                <a:cs typeface="Palatino Linotype Bold"/>
                <a:sym typeface="Palatino Linotype Bold"/>
              </a:rPr>
              <a:t>Μπ</a:t>
            </a:r>
            <a:r>
              <a:rPr lang="en-US" sz="3765" b="1" dirty="0" err="1">
                <a:solidFill>
                  <a:srgbClr val="4A6C88"/>
                </a:solidFill>
                <a:latin typeface="Palatino Linotype Bold"/>
                <a:ea typeface="Palatino Linotype Bold"/>
                <a:cs typeface="Palatino Linotype Bold"/>
                <a:sym typeface="Palatino Linotype Bold"/>
              </a:rPr>
              <a:t>ορείτε</a:t>
            </a:r>
            <a:r>
              <a:rPr lang="en-US" sz="3765" b="1" dirty="0">
                <a:solidFill>
                  <a:srgbClr val="4A6C88"/>
                </a:solidFill>
                <a:latin typeface="Palatino Linotype Bold"/>
                <a:ea typeface="Palatino Linotype Bold"/>
                <a:cs typeface="Palatino Linotype Bold"/>
                <a:sym typeface="Palatino Linotype Bold"/>
              </a:rPr>
              <a:t> να </a:t>
            </a:r>
            <a:r>
              <a:rPr lang="en-US" sz="3765" b="1" dirty="0" err="1">
                <a:solidFill>
                  <a:srgbClr val="4A6C88"/>
                </a:solidFill>
                <a:latin typeface="Palatino Linotype Bold"/>
                <a:ea typeface="Palatino Linotype Bold"/>
                <a:cs typeface="Palatino Linotype Bold"/>
                <a:sym typeface="Palatino Linotype Bold"/>
              </a:rPr>
              <a:t>θυμηθείτε</a:t>
            </a:r>
            <a:r>
              <a:rPr lang="en-US" sz="3765" b="1" dirty="0">
                <a:solidFill>
                  <a:srgbClr val="4A6C88"/>
                </a:solidFill>
                <a:latin typeface="Palatino Linotype Bold"/>
                <a:ea typeface="Palatino Linotype Bold"/>
                <a:cs typeface="Palatino Linotype Bold"/>
                <a:sym typeface="Palatino Linotype Bold"/>
              </a:rPr>
              <a:t> </a:t>
            </a:r>
            <a:r>
              <a:rPr lang="en-US" sz="3765" b="1" dirty="0" err="1">
                <a:solidFill>
                  <a:srgbClr val="4A6C88"/>
                </a:solidFill>
                <a:latin typeface="Palatino Linotype Bold"/>
                <a:ea typeface="Palatino Linotype Bold"/>
                <a:cs typeface="Palatino Linotype Bold"/>
                <a:sym typeface="Palatino Linotype Bold"/>
              </a:rPr>
              <a:t>έν</a:t>
            </a:r>
            <a:r>
              <a:rPr lang="en-US" sz="3765" b="1" dirty="0">
                <a:solidFill>
                  <a:srgbClr val="4A6C88"/>
                </a:solidFill>
                <a:latin typeface="Palatino Linotype Bold"/>
                <a:ea typeface="Palatino Linotype Bold"/>
                <a:cs typeface="Palatino Linotype Bold"/>
                <a:sym typeface="Palatino Linotype Bold"/>
              </a:rPr>
              <a:t>α τέτοιο περιστατικό από την Καινή Διαθήκη;</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486</Words>
  <Application>Microsoft Office PowerPoint</Application>
  <PresentationFormat>Προσαρμογή</PresentationFormat>
  <Paragraphs>31</Paragraphs>
  <Slides>13</Slides>
  <Notes>0</Notes>
  <HiddenSlides>0</HiddenSlides>
  <MMClips>1</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13</vt:i4>
      </vt:variant>
    </vt:vector>
  </HeadingPairs>
  <TitlesOfParts>
    <vt:vector size="21" baseType="lpstr">
      <vt:lpstr>Calibri</vt:lpstr>
      <vt:lpstr>Children One</vt:lpstr>
      <vt:lpstr>Palatino Linotype Bold</vt:lpstr>
      <vt:lpstr>Lilita One</vt:lpstr>
      <vt:lpstr>KSGalilea</vt:lpstr>
      <vt:lpstr>Arial</vt:lpstr>
      <vt:lpstr>Alegreya Bold</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 Λύκειο - Ο θάνατος μέσα από την παραβολή του πλούσιου και του Λάζαρου</dc:title>
  <dc:creator>Idiaitero PC</dc:creator>
  <cp:lastModifiedBy>π. Αλέξανδρος Λισάη</cp:lastModifiedBy>
  <cp:revision>2</cp:revision>
  <dcterms:created xsi:type="dcterms:W3CDTF">2006-08-16T00:00:00Z</dcterms:created>
  <dcterms:modified xsi:type="dcterms:W3CDTF">2025-10-30T10:52:14Z</dcterms:modified>
  <dc:identifier>DAG3Qho5Vd8</dc:identifier>
</cp:coreProperties>
</file>