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legreya Bold" panose="020B0604020202020204" charset="0"/>
      <p:regular r:id="rId17"/>
    </p:embeddedFont>
    <p:embeddedFont>
      <p:font typeface="Children One" panose="020B0604020202020204" charset="0"/>
      <p:regular r:id="rId18"/>
    </p:embeddedFont>
    <p:embeddedFont>
      <p:font typeface="KSGalilea" panose="00000500000000000000" pitchFamily="50" charset="-95"/>
      <p:regular r:id="rId19"/>
      <p:italic r:id="rId20"/>
    </p:embeddedFont>
    <p:embeddedFont>
      <p:font typeface="Lilita One" panose="020B0604020202020204" charset="0"/>
      <p:regular r:id="rId21"/>
    </p:embeddedFont>
    <p:embeddedFont>
      <p:font typeface="Noto Sans" panose="020B0502040504020204" pitchFamily="34" charset="0"/>
      <p:regular r:id="rId22"/>
    </p:embeddedFont>
    <p:embeddedFont>
      <p:font typeface="Palatino Linotype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2ECB4-40CC-486C-A056-46D33DD1EA1F}" v="17" dt="2025-10-30T10:45:37.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6" d="100"/>
          <a:sy n="66" d="100"/>
        </p:scale>
        <p:origin x="101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π. Αλέξανδρος Λισάη" userId="c83f33e9627e25e1" providerId="LiveId" clId="{F9442102-C6AC-4274-9A09-53E59FA1F5FB}"/>
    <pc:docChg chg="undo custSel modSld">
      <pc:chgData name="π. Αλέξανδρος Λισάη" userId="c83f33e9627e25e1" providerId="LiveId" clId="{F9442102-C6AC-4274-9A09-53E59FA1F5FB}" dt="2025-10-30T10:45:37.153" v="21"/>
      <pc:docMkLst>
        <pc:docMk/>
      </pc:docMkLst>
      <pc:sldChg chg="modTransition">
        <pc:chgData name="π. Αλέξανδρος Λισάη" userId="c83f33e9627e25e1" providerId="LiveId" clId="{F9442102-C6AC-4274-9A09-53E59FA1F5FB}" dt="2025-10-30T10:43:48.359" v="0"/>
        <pc:sldMkLst>
          <pc:docMk/>
          <pc:sldMk cId="0" sldId="256"/>
        </pc:sldMkLst>
      </pc:sldChg>
      <pc:sldChg chg="modTransition">
        <pc:chgData name="π. Αλέξανδρος Λισάη" userId="c83f33e9627e25e1" providerId="LiveId" clId="{F9442102-C6AC-4274-9A09-53E59FA1F5FB}" dt="2025-10-30T10:43:48.359" v="0"/>
        <pc:sldMkLst>
          <pc:docMk/>
          <pc:sldMk cId="0" sldId="257"/>
        </pc:sldMkLst>
      </pc:sldChg>
      <pc:sldChg chg="modTransition">
        <pc:chgData name="π. Αλέξανδρος Λισάη" userId="c83f33e9627e25e1" providerId="LiveId" clId="{F9442102-C6AC-4274-9A09-53E59FA1F5FB}" dt="2025-10-30T10:43:48.359" v="0"/>
        <pc:sldMkLst>
          <pc:docMk/>
          <pc:sldMk cId="0" sldId="258"/>
        </pc:sldMkLst>
      </pc:sldChg>
      <pc:sldChg chg="modTransition">
        <pc:chgData name="π. Αλέξανδρος Λισάη" userId="c83f33e9627e25e1" providerId="LiveId" clId="{F9442102-C6AC-4274-9A09-53E59FA1F5FB}" dt="2025-10-30T10:43:48.359" v="0"/>
        <pc:sldMkLst>
          <pc:docMk/>
          <pc:sldMk cId="0" sldId="259"/>
        </pc:sldMkLst>
      </pc:sldChg>
      <pc:sldChg chg="modTransition">
        <pc:chgData name="π. Αλέξανδρος Λισάη" userId="c83f33e9627e25e1" providerId="LiveId" clId="{F9442102-C6AC-4274-9A09-53E59FA1F5FB}" dt="2025-10-30T10:43:48.359" v="0"/>
        <pc:sldMkLst>
          <pc:docMk/>
          <pc:sldMk cId="0" sldId="260"/>
        </pc:sldMkLst>
      </pc:sldChg>
      <pc:sldChg chg="modSp mod modTransition modAnim">
        <pc:chgData name="π. Αλέξανδρος Λισάη" userId="c83f33e9627e25e1" providerId="LiveId" clId="{F9442102-C6AC-4274-9A09-53E59FA1F5FB}" dt="2025-10-30T10:44:18.850" v="3"/>
        <pc:sldMkLst>
          <pc:docMk/>
          <pc:sldMk cId="0" sldId="261"/>
        </pc:sldMkLst>
        <pc:spChg chg="mod">
          <ac:chgData name="π. Αλέξανδρος Λισάη" userId="c83f33e9627e25e1" providerId="LiveId" clId="{F9442102-C6AC-4274-9A09-53E59FA1F5FB}" dt="2025-10-30T10:44:14.858" v="2" actId="1076"/>
          <ac:spMkLst>
            <pc:docMk/>
            <pc:sldMk cId="0" sldId="261"/>
            <ac:spMk id="10" creationId="{00000000-0000-0000-0000-000000000000}"/>
          </ac:spMkLst>
        </pc:spChg>
      </pc:sldChg>
      <pc:sldChg chg="modTransition modAnim">
        <pc:chgData name="π. Αλέξανδρος Λισάη" userId="c83f33e9627e25e1" providerId="LiveId" clId="{F9442102-C6AC-4274-9A09-53E59FA1F5FB}" dt="2025-10-30T10:44:24.641" v="4"/>
        <pc:sldMkLst>
          <pc:docMk/>
          <pc:sldMk cId="0" sldId="262"/>
        </pc:sldMkLst>
      </pc:sldChg>
      <pc:sldChg chg="modTransition">
        <pc:chgData name="π. Αλέξανδρος Λισάη" userId="c83f33e9627e25e1" providerId="LiveId" clId="{F9442102-C6AC-4274-9A09-53E59FA1F5FB}" dt="2025-10-30T10:43:48.359" v="0"/>
        <pc:sldMkLst>
          <pc:docMk/>
          <pc:sldMk cId="0" sldId="263"/>
        </pc:sldMkLst>
      </pc:sldChg>
      <pc:sldChg chg="modTransition modAnim">
        <pc:chgData name="π. Αλέξανδρος Λισάη" userId="c83f33e9627e25e1" providerId="LiveId" clId="{F9442102-C6AC-4274-9A09-53E59FA1F5FB}" dt="2025-10-30T10:44:41.873" v="8"/>
        <pc:sldMkLst>
          <pc:docMk/>
          <pc:sldMk cId="0" sldId="264"/>
        </pc:sldMkLst>
      </pc:sldChg>
      <pc:sldChg chg="modSp mod modTransition modAnim">
        <pc:chgData name="π. Αλέξανδρος Λισάη" userId="c83f33e9627e25e1" providerId="LiveId" clId="{F9442102-C6AC-4274-9A09-53E59FA1F5FB}" dt="2025-10-30T10:45:15.274" v="14"/>
        <pc:sldMkLst>
          <pc:docMk/>
          <pc:sldMk cId="0" sldId="265"/>
        </pc:sldMkLst>
        <pc:spChg chg="mod">
          <ac:chgData name="π. Αλέξανδρος Λισάη" userId="c83f33e9627e25e1" providerId="LiveId" clId="{F9442102-C6AC-4274-9A09-53E59FA1F5FB}" dt="2025-10-30T10:44:54.812" v="10" actId="1076"/>
          <ac:spMkLst>
            <pc:docMk/>
            <pc:sldMk cId="0" sldId="265"/>
            <ac:spMk id="2" creationId="{00000000-0000-0000-0000-000000000000}"/>
          </ac:spMkLst>
        </pc:spChg>
        <pc:spChg chg="mod">
          <ac:chgData name="π. Αλέξανδρος Λισάη" userId="c83f33e9627e25e1" providerId="LiveId" clId="{F9442102-C6AC-4274-9A09-53E59FA1F5FB}" dt="2025-10-30T10:45:06.858" v="11" actId="1076"/>
          <ac:spMkLst>
            <pc:docMk/>
            <pc:sldMk cId="0" sldId="265"/>
            <ac:spMk id="4" creationId="{00000000-0000-0000-0000-000000000000}"/>
          </ac:spMkLst>
        </pc:spChg>
        <pc:spChg chg="mod">
          <ac:chgData name="π. Αλέξανδρος Λισάη" userId="c83f33e9627e25e1" providerId="LiveId" clId="{F9442102-C6AC-4274-9A09-53E59FA1F5FB}" dt="2025-10-30T10:45:06.858" v="11" actId="1076"/>
          <ac:spMkLst>
            <pc:docMk/>
            <pc:sldMk cId="0" sldId="265"/>
            <ac:spMk id="7" creationId="{00000000-0000-0000-0000-000000000000}"/>
          </ac:spMkLst>
        </pc:spChg>
        <pc:spChg chg="mod">
          <ac:chgData name="π. Αλέξανδρος Λισάη" userId="c83f33e9627e25e1" providerId="LiveId" clId="{F9442102-C6AC-4274-9A09-53E59FA1F5FB}" dt="2025-10-30T10:45:06.858" v="11" actId="1076"/>
          <ac:spMkLst>
            <pc:docMk/>
            <pc:sldMk cId="0" sldId="265"/>
            <ac:spMk id="8" creationId="{00000000-0000-0000-0000-000000000000}"/>
          </ac:spMkLst>
        </pc:spChg>
      </pc:sldChg>
      <pc:sldChg chg="modTransition modAnim">
        <pc:chgData name="π. Αλέξανδρος Λισάη" userId="c83f33e9627e25e1" providerId="LiveId" clId="{F9442102-C6AC-4274-9A09-53E59FA1F5FB}" dt="2025-10-30T10:45:28.489" v="18"/>
        <pc:sldMkLst>
          <pc:docMk/>
          <pc:sldMk cId="0" sldId="266"/>
        </pc:sldMkLst>
      </pc:sldChg>
      <pc:sldChg chg="modSp mod modTransition modAnim">
        <pc:chgData name="π. Αλέξανδρος Λισάη" userId="c83f33e9627e25e1" providerId="LiveId" clId="{F9442102-C6AC-4274-9A09-53E59FA1F5FB}" dt="2025-10-30T10:45:37.153" v="21"/>
        <pc:sldMkLst>
          <pc:docMk/>
          <pc:sldMk cId="0" sldId="267"/>
        </pc:sldMkLst>
        <pc:spChg chg="mod">
          <ac:chgData name="π. Αλέξανδρος Λισάη" userId="c83f33e9627e25e1" providerId="LiveId" clId="{F9442102-C6AC-4274-9A09-53E59FA1F5FB}" dt="2025-10-30T10:45:33.586" v="19" actId="14100"/>
          <ac:spMkLst>
            <pc:docMk/>
            <pc:sldMk cId="0" sldId="267"/>
            <ac:spMk id="6" creationId="{00000000-0000-0000-0000-000000000000}"/>
          </ac:spMkLst>
        </pc:spChg>
      </pc:sldChg>
      <pc:sldChg chg="modTransition">
        <pc:chgData name="π. Αλέξανδρος Λισάη" userId="c83f33e9627e25e1" providerId="LiveId" clId="{F9442102-C6AC-4274-9A09-53E59FA1F5FB}" dt="2025-10-30T10:43:48.359" v="0"/>
        <pc:sldMkLst>
          <pc:docMk/>
          <pc:sldMk cId="0" sldId="268"/>
        </pc:sldMkLst>
      </pc:sldChg>
      <pc:sldChg chg="modTransition">
        <pc:chgData name="π. Αλέξανδρος Λισάη" userId="c83f33e9627e25e1" providerId="LiveId" clId="{F9442102-C6AC-4274-9A09-53E59FA1F5FB}" dt="2025-10-30T10:43:48.359" v="0"/>
        <pc:sldMkLst>
          <pc:docMk/>
          <pc:sldMk cId="0" sldId="269"/>
        </pc:sldMkLst>
      </pc:sldChg>
      <pc:sldChg chg="modTransition">
        <pc:chgData name="π. Αλέξανδρος Λισάη" userId="c83f33e9627e25e1" providerId="LiveId" clId="{F9442102-C6AC-4274-9A09-53E59FA1F5FB}" dt="2025-10-30T10:43:48.359" v="0"/>
        <pc:sldMkLst>
          <pc:docMk/>
          <pc:sldMk cId="0" sldId="27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sv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svg"/><Relationship Id="rId12"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svg"/><Relationship Id="rId12"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5.sv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0.pn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0.png"/><Relationship Id="rId10"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389756" y="7801560"/>
            <a:ext cx="21067513" cy="10928772"/>
          </a:xfrm>
          <a:custGeom>
            <a:avLst/>
            <a:gdLst/>
            <a:ahLst/>
            <a:cxnLst/>
            <a:rect l="l" t="t" r="r" b="b"/>
            <a:pathLst>
              <a:path w="21067513" h="10928772">
                <a:moveTo>
                  <a:pt x="0" y="0"/>
                </a:moveTo>
                <a:lnTo>
                  <a:pt x="21067512" y="0"/>
                </a:lnTo>
                <a:lnTo>
                  <a:pt x="21067512" y="10928772"/>
                </a:lnTo>
                <a:lnTo>
                  <a:pt x="0" y="10928772"/>
                </a:lnTo>
                <a:lnTo>
                  <a:pt x="0" y="0"/>
                </a:lnTo>
                <a:close/>
              </a:path>
            </a:pathLst>
          </a:custGeom>
          <a:blipFill>
            <a:blip r:embed="rId3"/>
            <a:stretch>
              <a:fillRect/>
            </a:stretch>
          </a:blipFill>
        </p:spPr>
        <p:txBody>
          <a:bodyPr/>
          <a:lstStyle/>
          <a:p>
            <a:endParaRPr lang="el-GR"/>
          </a:p>
        </p:txBody>
      </p:sp>
      <p:sp>
        <p:nvSpPr>
          <p:cNvPr id="4" name="Freeform 4"/>
          <p:cNvSpPr/>
          <p:nvPr/>
        </p:nvSpPr>
        <p:spPr>
          <a:xfrm>
            <a:off x="-182329" y="5066352"/>
            <a:ext cx="5384425" cy="5139679"/>
          </a:xfrm>
          <a:custGeom>
            <a:avLst/>
            <a:gdLst/>
            <a:ahLst/>
            <a:cxnLst/>
            <a:rect l="l" t="t" r="r" b="b"/>
            <a:pathLst>
              <a:path w="5384425" h="5139679">
                <a:moveTo>
                  <a:pt x="0" y="0"/>
                </a:moveTo>
                <a:lnTo>
                  <a:pt x="5384425" y="0"/>
                </a:lnTo>
                <a:lnTo>
                  <a:pt x="5384425" y="5139679"/>
                </a:lnTo>
                <a:lnTo>
                  <a:pt x="0" y="5139679"/>
                </a:lnTo>
                <a:lnTo>
                  <a:pt x="0" y="0"/>
                </a:lnTo>
                <a:close/>
              </a:path>
            </a:pathLst>
          </a:custGeom>
          <a:blipFill>
            <a:blip r:embed="rId4"/>
            <a:stretch>
              <a:fillRect l="-4010" t="-2801" r="-2941" b="-9243"/>
            </a:stretch>
          </a:blipFill>
        </p:spPr>
        <p:txBody>
          <a:bodyPr/>
          <a:lstStyle/>
          <a:p>
            <a:endParaRPr lang="el-GR"/>
          </a:p>
        </p:txBody>
      </p:sp>
      <p:sp>
        <p:nvSpPr>
          <p:cNvPr id="5" name="Freeform 5"/>
          <p:cNvSpPr/>
          <p:nvPr/>
        </p:nvSpPr>
        <p:spPr>
          <a:xfrm>
            <a:off x="248170" y="279891"/>
            <a:ext cx="1170393" cy="1497618"/>
          </a:xfrm>
          <a:custGeom>
            <a:avLst/>
            <a:gdLst/>
            <a:ahLst/>
            <a:cxnLst/>
            <a:rect l="l" t="t" r="r" b="b"/>
            <a:pathLst>
              <a:path w="1170393" h="1497618">
                <a:moveTo>
                  <a:pt x="0" y="0"/>
                </a:moveTo>
                <a:lnTo>
                  <a:pt x="1170394" y="0"/>
                </a:lnTo>
                <a:lnTo>
                  <a:pt x="1170394" y="1497618"/>
                </a:lnTo>
                <a:lnTo>
                  <a:pt x="0" y="1497618"/>
                </a:lnTo>
                <a:lnTo>
                  <a:pt x="0" y="0"/>
                </a:lnTo>
                <a:close/>
              </a:path>
            </a:pathLst>
          </a:custGeom>
          <a:blipFill>
            <a:blip r:embed="rId5"/>
            <a:stretch>
              <a:fillRect/>
            </a:stretch>
          </a:blipFill>
        </p:spPr>
        <p:txBody>
          <a:bodyPr/>
          <a:lstStyle/>
          <a:p>
            <a:endParaRPr lang="el-GR"/>
          </a:p>
        </p:txBody>
      </p:sp>
      <p:sp>
        <p:nvSpPr>
          <p:cNvPr id="6" name="Freeform 6"/>
          <p:cNvSpPr/>
          <p:nvPr/>
        </p:nvSpPr>
        <p:spPr>
          <a:xfrm rot="565054">
            <a:off x="15109534" y="3406506"/>
            <a:ext cx="2766980" cy="2417649"/>
          </a:xfrm>
          <a:custGeom>
            <a:avLst/>
            <a:gdLst/>
            <a:ahLst/>
            <a:cxnLst/>
            <a:rect l="l" t="t" r="r" b="b"/>
            <a:pathLst>
              <a:path w="2766980" h="2417649">
                <a:moveTo>
                  <a:pt x="0" y="0"/>
                </a:moveTo>
                <a:lnTo>
                  <a:pt x="2766980" y="0"/>
                </a:lnTo>
                <a:lnTo>
                  <a:pt x="2766980" y="2417649"/>
                </a:lnTo>
                <a:lnTo>
                  <a:pt x="0" y="2417649"/>
                </a:lnTo>
                <a:lnTo>
                  <a:pt x="0" y="0"/>
                </a:lnTo>
                <a:close/>
              </a:path>
            </a:pathLst>
          </a:custGeom>
          <a:blipFill>
            <a:blip r:embed="rId6"/>
            <a:stretch>
              <a:fillRect/>
            </a:stretch>
          </a:blipFill>
        </p:spPr>
        <p:txBody>
          <a:bodyPr/>
          <a:lstStyle/>
          <a:p>
            <a:endParaRPr lang="el-GR"/>
          </a:p>
        </p:txBody>
      </p:sp>
      <p:sp>
        <p:nvSpPr>
          <p:cNvPr id="7" name="Freeform 7"/>
          <p:cNvSpPr/>
          <p:nvPr/>
        </p:nvSpPr>
        <p:spPr>
          <a:xfrm rot="565054" flipH="1">
            <a:off x="13716886" y="5928097"/>
            <a:ext cx="2616370" cy="2168316"/>
          </a:xfrm>
          <a:custGeom>
            <a:avLst/>
            <a:gdLst/>
            <a:ahLst/>
            <a:cxnLst/>
            <a:rect l="l" t="t" r="r" b="b"/>
            <a:pathLst>
              <a:path w="2616370" h="2168316">
                <a:moveTo>
                  <a:pt x="2616370" y="0"/>
                </a:moveTo>
                <a:lnTo>
                  <a:pt x="0" y="0"/>
                </a:lnTo>
                <a:lnTo>
                  <a:pt x="0" y="2168316"/>
                </a:lnTo>
                <a:lnTo>
                  <a:pt x="2616370" y="2168316"/>
                </a:lnTo>
                <a:lnTo>
                  <a:pt x="2616370" y="0"/>
                </a:lnTo>
                <a:close/>
              </a:path>
            </a:pathLst>
          </a:custGeom>
          <a:blipFill>
            <a:blip r:embed="rId7"/>
            <a:stretch>
              <a:fillRect/>
            </a:stretch>
          </a:blipFill>
        </p:spPr>
        <p:txBody>
          <a:bodyPr/>
          <a:lstStyle/>
          <a:p>
            <a:endParaRPr lang="el-GR"/>
          </a:p>
        </p:txBody>
      </p:sp>
      <p:sp>
        <p:nvSpPr>
          <p:cNvPr id="8" name="Freeform 8"/>
          <p:cNvSpPr/>
          <p:nvPr/>
        </p:nvSpPr>
        <p:spPr>
          <a:xfrm>
            <a:off x="8477141" y="6399866"/>
            <a:ext cx="2740018" cy="3806164"/>
          </a:xfrm>
          <a:custGeom>
            <a:avLst/>
            <a:gdLst/>
            <a:ahLst/>
            <a:cxnLst/>
            <a:rect l="l" t="t" r="r" b="b"/>
            <a:pathLst>
              <a:path w="2740018" h="3806164">
                <a:moveTo>
                  <a:pt x="0" y="0"/>
                </a:moveTo>
                <a:lnTo>
                  <a:pt x="2740018" y="0"/>
                </a:lnTo>
                <a:lnTo>
                  <a:pt x="2740018" y="3806165"/>
                </a:lnTo>
                <a:lnTo>
                  <a:pt x="0" y="3806165"/>
                </a:lnTo>
                <a:lnTo>
                  <a:pt x="0" y="0"/>
                </a:lnTo>
                <a:close/>
              </a:path>
            </a:pathLst>
          </a:custGeom>
          <a:blipFill>
            <a:blip r:embed="rId8"/>
            <a:stretch>
              <a:fillRect l="-2167" t="-7354" r="-2167" b="-6757"/>
            </a:stretch>
          </a:blipFill>
        </p:spPr>
        <p:txBody>
          <a:bodyPr/>
          <a:lstStyle/>
          <a:p>
            <a:endParaRPr lang="el-GR"/>
          </a:p>
        </p:txBody>
      </p:sp>
      <p:sp>
        <p:nvSpPr>
          <p:cNvPr id="9" name="TextBox 9"/>
          <p:cNvSpPr txBox="1"/>
          <p:nvPr/>
        </p:nvSpPr>
        <p:spPr>
          <a:xfrm>
            <a:off x="4669230" y="2929720"/>
            <a:ext cx="9822737" cy="2499395"/>
          </a:xfrm>
          <a:prstGeom prst="rect">
            <a:avLst/>
          </a:prstGeom>
        </p:spPr>
        <p:txBody>
          <a:bodyPr lIns="0" tIns="0" rIns="0" bIns="0" rtlCol="0" anchor="t">
            <a:spAutoFit/>
          </a:bodyPr>
          <a:lstStyle/>
          <a:p>
            <a:pPr algn="ctr">
              <a:lnSpc>
                <a:spcPts val="20576"/>
              </a:lnSpc>
            </a:pPr>
            <a:r>
              <a:rPr lang="en-US" sz="14697">
                <a:solidFill>
                  <a:srgbClr val="BE1E2D"/>
                </a:solidFill>
                <a:latin typeface="Children One"/>
                <a:ea typeface="Children One"/>
                <a:cs typeface="Children One"/>
                <a:sym typeface="Children One"/>
              </a:rPr>
              <a:t>ΣΥΝΤΡΟΦΙΑ</a:t>
            </a:r>
          </a:p>
        </p:txBody>
      </p:sp>
      <p:sp>
        <p:nvSpPr>
          <p:cNvPr id="10" name="TextBox 10"/>
          <p:cNvSpPr txBox="1"/>
          <p:nvPr/>
        </p:nvSpPr>
        <p:spPr>
          <a:xfrm>
            <a:off x="4669230" y="980727"/>
            <a:ext cx="10355841" cy="2556533"/>
          </a:xfrm>
          <a:prstGeom prst="rect">
            <a:avLst/>
          </a:prstGeom>
        </p:spPr>
        <p:txBody>
          <a:bodyPr lIns="0" tIns="0" rIns="0" bIns="0" rtlCol="0" anchor="t">
            <a:spAutoFit/>
          </a:bodyPr>
          <a:lstStyle/>
          <a:p>
            <a:pPr algn="ctr">
              <a:lnSpc>
                <a:spcPts val="20939"/>
              </a:lnSpc>
            </a:pPr>
            <a:r>
              <a:rPr lang="en-US" sz="14956" spc="987">
                <a:solidFill>
                  <a:srgbClr val="303030"/>
                </a:solidFill>
                <a:latin typeface="Children One"/>
                <a:ea typeface="Children One"/>
                <a:cs typeface="Children One"/>
                <a:sym typeface="Children One"/>
              </a:rPr>
              <a:t>ΝΕΑΝΙΚΗ</a:t>
            </a:r>
          </a:p>
        </p:txBody>
      </p:sp>
      <p:sp>
        <p:nvSpPr>
          <p:cNvPr id="11" name="TextBox 11"/>
          <p:cNvSpPr txBox="1"/>
          <p:nvPr/>
        </p:nvSpPr>
        <p:spPr>
          <a:xfrm>
            <a:off x="1620633" y="585125"/>
            <a:ext cx="4201151" cy="920574"/>
          </a:xfrm>
          <a:prstGeom prst="rect">
            <a:avLst/>
          </a:prstGeom>
        </p:spPr>
        <p:txBody>
          <a:bodyPr lIns="0" tIns="0" rIns="0" bIns="0" rtlCol="0" anchor="t">
            <a:spAutoFit/>
          </a:bodyPr>
          <a:lstStyle/>
          <a:p>
            <a:pPr algn="l">
              <a:lnSpc>
                <a:spcPts val="2398"/>
              </a:lnSpc>
            </a:pPr>
            <a:r>
              <a:rPr lang="en-US" sz="2636" spc="173">
                <a:solidFill>
                  <a:srgbClr val="010080"/>
                </a:solidFill>
                <a:latin typeface="KSGalilea"/>
                <a:ea typeface="KSGalilea"/>
                <a:cs typeface="KSGalilea"/>
                <a:sym typeface="KSGalilea"/>
              </a:rPr>
              <a:t>Ιερά Μητρόπολις Μεσογαίας &amp; Λαυρεωτικής</a:t>
            </a:r>
          </a:p>
          <a:p>
            <a:pPr algn="l">
              <a:lnSpc>
                <a:spcPts val="2398"/>
              </a:lnSpc>
            </a:pPr>
            <a:r>
              <a:rPr lang="en-US" sz="2636" spc="173">
                <a:solidFill>
                  <a:srgbClr val="010080"/>
                </a:solidFill>
                <a:latin typeface="KSGalilea"/>
                <a:ea typeface="KSGalilea"/>
                <a:cs typeface="KSGalilea"/>
                <a:sym typeface="KSGalilea"/>
              </a:rPr>
              <a:t>Γραφείο Νεότητος</a:t>
            </a:r>
          </a:p>
        </p:txBody>
      </p:sp>
      <p:sp>
        <p:nvSpPr>
          <p:cNvPr id="12" name="TextBox 12"/>
          <p:cNvSpPr txBox="1"/>
          <p:nvPr/>
        </p:nvSpPr>
        <p:spPr>
          <a:xfrm>
            <a:off x="8400579" y="5314815"/>
            <a:ext cx="3738321" cy="903175"/>
          </a:xfrm>
          <a:prstGeom prst="rect">
            <a:avLst/>
          </a:prstGeom>
        </p:spPr>
        <p:txBody>
          <a:bodyPr lIns="0" tIns="0" rIns="0" bIns="0" rtlCol="0" anchor="t">
            <a:spAutoFit/>
          </a:bodyPr>
          <a:lstStyle/>
          <a:p>
            <a:pPr algn="ctr">
              <a:lnSpc>
                <a:spcPts val="7255"/>
              </a:lnSpc>
            </a:pPr>
            <a:r>
              <a:rPr lang="en-US" sz="5182">
                <a:solidFill>
                  <a:srgbClr val="303030"/>
                </a:solidFill>
                <a:latin typeface="Lilita One"/>
                <a:ea typeface="Lilita One"/>
                <a:cs typeface="Lilita One"/>
                <a:sym typeface="Lilita One"/>
              </a:rPr>
              <a:t>2025-2026</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TextBox 3"/>
          <p:cNvSpPr txBox="1"/>
          <p:nvPr/>
        </p:nvSpPr>
        <p:spPr>
          <a:xfrm>
            <a:off x="0" y="317589"/>
            <a:ext cx="18288000" cy="1319178"/>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Ο αββάς Δωρόθεος σημειώνει ότι υπάρχουν τρεις διαφορετικοί τρόποι για να πει κανείς ψέματα</a:t>
            </a:r>
          </a:p>
        </p:txBody>
      </p:sp>
      <p:sp>
        <p:nvSpPr>
          <p:cNvPr id="4" name="TextBox 4"/>
          <p:cNvSpPr txBox="1"/>
          <p:nvPr/>
        </p:nvSpPr>
        <p:spPr>
          <a:xfrm>
            <a:off x="5370223" y="3328397"/>
            <a:ext cx="18016496" cy="613886"/>
          </a:xfrm>
          <a:prstGeom prst="rect">
            <a:avLst/>
          </a:prstGeom>
        </p:spPr>
        <p:txBody>
          <a:bodyPr lIns="0" tIns="0" rIns="0" bIns="0" rtlCol="0" anchor="t">
            <a:spAutoFit/>
          </a:bodyPr>
          <a:lstStyle/>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Ψέμ</a:t>
            </a:r>
            <a:r>
              <a:rPr lang="en-US" sz="3632" b="1" spc="170" dirty="0">
                <a:solidFill>
                  <a:srgbClr val="000000"/>
                </a:solidFill>
                <a:latin typeface="Palatino Linotype Bold"/>
                <a:ea typeface="Palatino Linotype Bold"/>
                <a:cs typeface="Palatino Linotype Bold"/>
                <a:sym typeface="Palatino Linotype Bold"/>
              </a:rPr>
              <a:t>α με τα λόγια.</a:t>
            </a:r>
          </a:p>
        </p:txBody>
      </p:sp>
      <p:sp>
        <p:nvSpPr>
          <p:cNvPr id="5" name="Freeform 5"/>
          <p:cNvSpPr/>
          <p:nvPr/>
        </p:nvSpPr>
        <p:spPr>
          <a:xfrm>
            <a:off x="15716942" y="3608405"/>
            <a:ext cx="3760167" cy="3633261"/>
          </a:xfrm>
          <a:custGeom>
            <a:avLst/>
            <a:gdLst/>
            <a:ahLst/>
            <a:cxnLst/>
            <a:rect l="l" t="t" r="r" b="b"/>
            <a:pathLst>
              <a:path w="3760167" h="3633261">
                <a:moveTo>
                  <a:pt x="0" y="0"/>
                </a:moveTo>
                <a:lnTo>
                  <a:pt x="3760166" y="0"/>
                </a:lnTo>
                <a:lnTo>
                  <a:pt x="3760166" y="3633261"/>
                </a:lnTo>
                <a:lnTo>
                  <a:pt x="0" y="3633261"/>
                </a:lnTo>
                <a:lnTo>
                  <a:pt x="0" y="0"/>
                </a:lnTo>
                <a:close/>
              </a:path>
            </a:pathLst>
          </a:custGeom>
          <a:blipFill>
            <a:blip r:embed="rId3"/>
            <a:stretch>
              <a:fillRect/>
            </a:stretch>
          </a:blipFill>
        </p:spPr>
        <p:txBody>
          <a:bodyPr/>
          <a:lstStyle/>
          <a:p>
            <a:endParaRPr lang="el-GR"/>
          </a:p>
        </p:txBody>
      </p:sp>
      <p:sp>
        <p:nvSpPr>
          <p:cNvPr id="6" name="Freeform 6"/>
          <p:cNvSpPr/>
          <p:nvPr/>
        </p:nvSpPr>
        <p:spPr>
          <a:xfrm>
            <a:off x="14378471" y="4318819"/>
            <a:ext cx="3909529" cy="6350601"/>
          </a:xfrm>
          <a:custGeom>
            <a:avLst/>
            <a:gdLst/>
            <a:ahLst/>
            <a:cxnLst/>
            <a:rect l="l" t="t" r="r" b="b"/>
            <a:pathLst>
              <a:path w="3909529" h="6350601">
                <a:moveTo>
                  <a:pt x="0" y="0"/>
                </a:moveTo>
                <a:lnTo>
                  <a:pt x="3909529" y="0"/>
                </a:lnTo>
                <a:lnTo>
                  <a:pt x="3909529" y="6350601"/>
                </a:lnTo>
                <a:lnTo>
                  <a:pt x="0" y="6350601"/>
                </a:lnTo>
                <a:lnTo>
                  <a:pt x="0" y="0"/>
                </a:lnTo>
                <a:close/>
              </a:path>
            </a:pathLst>
          </a:custGeom>
          <a:blipFill>
            <a:blip r:embed="rId4"/>
            <a:stretch>
              <a:fillRect l="-7317" t="-100"/>
            </a:stretch>
          </a:blipFill>
        </p:spPr>
        <p:txBody>
          <a:bodyPr/>
          <a:lstStyle/>
          <a:p>
            <a:endParaRPr lang="el-GR"/>
          </a:p>
        </p:txBody>
      </p:sp>
      <p:sp>
        <p:nvSpPr>
          <p:cNvPr id="7" name="TextBox 7"/>
          <p:cNvSpPr txBox="1"/>
          <p:nvPr/>
        </p:nvSpPr>
        <p:spPr>
          <a:xfrm>
            <a:off x="5370223" y="4003761"/>
            <a:ext cx="18016496" cy="613886"/>
          </a:xfrm>
          <a:prstGeom prst="rect">
            <a:avLst/>
          </a:prstGeom>
        </p:spPr>
        <p:txBody>
          <a:bodyPr lIns="0" tIns="0" rIns="0" bIns="0" rtlCol="0" anchor="t">
            <a:spAutoFit/>
          </a:bodyPr>
          <a:lstStyle/>
          <a:p>
            <a:pPr marL="784271" lvl="1" indent="-392136" algn="l">
              <a:lnSpc>
                <a:spcPts val="3886"/>
              </a:lnSpc>
              <a:buFont typeface="Arial"/>
              <a:buChar char="•"/>
            </a:pPr>
            <a:r>
              <a:rPr lang="en-US" sz="3632" b="1" spc="170" dirty="0" err="1">
                <a:solidFill>
                  <a:srgbClr val="000000"/>
                </a:solidFill>
                <a:latin typeface="Palatino Linotype Bold"/>
                <a:ea typeface="Palatino Linotype Bold"/>
                <a:cs typeface="Palatino Linotype Bold"/>
                <a:sym typeface="Palatino Linotype Bold"/>
              </a:rPr>
              <a:t>Ψέμ</a:t>
            </a:r>
            <a:r>
              <a:rPr lang="en-US" sz="3632" b="1" spc="170" dirty="0">
                <a:solidFill>
                  <a:srgbClr val="000000"/>
                </a:solidFill>
                <a:latin typeface="Palatino Linotype Bold"/>
                <a:ea typeface="Palatino Linotype Bold"/>
                <a:cs typeface="Palatino Linotype Bold"/>
                <a:sym typeface="Palatino Linotype Bold"/>
              </a:rPr>
              <a:t>α με τον νου.</a:t>
            </a:r>
          </a:p>
        </p:txBody>
      </p:sp>
      <p:sp>
        <p:nvSpPr>
          <p:cNvPr id="8" name="TextBox 8"/>
          <p:cNvSpPr txBox="1"/>
          <p:nvPr/>
        </p:nvSpPr>
        <p:spPr>
          <a:xfrm>
            <a:off x="5370223" y="4674797"/>
            <a:ext cx="18016496" cy="613886"/>
          </a:xfrm>
          <a:prstGeom prst="rect">
            <a:avLst/>
          </a:prstGeom>
        </p:spPr>
        <p:txBody>
          <a:bodyPr lIns="0" tIns="0" rIns="0" bIns="0" rtlCol="0" anchor="t">
            <a:spAutoFit/>
          </a:bodyPr>
          <a:lstStyle/>
          <a:p>
            <a:pPr marL="784271" lvl="1" indent="-392136" algn="l">
              <a:lnSpc>
                <a:spcPts val="3886"/>
              </a:lnSpc>
              <a:buFont typeface="Arial"/>
              <a:buChar char="•"/>
            </a:pPr>
            <a:r>
              <a:rPr lang="en-US" sz="3632" b="1" spc="170" dirty="0">
                <a:solidFill>
                  <a:srgbClr val="000000"/>
                </a:solidFill>
                <a:latin typeface="Palatino Linotype Bold"/>
                <a:ea typeface="Palatino Linotype Bold"/>
                <a:cs typeface="Palatino Linotype Bold"/>
                <a:sym typeface="Palatino Linotype Bold"/>
              </a:rPr>
              <a:t> </a:t>
            </a:r>
            <a:r>
              <a:rPr lang="en-US" sz="3632" b="1" spc="170" dirty="0" err="1">
                <a:solidFill>
                  <a:srgbClr val="000000"/>
                </a:solidFill>
                <a:latin typeface="Palatino Linotype Bold"/>
                <a:ea typeface="Palatino Linotype Bold"/>
                <a:cs typeface="Palatino Linotype Bold"/>
                <a:sym typeface="Palatino Linotype Bold"/>
              </a:rPr>
              <a:t>Ψέμ</a:t>
            </a:r>
            <a:r>
              <a:rPr lang="en-US" sz="3632" b="1" spc="170" dirty="0">
                <a:solidFill>
                  <a:srgbClr val="000000"/>
                </a:solidFill>
                <a:latin typeface="Palatino Linotype Bold"/>
                <a:ea typeface="Palatino Linotype Bold"/>
                <a:cs typeface="Palatino Linotype Bold"/>
                <a:sym typeface="Palatino Linotype Bold"/>
              </a:rPr>
              <a:t>α με τη ζωή.</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5434703" y="6749855"/>
            <a:ext cx="2853297" cy="3537145"/>
          </a:xfrm>
          <a:custGeom>
            <a:avLst/>
            <a:gdLst/>
            <a:ahLst/>
            <a:cxnLst/>
            <a:rect l="l" t="t" r="r" b="b"/>
            <a:pathLst>
              <a:path w="2853297" h="3537145">
                <a:moveTo>
                  <a:pt x="0" y="0"/>
                </a:moveTo>
                <a:lnTo>
                  <a:pt x="2853297" y="0"/>
                </a:lnTo>
                <a:lnTo>
                  <a:pt x="2853297" y="3537145"/>
                </a:lnTo>
                <a:lnTo>
                  <a:pt x="0" y="3537145"/>
                </a:lnTo>
                <a:lnTo>
                  <a:pt x="0" y="0"/>
                </a:lnTo>
                <a:close/>
              </a:path>
            </a:pathLst>
          </a:custGeom>
          <a:blipFill>
            <a:blip r:embed="rId3"/>
            <a:stretch>
              <a:fillRect/>
            </a:stretch>
          </a:blipFill>
        </p:spPr>
        <p:txBody>
          <a:bodyPr/>
          <a:lstStyle/>
          <a:p>
            <a:endParaRPr lang="el-GR"/>
          </a:p>
        </p:txBody>
      </p:sp>
      <p:sp>
        <p:nvSpPr>
          <p:cNvPr id="4" name="TextBox 4"/>
          <p:cNvSpPr txBox="1"/>
          <p:nvPr/>
        </p:nvSpPr>
        <p:spPr>
          <a:xfrm>
            <a:off x="1028700" y="1449511"/>
            <a:ext cx="17259300" cy="1319178"/>
          </a:xfrm>
          <a:prstGeom prst="rect">
            <a:avLst/>
          </a:prstGeom>
        </p:spPr>
        <p:txBody>
          <a:bodyPr lIns="0" tIns="0" rIns="0" bIns="0" rtlCol="0" anchor="t">
            <a:spAutoFit/>
          </a:bodyPr>
          <a:lstStyle/>
          <a:p>
            <a:pPr algn="ctr">
              <a:lnSpc>
                <a:spcPts val="4634"/>
              </a:lnSpc>
              <a:spcBef>
                <a:spcPct val="0"/>
              </a:spcBef>
            </a:pPr>
            <a:r>
              <a:rPr lang="en-US" sz="4331" b="1" spc="203" dirty="0" err="1">
                <a:solidFill>
                  <a:srgbClr val="000000"/>
                </a:solidFill>
                <a:latin typeface="Palatino Linotype Bold"/>
                <a:ea typeface="Palatino Linotype Bold"/>
                <a:cs typeface="Palatino Linotype Bold"/>
                <a:sym typeface="Palatino Linotype Bold"/>
              </a:rPr>
              <a:t>Γι</a:t>
            </a:r>
            <a:r>
              <a:rPr lang="en-US" sz="4331" b="1" spc="203" dirty="0">
                <a:solidFill>
                  <a:srgbClr val="000000"/>
                </a:solidFill>
                <a:latin typeface="Palatino Linotype Bold"/>
                <a:ea typeface="Palatino Linotype Bold"/>
                <a:cs typeface="Palatino Linotype Bold"/>
                <a:sym typeface="Palatino Linotype Bold"/>
              </a:rPr>
              <a:t>ατί κάποιος άνθρωπος, ένας νέος της ηλικίας σας, να προτιμά το ψεύδος από την αλήθεια;</a:t>
            </a:r>
          </a:p>
        </p:txBody>
      </p:sp>
      <p:sp>
        <p:nvSpPr>
          <p:cNvPr id="5" name="Freeform 5"/>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4"/>
            <a:stretch>
              <a:fillRect t="-4226" b="-4226"/>
            </a:stretch>
          </a:blipFill>
        </p:spPr>
        <p:txBody>
          <a:bodyPr/>
          <a:lstStyle/>
          <a:p>
            <a:endParaRPr lang="el-GR"/>
          </a:p>
        </p:txBody>
      </p:sp>
      <p:sp>
        <p:nvSpPr>
          <p:cNvPr id="6" name="Freeform 6"/>
          <p:cNvSpPr/>
          <p:nvPr/>
        </p:nvSpPr>
        <p:spPr>
          <a:xfrm>
            <a:off x="796750" y="6743074"/>
            <a:ext cx="2692309" cy="3375936"/>
          </a:xfrm>
          <a:custGeom>
            <a:avLst/>
            <a:gdLst/>
            <a:ahLst/>
            <a:cxnLst/>
            <a:rect l="l" t="t" r="r" b="b"/>
            <a:pathLst>
              <a:path w="2692309" h="3375936">
                <a:moveTo>
                  <a:pt x="0" y="0"/>
                </a:moveTo>
                <a:lnTo>
                  <a:pt x="2692309" y="0"/>
                </a:lnTo>
                <a:lnTo>
                  <a:pt x="2692309" y="3375936"/>
                </a:lnTo>
                <a:lnTo>
                  <a:pt x="0" y="3375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7" name="Freeform 7"/>
          <p:cNvSpPr/>
          <p:nvPr/>
        </p:nvSpPr>
        <p:spPr>
          <a:xfrm>
            <a:off x="10927784" y="6482567"/>
            <a:ext cx="3573185" cy="3162269"/>
          </a:xfrm>
          <a:custGeom>
            <a:avLst/>
            <a:gdLst/>
            <a:ahLst/>
            <a:cxnLst/>
            <a:rect l="l" t="t" r="r" b="b"/>
            <a:pathLst>
              <a:path w="3573185" h="3162269">
                <a:moveTo>
                  <a:pt x="0" y="0"/>
                </a:moveTo>
                <a:lnTo>
                  <a:pt x="3573185" y="0"/>
                </a:lnTo>
                <a:lnTo>
                  <a:pt x="3573185" y="3162268"/>
                </a:lnTo>
                <a:lnTo>
                  <a:pt x="0" y="3162268"/>
                </a:lnTo>
                <a:lnTo>
                  <a:pt x="0" y="0"/>
                </a:lnTo>
                <a:close/>
              </a:path>
            </a:pathLst>
          </a:custGeom>
          <a:blipFill>
            <a:blip r:embed="rId7"/>
            <a:stretch>
              <a:fillRect/>
            </a:stretch>
          </a:blipFill>
        </p:spPr>
        <p:txBody>
          <a:bodyPr/>
          <a:lstStyle/>
          <a:p>
            <a:endParaRPr lang="el-GR"/>
          </a:p>
        </p:txBody>
      </p:sp>
      <p:sp>
        <p:nvSpPr>
          <p:cNvPr id="8" name="TextBox 8"/>
          <p:cNvSpPr txBox="1"/>
          <p:nvPr/>
        </p:nvSpPr>
        <p:spPr>
          <a:xfrm>
            <a:off x="799248" y="3713387"/>
            <a:ext cx="16689504" cy="506371"/>
          </a:xfrm>
          <a:prstGeom prst="rect">
            <a:avLst/>
          </a:prstGeom>
        </p:spPr>
        <p:txBody>
          <a:bodyPr lIns="0" tIns="0" rIns="0" bIns="0" rtlCol="0" anchor="t">
            <a:spAutoFit/>
          </a:bodyPr>
          <a:lstStyle/>
          <a:p>
            <a:pPr marL="642651" lvl="1" indent="-321326" algn="l">
              <a:lnSpc>
                <a:spcPts val="3184"/>
              </a:lnSpc>
              <a:buFont typeface="Arial"/>
              <a:buChar char="•"/>
            </a:pPr>
            <a:r>
              <a:rPr lang="en-US" sz="2976" b="1" spc="139" dirty="0">
                <a:solidFill>
                  <a:srgbClr val="000000"/>
                </a:solidFill>
                <a:latin typeface="Palatino Linotype Bold"/>
                <a:ea typeface="Palatino Linotype Bold"/>
                <a:cs typeface="Palatino Linotype Bold"/>
                <a:sym typeface="Palatino Linotype Bold"/>
              </a:rPr>
              <a:t> </a:t>
            </a:r>
            <a:r>
              <a:rPr lang="en-US" sz="2976" b="1" spc="139" dirty="0" err="1">
                <a:solidFill>
                  <a:srgbClr val="000000"/>
                </a:solidFill>
                <a:latin typeface="Palatino Linotype Bold"/>
                <a:ea typeface="Palatino Linotype Bold"/>
                <a:cs typeface="Palatino Linotype Bold"/>
                <a:sym typeface="Palatino Linotype Bold"/>
              </a:rPr>
              <a:t>Συγκ</a:t>
            </a:r>
            <a:r>
              <a:rPr lang="en-US" sz="2976" b="1" spc="139" dirty="0">
                <a:solidFill>
                  <a:srgbClr val="000000"/>
                </a:solidFill>
                <a:latin typeface="Palatino Linotype Bold"/>
                <a:ea typeface="Palatino Linotype Bold"/>
                <a:cs typeface="Palatino Linotype Bold"/>
                <a:sym typeface="Palatino Linotype Bold"/>
              </a:rPr>
              <a:t>αλύπτει τα γεγονότα για να μην υποστεί τις συνέπειες των πράξεών του</a:t>
            </a:r>
          </a:p>
        </p:txBody>
      </p:sp>
      <p:sp>
        <p:nvSpPr>
          <p:cNvPr id="9" name="TextBox 9"/>
          <p:cNvSpPr txBox="1"/>
          <p:nvPr/>
        </p:nvSpPr>
        <p:spPr>
          <a:xfrm>
            <a:off x="799248" y="4324691"/>
            <a:ext cx="16689504" cy="506371"/>
          </a:xfrm>
          <a:prstGeom prst="rect">
            <a:avLst/>
          </a:prstGeom>
        </p:spPr>
        <p:txBody>
          <a:bodyPr lIns="0" tIns="0" rIns="0" bIns="0" rtlCol="0" anchor="t">
            <a:spAutoFit/>
          </a:bodyPr>
          <a:lstStyle/>
          <a:p>
            <a:pPr marL="642651" lvl="1" indent="-321326" algn="l">
              <a:lnSpc>
                <a:spcPts val="3184"/>
              </a:lnSpc>
              <a:buFont typeface="Arial"/>
              <a:buChar char="•"/>
            </a:pPr>
            <a:r>
              <a:rPr lang="en-US" sz="2976" b="1" spc="139" dirty="0" err="1">
                <a:solidFill>
                  <a:srgbClr val="000000"/>
                </a:solidFill>
                <a:latin typeface="Palatino Linotype Bold"/>
                <a:ea typeface="Palatino Linotype Bold"/>
                <a:cs typeface="Palatino Linotype Bold"/>
                <a:sym typeface="Palatino Linotype Bold"/>
              </a:rPr>
              <a:t>δεν</a:t>
            </a:r>
            <a:r>
              <a:rPr lang="en-US" sz="2976" b="1" spc="139" dirty="0">
                <a:solidFill>
                  <a:srgbClr val="000000"/>
                </a:solidFill>
                <a:latin typeface="Palatino Linotype Bold"/>
                <a:ea typeface="Palatino Linotype Bold"/>
                <a:cs typeface="Palatino Linotype Bold"/>
                <a:sym typeface="Palatino Linotype Bold"/>
              </a:rPr>
              <a:t> </a:t>
            </a:r>
            <a:r>
              <a:rPr lang="en-US" sz="2976" b="1" spc="139" dirty="0" err="1">
                <a:solidFill>
                  <a:srgbClr val="000000"/>
                </a:solidFill>
                <a:latin typeface="Palatino Linotype Bold"/>
                <a:ea typeface="Palatino Linotype Bold"/>
                <a:cs typeface="Palatino Linotype Bold"/>
                <a:sym typeface="Palatino Linotype Bold"/>
              </a:rPr>
              <a:t>θέλει</a:t>
            </a:r>
            <a:r>
              <a:rPr lang="en-US" sz="2976" b="1" spc="139" dirty="0">
                <a:solidFill>
                  <a:srgbClr val="000000"/>
                </a:solidFill>
                <a:latin typeface="Palatino Linotype Bold"/>
                <a:ea typeface="Palatino Linotype Bold"/>
                <a:cs typeface="Palatino Linotype Bold"/>
                <a:sym typeface="Palatino Linotype Bold"/>
              </a:rPr>
              <a:t> να </a:t>
            </a:r>
            <a:r>
              <a:rPr lang="en-US" sz="2976" b="1" spc="139" dirty="0" err="1">
                <a:solidFill>
                  <a:srgbClr val="000000"/>
                </a:solidFill>
                <a:latin typeface="Palatino Linotype Bold"/>
                <a:ea typeface="Palatino Linotype Bold"/>
                <a:cs typeface="Palatino Linotype Bold"/>
                <a:sym typeface="Palatino Linotype Bold"/>
              </a:rPr>
              <a:t>χάσουν</a:t>
            </a:r>
            <a:r>
              <a:rPr lang="en-US" sz="2976" b="1" spc="139" dirty="0">
                <a:solidFill>
                  <a:srgbClr val="000000"/>
                </a:solidFill>
                <a:latin typeface="Palatino Linotype Bold"/>
                <a:ea typeface="Palatino Linotype Bold"/>
                <a:cs typeface="Palatino Linotype Bold"/>
                <a:sym typeface="Palatino Linotype Bold"/>
              </a:rPr>
              <a:t> </a:t>
            </a:r>
            <a:r>
              <a:rPr lang="en-US" sz="2976" b="1" spc="139" dirty="0" err="1">
                <a:solidFill>
                  <a:srgbClr val="000000"/>
                </a:solidFill>
                <a:latin typeface="Palatino Linotype Bold"/>
                <a:ea typeface="Palatino Linotype Bold"/>
                <a:cs typeface="Palatino Linotype Bold"/>
                <a:sym typeface="Palatino Linotype Bold"/>
              </a:rPr>
              <a:t>οι</a:t>
            </a:r>
            <a:r>
              <a:rPr lang="en-US" sz="2976" b="1" spc="139" dirty="0">
                <a:solidFill>
                  <a:srgbClr val="000000"/>
                </a:solidFill>
                <a:latin typeface="Palatino Linotype Bold"/>
                <a:ea typeface="Palatino Linotype Bold"/>
                <a:cs typeface="Palatino Linotype Bold"/>
                <a:sym typeface="Palatino Linotype Bold"/>
              </a:rPr>
              <a:t> </a:t>
            </a:r>
            <a:r>
              <a:rPr lang="en-US" sz="2976" b="1" spc="139" dirty="0" err="1">
                <a:solidFill>
                  <a:srgbClr val="000000"/>
                </a:solidFill>
                <a:latin typeface="Palatino Linotype Bold"/>
                <a:ea typeface="Palatino Linotype Bold"/>
                <a:cs typeface="Palatino Linotype Bold"/>
                <a:sym typeface="Palatino Linotype Bold"/>
              </a:rPr>
              <a:t>άλλοι</a:t>
            </a:r>
            <a:r>
              <a:rPr lang="en-US" sz="2976" b="1" spc="139" dirty="0">
                <a:solidFill>
                  <a:srgbClr val="000000"/>
                </a:solidFill>
                <a:latin typeface="Palatino Linotype Bold"/>
                <a:ea typeface="Palatino Linotype Bold"/>
                <a:cs typeface="Palatino Linotype Bold"/>
                <a:sym typeface="Palatino Linotype Bold"/>
              </a:rPr>
              <a:t> </a:t>
            </a:r>
            <a:r>
              <a:rPr lang="en-US" sz="2976" b="1" spc="139" dirty="0" err="1">
                <a:solidFill>
                  <a:srgbClr val="000000"/>
                </a:solidFill>
                <a:latin typeface="Palatino Linotype Bold"/>
                <a:ea typeface="Palatino Linotype Bold"/>
                <a:cs typeface="Palatino Linotype Bold"/>
                <a:sym typeface="Palatino Linotype Bold"/>
              </a:rPr>
              <a:t>άνθρω</a:t>
            </a:r>
            <a:r>
              <a:rPr lang="en-US" sz="2976" b="1" spc="139" dirty="0">
                <a:solidFill>
                  <a:srgbClr val="000000"/>
                </a:solidFill>
                <a:latin typeface="Palatino Linotype Bold"/>
                <a:ea typeface="Palatino Linotype Bold"/>
                <a:cs typeface="Palatino Linotype Bold"/>
                <a:sym typeface="Palatino Linotype Bold"/>
              </a:rPr>
              <a:t>ποι την καλή ιδέα που έχουν γι’ αυτόν</a:t>
            </a:r>
          </a:p>
        </p:txBody>
      </p:sp>
      <p:sp>
        <p:nvSpPr>
          <p:cNvPr id="10" name="TextBox 10"/>
          <p:cNvSpPr txBox="1"/>
          <p:nvPr/>
        </p:nvSpPr>
        <p:spPr>
          <a:xfrm>
            <a:off x="799248" y="4935837"/>
            <a:ext cx="16689504" cy="906448"/>
          </a:xfrm>
          <a:prstGeom prst="rect">
            <a:avLst/>
          </a:prstGeom>
        </p:spPr>
        <p:txBody>
          <a:bodyPr lIns="0" tIns="0" rIns="0" bIns="0" rtlCol="0" anchor="t">
            <a:spAutoFit/>
          </a:bodyPr>
          <a:lstStyle/>
          <a:p>
            <a:pPr marL="642651" lvl="1" indent="-321326" algn="l">
              <a:lnSpc>
                <a:spcPts val="3184"/>
              </a:lnSpc>
              <a:buFont typeface="Arial"/>
              <a:buChar char="•"/>
            </a:pPr>
            <a:r>
              <a:rPr lang="en-US" sz="2976" b="1" spc="139" dirty="0" err="1">
                <a:solidFill>
                  <a:srgbClr val="000000"/>
                </a:solidFill>
                <a:latin typeface="Palatino Linotype Bold"/>
                <a:ea typeface="Palatino Linotype Bold"/>
                <a:cs typeface="Palatino Linotype Bold"/>
                <a:sym typeface="Palatino Linotype Bold"/>
              </a:rPr>
              <a:t>κρύ</a:t>
            </a:r>
            <a:r>
              <a:rPr lang="en-US" sz="2976" b="1" spc="139" dirty="0">
                <a:solidFill>
                  <a:srgbClr val="000000"/>
                </a:solidFill>
                <a:latin typeface="Palatino Linotype Bold"/>
                <a:ea typeface="Palatino Linotype Bold"/>
                <a:cs typeface="Palatino Linotype Bold"/>
                <a:sym typeface="Palatino Linotype Bold"/>
              </a:rPr>
              <a:t>βεται και υποκρίνεται για να μην τον καταλάβουν ότι είναι άνθρωπος της Εκκλησίας ή το αντίστροφο</a:t>
            </a:r>
          </a:p>
        </p:txBody>
      </p:sp>
      <p:sp>
        <p:nvSpPr>
          <p:cNvPr id="11" name="TextBox 11"/>
          <p:cNvSpPr txBox="1"/>
          <p:nvPr/>
        </p:nvSpPr>
        <p:spPr>
          <a:xfrm>
            <a:off x="799248" y="5814271"/>
            <a:ext cx="16689504" cy="506371"/>
          </a:xfrm>
          <a:prstGeom prst="rect">
            <a:avLst/>
          </a:prstGeom>
        </p:spPr>
        <p:txBody>
          <a:bodyPr lIns="0" tIns="0" rIns="0" bIns="0" rtlCol="0" anchor="t">
            <a:spAutoFit/>
          </a:bodyPr>
          <a:lstStyle/>
          <a:p>
            <a:pPr marL="642651" lvl="1" indent="-321326" algn="l">
              <a:lnSpc>
                <a:spcPts val="3184"/>
              </a:lnSpc>
              <a:buFont typeface="Arial"/>
              <a:buChar char="•"/>
            </a:pPr>
            <a:r>
              <a:rPr lang="en-US" sz="2976" b="1" spc="139" dirty="0">
                <a:solidFill>
                  <a:srgbClr val="000000"/>
                </a:solidFill>
                <a:latin typeface="Palatino Linotype Bold"/>
                <a:ea typeface="Palatino Linotype Bold"/>
                <a:cs typeface="Palatino Linotype Bold"/>
                <a:sym typeface="Palatino Linotype Bold"/>
              </a:rPr>
              <a:t>επ</a:t>
            </a:r>
            <a:r>
              <a:rPr lang="en-US" sz="2976" b="1" spc="139" dirty="0" err="1">
                <a:solidFill>
                  <a:srgbClr val="000000"/>
                </a:solidFill>
                <a:latin typeface="Palatino Linotype Bold"/>
                <a:ea typeface="Palatino Linotype Bold"/>
                <a:cs typeface="Palatino Linotype Bold"/>
                <a:sym typeface="Palatino Linotype Bold"/>
              </a:rPr>
              <a:t>ιδιώκει</a:t>
            </a:r>
            <a:r>
              <a:rPr lang="en-US" sz="2976" b="1" spc="139" dirty="0">
                <a:solidFill>
                  <a:srgbClr val="000000"/>
                </a:solidFill>
                <a:latin typeface="Palatino Linotype Bold"/>
                <a:ea typeface="Palatino Linotype Bold"/>
                <a:cs typeface="Palatino Linotype Bold"/>
                <a:sym typeface="Palatino Linotype Bold"/>
              </a:rPr>
              <a:t> να π</a:t>
            </a:r>
            <a:r>
              <a:rPr lang="en-US" sz="2976" b="1" spc="139" dirty="0" err="1">
                <a:solidFill>
                  <a:srgbClr val="000000"/>
                </a:solidFill>
                <a:latin typeface="Palatino Linotype Bold"/>
                <a:ea typeface="Palatino Linotype Bold"/>
                <a:cs typeface="Palatino Linotype Bold"/>
                <a:sym typeface="Palatino Linotype Bold"/>
              </a:rPr>
              <a:t>ετύχει</a:t>
            </a:r>
            <a:r>
              <a:rPr lang="en-US" sz="2976" b="1" spc="139" dirty="0">
                <a:solidFill>
                  <a:srgbClr val="000000"/>
                </a:solidFill>
                <a:latin typeface="Palatino Linotype Bold"/>
                <a:ea typeface="Palatino Linotype Bold"/>
                <a:cs typeface="Palatino Linotype Bold"/>
                <a:sym typeface="Palatino Linotype Bold"/>
              </a:rPr>
              <a:t> </a:t>
            </a:r>
            <a:r>
              <a:rPr lang="en-US" sz="2976" b="1" spc="139" dirty="0" err="1">
                <a:solidFill>
                  <a:srgbClr val="000000"/>
                </a:solidFill>
                <a:latin typeface="Palatino Linotype Bold"/>
                <a:ea typeface="Palatino Linotype Bold"/>
                <a:cs typeface="Palatino Linotype Bold"/>
                <a:sym typeface="Palatino Linotype Bold"/>
              </a:rPr>
              <a:t>με</a:t>
            </a:r>
            <a:r>
              <a:rPr lang="en-US" sz="2976" b="1" spc="139" dirty="0">
                <a:solidFill>
                  <a:srgbClr val="000000"/>
                </a:solidFill>
                <a:latin typeface="Palatino Linotype Bold"/>
                <a:ea typeface="Palatino Linotype Bold"/>
                <a:cs typeface="Palatino Linotype Bold"/>
                <a:sym typeface="Palatino Linotype Bold"/>
              </a:rPr>
              <a:t> ύπ</a:t>
            </a:r>
            <a:r>
              <a:rPr lang="en-US" sz="2976" b="1" spc="139" dirty="0" err="1">
                <a:solidFill>
                  <a:srgbClr val="000000"/>
                </a:solidFill>
                <a:latin typeface="Palatino Linotype Bold"/>
                <a:ea typeface="Palatino Linotype Bold"/>
                <a:cs typeface="Palatino Linotype Bold"/>
                <a:sym typeface="Palatino Linotype Bold"/>
              </a:rPr>
              <a:t>ουλ</a:t>
            </a:r>
            <a:r>
              <a:rPr lang="en-US" sz="2976" b="1" spc="139" dirty="0">
                <a:solidFill>
                  <a:srgbClr val="000000"/>
                </a:solidFill>
                <a:latin typeface="Palatino Linotype Bold"/>
                <a:ea typeface="Palatino Linotype Bold"/>
                <a:cs typeface="Palatino Linotype Bold"/>
                <a:sym typeface="Palatino Linotype Bold"/>
              </a:rPr>
              <a:t>α και κρυφά μέσα</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TextBox 3"/>
          <p:cNvSpPr txBox="1"/>
          <p:nvPr/>
        </p:nvSpPr>
        <p:spPr>
          <a:xfrm>
            <a:off x="1028700" y="1449511"/>
            <a:ext cx="17259300" cy="2481120"/>
          </a:xfrm>
          <a:prstGeom prst="rect">
            <a:avLst/>
          </a:prstGeom>
        </p:spPr>
        <p:txBody>
          <a:bodyPr lIns="0" tIns="0" rIns="0" bIns="0" rtlCol="0" anchor="t">
            <a:spAutoFit/>
          </a:bodyPr>
          <a:lstStyle/>
          <a:p>
            <a:pPr algn="ctr">
              <a:lnSpc>
                <a:spcPts val="4634"/>
              </a:lnSpc>
              <a:spcBef>
                <a:spcPct val="0"/>
              </a:spcBef>
            </a:pPr>
            <a:r>
              <a:rPr lang="en-US" sz="4331" b="1" spc="203">
                <a:solidFill>
                  <a:srgbClr val="000000"/>
                </a:solidFill>
                <a:latin typeface="Palatino Linotype Bold"/>
                <a:ea typeface="Palatino Linotype Bold"/>
                <a:cs typeface="Palatino Linotype Bold"/>
                <a:sym typeface="Palatino Linotype Bold"/>
              </a:rPr>
              <a:t>Εμείς ως χριστιανοί νέοι πρέπει να αγωνιστούμε να διώξουμε μακριά κάθε πειρασμό ψεύδους. Χριστιανός και ψεύδος δεν συμβιβάζονται. Ξέρετε γιατί; Γιατί είναι μεγάλη αμαρτία το ψέμα;</a:t>
            </a:r>
          </a:p>
        </p:txBody>
      </p:sp>
      <p:sp>
        <p:nvSpPr>
          <p:cNvPr id="4" name="Freeform 4"/>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5" name="Freeform 5"/>
          <p:cNvSpPr/>
          <p:nvPr/>
        </p:nvSpPr>
        <p:spPr>
          <a:xfrm>
            <a:off x="7427749" y="5849770"/>
            <a:ext cx="4846398" cy="4846398"/>
          </a:xfrm>
          <a:custGeom>
            <a:avLst/>
            <a:gdLst/>
            <a:ahLst/>
            <a:cxnLst/>
            <a:rect l="l" t="t" r="r" b="b"/>
            <a:pathLst>
              <a:path w="4846398" h="4846398">
                <a:moveTo>
                  <a:pt x="0" y="0"/>
                </a:moveTo>
                <a:lnTo>
                  <a:pt x="4846398" y="0"/>
                </a:lnTo>
                <a:lnTo>
                  <a:pt x="4846398" y="4846398"/>
                </a:lnTo>
                <a:lnTo>
                  <a:pt x="0" y="4846398"/>
                </a:lnTo>
                <a:lnTo>
                  <a:pt x="0" y="0"/>
                </a:lnTo>
                <a:close/>
              </a:path>
            </a:pathLst>
          </a:custGeom>
          <a:blipFill>
            <a:blip r:embed="rId4"/>
            <a:stretch>
              <a:fillRect/>
            </a:stretch>
          </a:blipFill>
        </p:spPr>
        <p:txBody>
          <a:bodyPr/>
          <a:lstStyle/>
          <a:p>
            <a:endParaRPr lang="el-GR"/>
          </a:p>
        </p:txBody>
      </p:sp>
      <p:sp>
        <p:nvSpPr>
          <p:cNvPr id="6" name="TextBox 6"/>
          <p:cNvSpPr txBox="1"/>
          <p:nvPr/>
        </p:nvSpPr>
        <p:spPr>
          <a:xfrm>
            <a:off x="1385993" y="4663479"/>
            <a:ext cx="16902007" cy="512961"/>
          </a:xfrm>
          <a:prstGeom prst="rect">
            <a:avLst/>
          </a:prstGeom>
        </p:spPr>
        <p:txBody>
          <a:bodyPr wrap="square" lIns="0" tIns="0" rIns="0" bIns="0" rtlCol="0" anchor="t">
            <a:spAutoFit/>
          </a:bodyPr>
          <a:lstStyle/>
          <a:p>
            <a:pPr marL="801045" lvl="1" indent="-400522" algn="l">
              <a:lnSpc>
                <a:spcPts val="3969"/>
              </a:lnSpc>
              <a:buFont typeface="Arial"/>
              <a:buChar char="•"/>
            </a:pPr>
            <a:r>
              <a:rPr lang="en-US" sz="3710" b="1" spc="174" dirty="0" err="1">
                <a:solidFill>
                  <a:srgbClr val="000000"/>
                </a:solidFill>
                <a:latin typeface="Palatino Linotype Bold"/>
                <a:ea typeface="Palatino Linotype Bold"/>
                <a:cs typeface="Palatino Linotype Bold"/>
                <a:sym typeface="Palatino Linotype Bold"/>
              </a:rPr>
              <a:t>Το</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ψέμ</a:t>
            </a:r>
            <a:r>
              <a:rPr lang="en-US" sz="3710" b="1" spc="174" dirty="0">
                <a:solidFill>
                  <a:srgbClr val="000000"/>
                </a:solidFill>
                <a:latin typeface="Palatino Linotype Bold"/>
                <a:ea typeface="Palatino Linotype Bold"/>
                <a:cs typeface="Palatino Linotype Bold"/>
                <a:sym typeface="Palatino Linotype Bold"/>
              </a:rPr>
              <a:t>α μας χωρίζει από την Αλήθεια, που είναι ο Χριστός.</a:t>
            </a:r>
          </a:p>
        </p:txBody>
      </p:sp>
      <p:sp>
        <p:nvSpPr>
          <p:cNvPr id="7" name="TextBox 7"/>
          <p:cNvSpPr txBox="1"/>
          <p:nvPr/>
        </p:nvSpPr>
        <p:spPr>
          <a:xfrm>
            <a:off x="1385993" y="5373100"/>
            <a:ext cx="15407363" cy="623258"/>
          </a:xfrm>
          <a:prstGeom prst="rect">
            <a:avLst/>
          </a:prstGeom>
        </p:spPr>
        <p:txBody>
          <a:bodyPr lIns="0" tIns="0" rIns="0" bIns="0" rtlCol="0" anchor="t">
            <a:spAutoFit/>
          </a:bodyPr>
          <a:lstStyle/>
          <a:p>
            <a:pPr marL="801045" lvl="1" indent="-400522" algn="l">
              <a:lnSpc>
                <a:spcPts val="3969"/>
              </a:lnSpc>
              <a:buFont typeface="Arial"/>
              <a:buChar char="•"/>
            </a:pPr>
            <a:r>
              <a:rPr lang="en-US" sz="3710" b="1" spc="174" dirty="0" err="1">
                <a:solidFill>
                  <a:srgbClr val="000000"/>
                </a:solidFill>
                <a:latin typeface="Palatino Linotype Bold"/>
                <a:ea typeface="Palatino Linotype Bold"/>
                <a:cs typeface="Palatino Linotype Bold"/>
                <a:sym typeface="Palatino Linotype Bold"/>
              </a:rPr>
              <a:t>Το</a:t>
            </a:r>
            <a:r>
              <a:rPr lang="en-US" sz="3710" b="1" spc="174" dirty="0">
                <a:solidFill>
                  <a:srgbClr val="000000"/>
                </a:solidFill>
                <a:latin typeface="Palatino Linotype Bold"/>
                <a:ea typeface="Palatino Linotype Bold"/>
                <a:cs typeface="Palatino Linotype Bold"/>
                <a:sym typeface="Palatino Linotype Bold"/>
              </a:rPr>
              <a:t> </a:t>
            </a:r>
            <a:r>
              <a:rPr lang="en-US" sz="3710" b="1" spc="174" dirty="0" err="1">
                <a:solidFill>
                  <a:srgbClr val="000000"/>
                </a:solidFill>
                <a:latin typeface="Palatino Linotype Bold"/>
                <a:ea typeface="Palatino Linotype Bold"/>
                <a:cs typeface="Palatino Linotype Bold"/>
                <a:sym typeface="Palatino Linotype Bold"/>
              </a:rPr>
              <a:t>ψέμ</a:t>
            </a:r>
            <a:r>
              <a:rPr lang="en-US" sz="3710" b="1" spc="174" dirty="0">
                <a:solidFill>
                  <a:srgbClr val="000000"/>
                </a:solidFill>
                <a:latin typeface="Palatino Linotype Bold"/>
                <a:ea typeface="Palatino Linotype Bold"/>
                <a:cs typeface="Palatino Linotype Bold"/>
                <a:sym typeface="Palatino Linotype Bold"/>
              </a:rPr>
              <a:t>α μας αποξενώνει και από τους άλλους ανθρώπους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4435384" y="-265074"/>
            <a:ext cx="9034811" cy="6776109"/>
          </a:xfrm>
          <a:custGeom>
            <a:avLst/>
            <a:gdLst/>
            <a:ahLst/>
            <a:cxnLst/>
            <a:rect l="l" t="t" r="r" b="b"/>
            <a:pathLst>
              <a:path w="9034811" h="6776109">
                <a:moveTo>
                  <a:pt x="0" y="0"/>
                </a:moveTo>
                <a:lnTo>
                  <a:pt x="9034812" y="0"/>
                </a:lnTo>
                <a:lnTo>
                  <a:pt x="9034812" y="6776109"/>
                </a:lnTo>
                <a:lnTo>
                  <a:pt x="0" y="6776109"/>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2201011" y="5513320"/>
            <a:ext cx="14497851" cy="1890654"/>
          </a:xfrm>
          <a:prstGeom prst="rect">
            <a:avLst/>
          </a:prstGeom>
        </p:spPr>
        <p:txBody>
          <a:bodyPr lIns="0" tIns="0" rIns="0" bIns="0" rtlCol="0" anchor="t">
            <a:spAutoFit/>
          </a:bodyPr>
          <a:lstStyle/>
          <a:p>
            <a:pPr algn="ctr">
              <a:lnSpc>
                <a:spcPts val="5239"/>
              </a:lnSpc>
            </a:pPr>
            <a:endParaRPr/>
          </a:p>
          <a:p>
            <a:pPr algn="ctr">
              <a:lnSpc>
                <a:spcPts val="3099"/>
              </a:lnSpc>
            </a:pPr>
            <a:endParaRPr/>
          </a:p>
          <a:p>
            <a:pPr algn="ctr">
              <a:lnSpc>
                <a:spcPts val="5239"/>
              </a:lnSpc>
              <a:spcBef>
                <a:spcPct val="0"/>
              </a:spcBef>
            </a:pPr>
            <a:r>
              <a:rPr lang="en-US" sz="4897" b="1" spc="230">
                <a:solidFill>
                  <a:srgbClr val="000000"/>
                </a:solidFill>
                <a:latin typeface="Palatino Linotype Bold"/>
                <a:ea typeface="Palatino Linotype Bold"/>
                <a:cs typeface="Palatino Linotype Bold"/>
                <a:sym typeface="Palatino Linotype Bold"/>
              </a:rPr>
              <a:t>ΣΥΝΘΗΜΑ: Πάντοτε ειλικρινείς.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rot="-2700000" flipV="1">
            <a:off x="12981756" y="6959313"/>
            <a:ext cx="2860405" cy="2713810"/>
          </a:xfrm>
          <a:custGeom>
            <a:avLst/>
            <a:gdLst/>
            <a:ahLst/>
            <a:cxnLst/>
            <a:rect l="l" t="t" r="r" b="b"/>
            <a:pathLst>
              <a:path w="2860405" h="2713810">
                <a:moveTo>
                  <a:pt x="0" y="2713809"/>
                </a:moveTo>
                <a:lnTo>
                  <a:pt x="2860405" y="2713809"/>
                </a:lnTo>
                <a:lnTo>
                  <a:pt x="2860405" y="0"/>
                </a:lnTo>
                <a:lnTo>
                  <a:pt x="0" y="0"/>
                </a:lnTo>
                <a:lnTo>
                  <a:pt x="0" y="2713809"/>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TextBox 4"/>
          <p:cNvSpPr txBox="1"/>
          <p:nvPr/>
        </p:nvSpPr>
        <p:spPr>
          <a:xfrm>
            <a:off x="3331349" y="2667594"/>
            <a:ext cx="11625302" cy="5066155"/>
          </a:xfrm>
          <a:prstGeom prst="rect">
            <a:avLst/>
          </a:prstGeom>
        </p:spPr>
        <p:txBody>
          <a:bodyPr lIns="0" tIns="0" rIns="0" bIns="0" rtlCol="0" anchor="t">
            <a:spAutoFit/>
          </a:bodyPr>
          <a:lstStyle/>
          <a:p>
            <a:pPr algn="ctr">
              <a:lnSpc>
                <a:spcPts val="5804"/>
              </a:lnSpc>
              <a:spcBef>
                <a:spcPct val="0"/>
              </a:spcBef>
            </a:pPr>
            <a:r>
              <a:rPr lang="en-US" sz="4146" b="1">
                <a:solidFill>
                  <a:srgbClr val="4B3825"/>
                </a:solidFill>
                <a:latin typeface="Alegreya Bold"/>
                <a:ea typeface="Alegreya Bold"/>
                <a:cs typeface="Alegreya Bold"/>
                <a:sym typeface="Alegreya Bold"/>
              </a:rPr>
              <a:t>Χριστέ, τὸ φῶς τὸ ἀληθινόν, τὸ φωτίζον καὶ ἁγιάζον πάντα ἄνθρωπον ἐρχόμενον εἰς τὸν κόσμον, σημειωθήτω ἐφ’ ἡμᾶς τὸ φῶς τοῦ προσώπου σου, ἵνα ἐν αὐτῷ ὀψώμεθα φῶς τὸ ἀπρόσιτον, καὶ κατεύθυνον τὰ διαβήματα ἡμῶν πρὸς ἐργασίαν τῶν ἐντολῶν σου, πρεσβείαις τῆς παναχράντου σου Μητρός, καὶ πάντων σου τῶν ἁγίων. Ἀμήν.</a:t>
            </a:r>
          </a:p>
        </p:txBody>
      </p:sp>
      <p:grpSp>
        <p:nvGrpSpPr>
          <p:cNvPr id="5" name="Group 5"/>
          <p:cNvGrpSpPr/>
          <p:nvPr/>
        </p:nvGrpSpPr>
        <p:grpSpPr>
          <a:xfrm>
            <a:off x="575929" y="1889704"/>
            <a:ext cx="2747157" cy="7761519"/>
            <a:chOff x="0" y="0"/>
            <a:chExt cx="3662875" cy="10348692"/>
          </a:xfrm>
        </p:grpSpPr>
        <p:sp>
          <p:nvSpPr>
            <p:cNvPr id="6" name="Freeform 6"/>
            <p:cNvSpPr/>
            <p:nvPr/>
          </p:nvSpPr>
          <p:spPr>
            <a:xfrm>
              <a:off x="631992" y="0"/>
              <a:ext cx="2023777" cy="1809944"/>
            </a:xfrm>
            <a:custGeom>
              <a:avLst/>
              <a:gdLst/>
              <a:ahLst/>
              <a:cxnLst/>
              <a:rect l="l" t="t" r="r" b="b"/>
              <a:pathLst>
                <a:path w="2023777" h="1809944">
                  <a:moveTo>
                    <a:pt x="0" y="0"/>
                  </a:moveTo>
                  <a:lnTo>
                    <a:pt x="2023776" y="0"/>
                  </a:lnTo>
                  <a:lnTo>
                    <a:pt x="2023776" y="1809944"/>
                  </a:lnTo>
                  <a:lnTo>
                    <a:pt x="0" y="1809944"/>
                  </a:lnTo>
                  <a:lnTo>
                    <a:pt x="0" y="0"/>
                  </a:lnTo>
                  <a:close/>
                </a:path>
              </a:pathLst>
            </a:custGeom>
            <a:blipFill>
              <a:blip r:embed="rId5"/>
              <a:stretch>
                <a:fillRect l="-75094" t="-63713" r="-80000" b="-469198"/>
              </a:stretch>
            </a:blipFill>
          </p:spPr>
          <p:txBody>
            <a:bodyPr/>
            <a:lstStyle/>
            <a:p>
              <a:endParaRPr lang="el-GR"/>
            </a:p>
          </p:txBody>
        </p:sp>
        <p:sp>
          <p:nvSpPr>
            <p:cNvPr id="7" name="Freeform 7"/>
            <p:cNvSpPr/>
            <p:nvPr/>
          </p:nvSpPr>
          <p:spPr>
            <a:xfrm>
              <a:off x="0" y="255599"/>
              <a:ext cx="3662875" cy="10093094"/>
            </a:xfrm>
            <a:custGeom>
              <a:avLst/>
              <a:gdLst/>
              <a:ahLst/>
              <a:cxnLst/>
              <a:rect l="l" t="t" r="r" b="b"/>
              <a:pathLst>
                <a:path w="3662875" h="10093094">
                  <a:moveTo>
                    <a:pt x="0" y="0"/>
                  </a:moveTo>
                  <a:lnTo>
                    <a:pt x="3662875" y="0"/>
                  </a:lnTo>
                  <a:lnTo>
                    <a:pt x="3662875" y="10093093"/>
                  </a:lnTo>
                  <a:lnTo>
                    <a:pt x="0" y="10093093"/>
                  </a:lnTo>
                  <a:lnTo>
                    <a:pt x="0" y="0"/>
                  </a:lnTo>
                  <a:close/>
                </a:path>
              </a:pathLst>
            </a:custGeom>
            <a:blipFill>
              <a:blip r:embed="rId6"/>
              <a:stretch>
                <a:fillRect l="-33066" t="-11200" r="-23246" b="-5163"/>
              </a:stretch>
            </a:blipFill>
          </p:spPr>
          <p:txBody>
            <a:bodyPr/>
            <a:lstStyle/>
            <a:p>
              <a:endParaRPr lang="el-GR"/>
            </a:p>
          </p:txBody>
        </p:sp>
      </p:grpSp>
      <p:grpSp>
        <p:nvGrpSpPr>
          <p:cNvPr id="8" name="Group 8"/>
          <p:cNvGrpSpPr/>
          <p:nvPr/>
        </p:nvGrpSpPr>
        <p:grpSpPr>
          <a:xfrm>
            <a:off x="14948388" y="2041539"/>
            <a:ext cx="3313002" cy="7609684"/>
            <a:chOff x="0" y="0"/>
            <a:chExt cx="4417336" cy="10146245"/>
          </a:xfrm>
        </p:grpSpPr>
        <p:sp>
          <p:nvSpPr>
            <p:cNvPr id="9" name="Freeform 9"/>
            <p:cNvSpPr/>
            <p:nvPr/>
          </p:nvSpPr>
          <p:spPr>
            <a:xfrm>
              <a:off x="1224254" y="0"/>
              <a:ext cx="1947351" cy="1897498"/>
            </a:xfrm>
            <a:custGeom>
              <a:avLst/>
              <a:gdLst/>
              <a:ahLst/>
              <a:cxnLst/>
              <a:rect l="l" t="t" r="r" b="b"/>
              <a:pathLst>
                <a:path w="1947351" h="1897498">
                  <a:moveTo>
                    <a:pt x="0" y="0"/>
                  </a:moveTo>
                  <a:lnTo>
                    <a:pt x="1947350" y="0"/>
                  </a:lnTo>
                  <a:lnTo>
                    <a:pt x="1947350" y="1897498"/>
                  </a:lnTo>
                  <a:lnTo>
                    <a:pt x="0" y="1897498"/>
                  </a:lnTo>
                  <a:lnTo>
                    <a:pt x="0" y="0"/>
                  </a:lnTo>
                  <a:close/>
                </a:path>
              </a:pathLst>
            </a:custGeom>
            <a:blipFill>
              <a:blip r:embed="rId7"/>
              <a:stretch>
                <a:fillRect l="-99632" t="-32075" r="-102573" b="-471320"/>
              </a:stretch>
            </a:blipFill>
          </p:spPr>
          <p:txBody>
            <a:bodyPr/>
            <a:lstStyle/>
            <a:p>
              <a:endParaRPr lang="el-GR"/>
            </a:p>
          </p:txBody>
        </p:sp>
        <p:sp>
          <p:nvSpPr>
            <p:cNvPr id="10" name="Freeform 10"/>
            <p:cNvSpPr/>
            <p:nvPr/>
          </p:nvSpPr>
          <p:spPr>
            <a:xfrm>
              <a:off x="0" y="429622"/>
              <a:ext cx="4417336" cy="9716623"/>
            </a:xfrm>
            <a:custGeom>
              <a:avLst/>
              <a:gdLst/>
              <a:ahLst/>
              <a:cxnLst/>
              <a:rect l="l" t="t" r="r" b="b"/>
              <a:pathLst>
                <a:path w="4417336" h="9716623">
                  <a:moveTo>
                    <a:pt x="0" y="0"/>
                  </a:moveTo>
                  <a:lnTo>
                    <a:pt x="4417336" y="0"/>
                  </a:lnTo>
                  <a:lnTo>
                    <a:pt x="4417336" y="9716623"/>
                  </a:lnTo>
                  <a:lnTo>
                    <a:pt x="0" y="9716623"/>
                  </a:lnTo>
                  <a:lnTo>
                    <a:pt x="0" y="0"/>
                  </a:lnTo>
                  <a:close/>
                </a:path>
              </a:pathLst>
            </a:custGeom>
            <a:blipFill>
              <a:blip r:embed="rId8"/>
              <a:stretch>
                <a:fillRect l="-16207" t="-10685" r="-17017" b="-7148"/>
              </a:stretch>
            </a:blipFill>
          </p:spPr>
          <p:txBody>
            <a:bodyPr/>
            <a:lstStyle/>
            <a:p>
              <a:endParaRPr lang="el-GR"/>
            </a:p>
          </p:txBody>
        </p:sp>
      </p:grpSp>
      <p:sp>
        <p:nvSpPr>
          <p:cNvPr id="11" name="Freeform 11"/>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9"/>
            <a:stretch>
              <a:fillRect t="-4226" b="-4226"/>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1389756" y="7801560"/>
            <a:ext cx="21067513" cy="10928772"/>
          </a:xfrm>
          <a:custGeom>
            <a:avLst/>
            <a:gdLst/>
            <a:ahLst/>
            <a:cxnLst/>
            <a:rect l="l" t="t" r="r" b="b"/>
            <a:pathLst>
              <a:path w="21067513" h="10928772">
                <a:moveTo>
                  <a:pt x="0" y="0"/>
                </a:moveTo>
                <a:lnTo>
                  <a:pt x="21067512" y="0"/>
                </a:lnTo>
                <a:lnTo>
                  <a:pt x="21067512" y="10928772"/>
                </a:lnTo>
                <a:lnTo>
                  <a:pt x="0" y="10928772"/>
                </a:lnTo>
                <a:lnTo>
                  <a:pt x="0" y="0"/>
                </a:lnTo>
                <a:close/>
              </a:path>
            </a:pathLst>
          </a:custGeom>
          <a:blipFill>
            <a:blip r:embed="rId3"/>
            <a:stretch>
              <a:fillRect/>
            </a:stretch>
          </a:blipFill>
        </p:spPr>
        <p:txBody>
          <a:bodyPr/>
          <a:lstStyle/>
          <a:p>
            <a:endParaRPr lang="el-GR"/>
          </a:p>
        </p:txBody>
      </p:sp>
      <p:sp>
        <p:nvSpPr>
          <p:cNvPr id="4" name="Freeform 4"/>
          <p:cNvSpPr/>
          <p:nvPr/>
        </p:nvSpPr>
        <p:spPr>
          <a:xfrm>
            <a:off x="7424573" y="458852"/>
            <a:ext cx="3049371" cy="3901932"/>
          </a:xfrm>
          <a:custGeom>
            <a:avLst/>
            <a:gdLst/>
            <a:ahLst/>
            <a:cxnLst/>
            <a:rect l="l" t="t" r="r" b="b"/>
            <a:pathLst>
              <a:path w="3049371" h="3901932">
                <a:moveTo>
                  <a:pt x="0" y="0"/>
                </a:moveTo>
                <a:lnTo>
                  <a:pt x="3049371" y="0"/>
                </a:lnTo>
                <a:lnTo>
                  <a:pt x="3049371" y="3901931"/>
                </a:lnTo>
                <a:lnTo>
                  <a:pt x="0" y="3901931"/>
                </a:lnTo>
                <a:lnTo>
                  <a:pt x="0" y="0"/>
                </a:lnTo>
                <a:close/>
              </a:path>
            </a:pathLst>
          </a:custGeom>
          <a:blipFill>
            <a:blip r:embed="rId4"/>
            <a:stretch>
              <a:fillRect/>
            </a:stretch>
          </a:blipFill>
        </p:spPr>
        <p:txBody>
          <a:bodyPr/>
          <a:lstStyle/>
          <a:p>
            <a:endParaRPr lang="el-GR"/>
          </a:p>
        </p:txBody>
      </p:sp>
      <p:sp>
        <p:nvSpPr>
          <p:cNvPr id="5" name="TextBox 5"/>
          <p:cNvSpPr txBox="1"/>
          <p:nvPr/>
        </p:nvSpPr>
        <p:spPr>
          <a:xfrm>
            <a:off x="4841277" y="4545645"/>
            <a:ext cx="8605446" cy="1918979"/>
          </a:xfrm>
          <a:prstGeom prst="rect">
            <a:avLst/>
          </a:prstGeom>
        </p:spPr>
        <p:txBody>
          <a:bodyPr lIns="0" tIns="0" rIns="0" bIns="0" rtlCol="0" anchor="t">
            <a:spAutoFit/>
          </a:bodyPr>
          <a:lstStyle/>
          <a:p>
            <a:pPr algn="ctr">
              <a:lnSpc>
                <a:spcPts val="4634"/>
              </a:lnSpc>
            </a:pPr>
            <a:r>
              <a:rPr lang="en-US" sz="4331" b="1" spc="203">
                <a:solidFill>
                  <a:srgbClr val="C4924C"/>
                </a:solidFill>
                <a:latin typeface="Palatino Linotype Bold"/>
                <a:ea typeface="Palatino Linotype Bold"/>
                <a:cs typeface="Palatino Linotype Bold"/>
                <a:sym typeface="Palatino Linotype Bold"/>
              </a:rPr>
              <a:t>Ιερά Μητρόπολις</a:t>
            </a:r>
          </a:p>
          <a:p>
            <a:pPr algn="ctr">
              <a:lnSpc>
                <a:spcPts val="4634"/>
              </a:lnSpc>
            </a:pPr>
            <a:r>
              <a:rPr lang="en-US" sz="4331" b="1" spc="203">
                <a:solidFill>
                  <a:srgbClr val="C4924C"/>
                </a:solidFill>
                <a:latin typeface="Palatino Linotype Bold"/>
                <a:ea typeface="Palatino Linotype Bold"/>
                <a:cs typeface="Palatino Linotype Bold"/>
                <a:sym typeface="Palatino Linotype Bold"/>
              </a:rPr>
              <a:t>Μεσογαίας &amp; Λαυρεωτικής</a:t>
            </a:r>
          </a:p>
          <a:p>
            <a:pPr algn="ctr">
              <a:lnSpc>
                <a:spcPts val="4634"/>
              </a:lnSpc>
            </a:pPr>
            <a:r>
              <a:rPr lang="en-US" sz="4331" b="1" spc="203">
                <a:solidFill>
                  <a:srgbClr val="C4924C"/>
                </a:solidFill>
                <a:latin typeface="Palatino Linotype Bold"/>
                <a:ea typeface="Palatino Linotype Bold"/>
                <a:cs typeface="Palatino Linotype Bold"/>
                <a:sym typeface="Palatino Linotype Bold"/>
              </a:rPr>
              <a:t>Γραφείο Νεότητος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0" y="0"/>
            <a:ext cx="7333413" cy="4693385"/>
          </a:xfrm>
          <a:custGeom>
            <a:avLst/>
            <a:gdLst/>
            <a:ahLst/>
            <a:cxnLst/>
            <a:rect l="l" t="t" r="r" b="b"/>
            <a:pathLst>
              <a:path w="7333413" h="4693385">
                <a:moveTo>
                  <a:pt x="7333413" y="0"/>
                </a:moveTo>
                <a:lnTo>
                  <a:pt x="0" y="0"/>
                </a:lnTo>
                <a:lnTo>
                  <a:pt x="0" y="4693385"/>
                </a:lnTo>
                <a:lnTo>
                  <a:pt x="7333413" y="4693385"/>
                </a:lnTo>
                <a:lnTo>
                  <a:pt x="733341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4" name="Freeform 4"/>
          <p:cNvSpPr/>
          <p:nvPr/>
        </p:nvSpPr>
        <p:spPr>
          <a:xfrm flipH="1">
            <a:off x="-909757" y="7419189"/>
            <a:ext cx="3876914" cy="3678222"/>
          </a:xfrm>
          <a:custGeom>
            <a:avLst/>
            <a:gdLst/>
            <a:ahLst/>
            <a:cxnLst/>
            <a:rect l="l" t="t" r="r" b="b"/>
            <a:pathLst>
              <a:path w="3876914" h="3678222">
                <a:moveTo>
                  <a:pt x="3876914" y="0"/>
                </a:moveTo>
                <a:lnTo>
                  <a:pt x="0" y="0"/>
                </a:lnTo>
                <a:lnTo>
                  <a:pt x="0" y="3678222"/>
                </a:lnTo>
                <a:lnTo>
                  <a:pt x="3876914" y="3678222"/>
                </a:lnTo>
                <a:lnTo>
                  <a:pt x="3876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5" name="Freeform 5"/>
          <p:cNvSpPr/>
          <p:nvPr/>
        </p:nvSpPr>
        <p:spPr>
          <a:xfrm>
            <a:off x="370384" y="3171593"/>
            <a:ext cx="1767546" cy="1971907"/>
          </a:xfrm>
          <a:custGeom>
            <a:avLst/>
            <a:gdLst/>
            <a:ahLst/>
            <a:cxnLst/>
            <a:rect l="l" t="t" r="r" b="b"/>
            <a:pathLst>
              <a:path w="1767546" h="1971907">
                <a:moveTo>
                  <a:pt x="0" y="0"/>
                </a:moveTo>
                <a:lnTo>
                  <a:pt x="1767545" y="0"/>
                </a:lnTo>
                <a:lnTo>
                  <a:pt x="1767545" y="1971907"/>
                </a:lnTo>
                <a:lnTo>
                  <a:pt x="0" y="19719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6" name="Freeform 6"/>
          <p:cNvSpPr/>
          <p:nvPr/>
        </p:nvSpPr>
        <p:spPr>
          <a:xfrm flipH="1">
            <a:off x="6936325" y="-838517"/>
            <a:ext cx="3876914" cy="3678222"/>
          </a:xfrm>
          <a:custGeom>
            <a:avLst/>
            <a:gdLst/>
            <a:ahLst/>
            <a:cxnLst/>
            <a:rect l="l" t="t" r="r" b="b"/>
            <a:pathLst>
              <a:path w="3876914" h="3678222">
                <a:moveTo>
                  <a:pt x="3876914" y="0"/>
                </a:moveTo>
                <a:lnTo>
                  <a:pt x="0" y="0"/>
                </a:lnTo>
                <a:lnTo>
                  <a:pt x="0" y="3678222"/>
                </a:lnTo>
                <a:lnTo>
                  <a:pt x="3876914" y="3678222"/>
                </a:lnTo>
                <a:lnTo>
                  <a:pt x="387691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7" name="Freeform 7"/>
          <p:cNvSpPr/>
          <p:nvPr/>
        </p:nvSpPr>
        <p:spPr>
          <a:xfrm>
            <a:off x="15833132" y="-78604"/>
            <a:ext cx="3651885" cy="4054656"/>
          </a:xfrm>
          <a:custGeom>
            <a:avLst/>
            <a:gdLst/>
            <a:ahLst/>
            <a:cxnLst/>
            <a:rect l="l" t="t" r="r" b="b"/>
            <a:pathLst>
              <a:path w="3651885" h="4054656">
                <a:moveTo>
                  <a:pt x="0" y="0"/>
                </a:moveTo>
                <a:lnTo>
                  <a:pt x="3651885" y="0"/>
                </a:lnTo>
                <a:lnTo>
                  <a:pt x="3651885" y="4054656"/>
                </a:lnTo>
                <a:lnTo>
                  <a:pt x="0" y="4054656"/>
                </a:lnTo>
                <a:lnTo>
                  <a:pt x="0" y="0"/>
                </a:lnTo>
                <a:close/>
              </a:path>
            </a:pathLst>
          </a:custGeom>
          <a:blipFill>
            <a:blip r:embed="rId9"/>
            <a:stretch>
              <a:fillRect b="-102966"/>
            </a:stretch>
          </a:blipFill>
        </p:spPr>
        <p:txBody>
          <a:bodyPr/>
          <a:lstStyle/>
          <a:p>
            <a:endParaRPr lang="el-GR"/>
          </a:p>
        </p:txBody>
      </p:sp>
      <p:sp>
        <p:nvSpPr>
          <p:cNvPr id="8" name="Freeform 8"/>
          <p:cNvSpPr/>
          <p:nvPr/>
        </p:nvSpPr>
        <p:spPr>
          <a:xfrm>
            <a:off x="7894238" y="9258300"/>
            <a:ext cx="2499524" cy="1534718"/>
          </a:xfrm>
          <a:custGeom>
            <a:avLst/>
            <a:gdLst/>
            <a:ahLst/>
            <a:cxnLst/>
            <a:rect l="l" t="t" r="r" b="b"/>
            <a:pathLst>
              <a:path w="2499524" h="1534718">
                <a:moveTo>
                  <a:pt x="0" y="0"/>
                </a:moveTo>
                <a:lnTo>
                  <a:pt x="2499524" y="0"/>
                </a:lnTo>
                <a:lnTo>
                  <a:pt x="2499524" y="1534718"/>
                </a:lnTo>
                <a:lnTo>
                  <a:pt x="0" y="1534718"/>
                </a:lnTo>
                <a:lnTo>
                  <a:pt x="0" y="0"/>
                </a:lnTo>
                <a:close/>
              </a:path>
            </a:pathLst>
          </a:custGeom>
          <a:blipFill>
            <a:blip r:embed="rId9"/>
            <a:stretch>
              <a:fillRect b="-267020"/>
            </a:stretch>
          </a:blipFill>
        </p:spPr>
        <p:txBody>
          <a:bodyPr/>
          <a:lstStyle/>
          <a:p>
            <a:endParaRPr lang="el-GR"/>
          </a:p>
        </p:txBody>
      </p:sp>
      <p:sp>
        <p:nvSpPr>
          <p:cNvPr id="9" name="TextBox 9"/>
          <p:cNvSpPr txBox="1"/>
          <p:nvPr/>
        </p:nvSpPr>
        <p:spPr>
          <a:xfrm>
            <a:off x="3162634" y="1945443"/>
            <a:ext cx="11962731" cy="1973623"/>
          </a:xfrm>
          <a:prstGeom prst="rect">
            <a:avLst/>
          </a:prstGeom>
        </p:spPr>
        <p:txBody>
          <a:bodyPr lIns="0" tIns="0" rIns="0" bIns="0" rtlCol="0" anchor="t">
            <a:spAutoFit/>
          </a:bodyPr>
          <a:lstStyle/>
          <a:p>
            <a:pPr algn="ctr">
              <a:lnSpc>
                <a:spcPts val="3977"/>
              </a:lnSpc>
              <a:spcBef>
                <a:spcPct val="0"/>
              </a:spcBef>
            </a:pPr>
            <a:r>
              <a:rPr lang="en-US" sz="2840" b="1">
                <a:solidFill>
                  <a:srgbClr val="4B3825"/>
                </a:solidFill>
                <a:latin typeface="Alegreya Bold"/>
                <a:ea typeface="Alegreya Bold"/>
                <a:cs typeface="Alegreya Bold"/>
                <a:sym typeface="Alegreya Bold"/>
              </a:rPr>
              <a:t>Βασιλεύ  ουράνιε, Παράκλητε, το Πνεύμα της αληθείας, ο πανταχού παρών  και τα πάντα πληρών, ο θησαυρός των αγαθών και ζωής χορηγός , ελθέ και σκήνωσον εν ημίν, και καθάρισον ημάς από πάσης κηλίδος,και σώσον αγαθέ τας ψυχάς ημών. Αμήν .</a:t>
            </a:r>
          </a:p>
        </p:txBody>
      </p:sp>
      <p:sp>
        <p:nvSpPr>
          <p:cNvPr id="10" name="TextBox 10"/>
          <p:cNvSpPr txBox="1"/>
          <p:nvPr/>
        </p:nvSpPr>
        <p:spPr>
          <a:xfrm>
            <a:off x="3451088" y="6112234"/>
            <a:ext cx="11385825" cy="3653290"/>
          </a:xfrm>
          <a:prstGeom prst="rect">
            <a:avLst/>
          </a:prstGeom>
        </p:spPr>
        <p:txBody>
          <a:bodyPr lIns="0" tIns="0" rIns="0" bIns="0" rtlCol="0" anchor="t">
            <a:spAutoFit/>
          </a:bodyPr>
          <a:lstStyle/>
          <a:p>
            <a:pPr algn="ctr">
              <a:lnSpc>
                <a:spcPts val="4018"/>
              </a:lnSpc>
            </a:pPr>
            <a:endParaRPr/>
          </a:p>
          <a:p>
            <a:pPr algn="ctr">
              <a:lnSpc>
                <a:spcPts val="933"/>
              </a:lnSpc>
            </a:pPr>
            <a:endParaRPr/>
          </a:p>
          <a:p>
            <a:pPr algn="ctr">
              <a:lnSpc>
                <a:spcPts val="4018"/>
              </a:lnSpc>
            </a:pPr>
            <a:r>
              <a:rPr lang="en-US" sz="2870" b="1">
                <a:solidFill>
                  <a:srgbClr val="4B3825"/>
                </a:solidFill>
                <a:latin typeface="Alegreya Bold"/>
                <a:ea typeface="Alegreya Bold"/>
                <a:cs typeface="Alegreya Bold"/>
                <a:sym typeface="Alegreya Bold"/>
              </a:rPr>
              <a:t>Πάτερ ημών ο εν τοις ουρανοίς, αγιασθήτω το όνομά Σου, ελθέτω η Βασιλεία Σου, γεννηθήτω το θέλημά Σου ως εν ουρανώ και επί της γης. Τον άρτον ημών τον επιούσιον δος ημίν σήμερον, και άφες ημίν τα οφειλήματα ημών, ως και ημείς αφίεμεν τοις οφειλέταις ημών. Και μη εισενέγκης ημάς εις πειρασμόν, αλλά ρύσαι ημάς από του πονηρού.</a:t>
            </a:r>
          </a:p>
          <a:p>
            <a:pPr algn="ctr">
              <a:lnSpc>
                <a:spcPts val="4018"/>
              </a:lnSpc>
              <a:spcBef>
                <a:spcPct val="0"/>
              </a:spcBef>
            </a:pPr>
            <a:endParaRPr lang="en-US" sz="2870" b="1">
              <a:solidFill>
                <a:srgbClr val="4B3825"/>
              </a:solidFill>
              <a:latin typeface="Alegreya Bold"/>
              <a:ea typeface="Alegreya Bold"/>
              <a:cs typeface="Alegreya Bold"/>
              <a:sym typeface="Alegreya Bold"/>
            </a:endParaRPr>
          </a:p>
        </p:txBody>
      </p:sp>
      <p:sp>
        <p:nvSpPr>
          <p:cNvPr id="11" name="TextBox 11"/>
          <p:cNvSpPr txBox="1"/>
          <p:nvPr/>
        </p:nvSpPr>
        <p:spPr>
          <a:xfrm>
            <a:off x="1815455" y="1231912"/>
            <a:ext cx="14657089" cy="475406"/>
          </a:xfrm>
          <a:prstGeom prst="rect">
            <a:avLst/>
          </a:prstGeom>
        </p:spPr>
        <p:txBody>
          <a:bodyPr lIns="0" tIns="0" rIns="0" bIns="0" rtlCol="0" anchor="t">
            <a:spAutoFit/>
          </a:bodyPr>
          <a:lstStyle/>
          <a:p>
            <a:pPr algn="ctr">
              <a:lnSpc>
                <a:spcPts val="3856"/>
              </a:lnSpc>
              <a:spcBef>
                <a:spcPct val="0"/>
              </a:spcBef>
            </a:pPr>
            <a:r>
              <a:rPr lang="en-US" sz="2754" b="1">
                <a:solidFill>
                  <a:srgbClr val="4B3825"/>
                </a:solidFill>
                <a:latin typeface="Alegreya Bold"/>
                <a:ea typeface="Alegreya Bold"/>
                <a:cs typeface="Alegreya Bold"/>
                <a:sym typeface="Alegreya Bold"/>
              </a:rPr>
              <a:t>ΕΙΣ ΤΟ ΟΝΟΜΑ ΤΟΥ ΠΑΤΡΟΣ ΚΑΙ ΤΟΥ ΥΙΟΥ ΚΑΙ ΤΟΥ ΑΓΙΟΥ ΠΝΕΥΜΑΤΟΣ. ΑΜΗΝ</a:t>
            </a:r>
          </a:p>
        </p:txBody>
      </p:sp>
      <p:grpSp>
        <p:nvGrpSpPr>
          <p:cNvPr id="12" name="Group 12"/>
          <p:cNvGrpSpPr/>
          <p:nvPr/>
        </p:nvGrpSpPr>
        <p:grpSpPr>
          <a:xfrm>
            <a:off x="622299" y="1421623"/>
            <a:ext cx="2848130" cy="8046798"/>
            <a:chOff x="0" y="0"/>
            <a:chExt cx="3797506" cy="10729064"/>
          </a:xfrm>
        </p:grpSpPr>
        <p:sp>
          <p:nvSpPr>
            <p:cNvPr id="13" name="Freeform 13"/>
            <p:cNvSpPr/>
            <p:nvPr/>
          </p:nvSpPr>
          <p:spPr>
            <a:xfrm>
              <a:off x="655221" y="0"/>
              <a:ext cx="2098162" cy="1876469"/>
            </a:xfrm>
            <a:custGeom>
              <a:avLst/>
              <a:gdLst/>
              <a:ahLst/>
              <a:cxnLst/>
              <a:rect l="l" t="t" r="r" b="b"/>
              <a:pathLst>
                <a:path w="2098162" h="1876469">
                  <a:moveTo>
                    <a:pt x="0" y="0"/>
                  </a:moveTo>
                  <a:lnTo>
                    <a:pt x="2098161" y="0"/>
                  </a:lnTo>
                  <a:lnTo>
                    <a:pt x="2098161" y="1876469"/>
                  </a:lnTo>
                  <a:lnTo>
                    <a:pt x="0" y="1876469"/>
                  </a:lnTo>
                  <a:lnTo>
                    <a:pt x="0" y="0"/>
                  </a:lnTo>
                  <a:close/>
                </a:path>
              </a:pathLst>
            </a:custGeom>
            <a:blipFill>
              <a:blip r:embed="rId10"/>
              <a:stretch>
                <a:fillRect l="-75094" t="-63713" r="-80000" b="-469198"/>
              </a:stretch>
            </a:blipFill>
          </p:spPr>
          <p:txBody>
            <a:bodyPr/>
            <a:lstStyle/>
            <a:p>
              <a:endParaRPr lang="el-GR"/>
            </a:p>
          </p:txBody>
        </p:sp>
        <p:sp>
          <p:nvSpPr>
            <p:cNvPr id="14" name="Freeform 14"/>
            <p:cNvSpPr/>
            <p:nvPr/>
          </p:nvSpPr>
          <p:spPr>
            <a:xfrm>
              <a:off x="0" y="264993"/>
              <a:ext cx="3797506" cy="10464071"/>
            </a:xfrm>
            <a:custGeom>
              <a:avLst/>
              <a:gdLst/>
              <a:ahLst/>
              <a:cxnLst/>
              <a:rect l="l" t="t" r="r" b="b"/>
              <a:pathLst>
                <a:path w="3797506" h="10464071">
                  <a:moveTo>
                    <a:pt x="0" y="0"/>
                  </a:moveTo>
                  <a:lnTo>
                    <a:pt x="3797506" y="0"/>
                  </a:lnTo>
                  <a:lnTo>
                    <a:pt x="3797506" y="10464071"/>
                  </a:lnTo>
                  <a:lnTo>
                    <a:pt x="0" y="10464071"/>
                  </a:lnTo>
                  <a:lnTo>
                    <a:pt x="0" y="0"/>
                  </a:lnTo>
                  <a:close/>
                </a:path>
              </a:pathLst>
            </a:custGeom>
            <a:blipFill>
              <a:blip r:embed="rId11"/>
              <a:stretch>
                <a:fillRect l="-33066" t="-11200" r="-23246" b="-5163"/>
              </a:stretch>
            </a:blipFill>
          </p:spPr>
          <p:txBody>
            <a:bodyPr/>
            <a:lstStyle/>
            <a:p>
              <a:endParaRPr lang="el-GR"/>
            </a:p>
          </p:txBody>
        </p:sp>
      </p:grpSp>
      <p:grpSp>
        <p:nvGrpSpPr>
          <p:cNvPr id="15" name="Group 15"/>
          <p:cNvGrpSpPr/>
          <p:nvPr/>
        </p:nvGrpSpPr>
        <p:grpSpPr>
          <a:xfrm>
            <a:off x="14678497" y="1421623"/>
            <a:ext cx="3582893" cy="8229600"/>
            <a:chOff x="0" y="0"/>
            <a:chExt cx="4777190" cy="10972800"/>
          </a:xfrm>
        </p:grpSpPr>
        <p:sp>
          <p:nvSpPr>
            <p:cNvPr id="16" name="Freeform 16"/>
            <p:cNvSpPr/>
            <p:nvPr/>
          </p:nvSpPr>
          <p:spPr>
            <a:xfrm>
              <a:off x="1323986" y="0"/>
              <a:ext cx="2105990" cy="2052076"/>
            </a:xfrm>
            <a:custGeom>
              <a:avLst/>
              <a:gdLst/>
              <a:ahLst/>
              <a:cxnLst/>
              <a:rect l="l" t="t" r="r" b="b"/>
              <a:pathLst>
                <a:path w="2105990" h="2052076">
                  <a:moveTo>
                    <a:pt x="0" y="0"/>
                  </a:moveTo>
                  <a:lnTo>
                    <a:pt x="2105990" y="0"/>
                  </a:lnTo>
                  <a:lnTo>
                    <a:pt x="2105990" y="2052076"/>
                  </a:lnTo>
                  <a:lnTo>
                    <a:pt x="0" y="2052076"/>
                  </a:lnTo>
                  <a:lnTo>
                    <a:pt x="0" y="0"/>
                  </a:lnTo>
                  <a:close/>
                </a:path>
              </a:pathLst>
            </a:custGeom>
            <a:blipFill>
              <a:blip r:embed="rId12"/>
              <a:stretch>
                <a:fillRect l="-99632" t="-32075" r="-102573" b="-471320"/>
              </a:stretch>
            </a:blipFill>
          </p:spPr>
          <p:txBody>
            <a:bodyPr/>
            <a:lstStyle/>
            <a:p>
              <a:endParaRPr lang="el-GR"/>
            </a:p>
          </p:txBody>
        </p:sp>
        <p:sp>
          <p:nvSpPr>
            <p:cNvPr id="17" name="Freeform 17"/>
            <p:cNvSpPr/>
            <p:nvPr/>
          </p:nvSpPr>
          <p:spPr>
            <a:xfrm>
              <a:off x="0" y="464621"/>
              <a:ext cx="4777190" cy="10508179"/>
            </a:xfrm>
            <a:custGeom>
              <a:avLst/>
              <a:gdLst/>
              <a:ahLst/>
              <a:cxnLst/>
              <a:rect l="l" t="t" r="r" b="b"/>
              <a:pathLst>
                <a:path w="4777190" h="10508179">
                  <a:moveTo>
                    <a:pt x="0" y="0"/>
                  </a:moveTo>
                  <a:lnTo>
                    <a:pt x="4777190" y="0"/>
                  </a:lnTo>
                  <a:lnTo>
                    <a:pt x="4777190" y="10508179"/>
                  </a:lnTo>
                  <a:lnTo>
                    <a:pt x="0" y="10508179"/>
                  </a:lnTo>
                  <a:lnTo>
                    <a:pt x="0" y="0"/>
                  </a:lnTo>
                  <a:close/>
                </a:path>
              </a:pathLst>
            </a:custGeom>
            <a:blipFill>
              <a:blip r:embed="rId13"/>
              <a:stretch>
                <a:fillRect l="-16207" t="-10685" r="-17017" b="-7148"/>
              </a:stretch>
            </a:blipFill>
          </p:spPr>
          <p:txBody>
            <a:bodyPr/>
            <a:lstStyle/>
            <a:p>
              <a:endParaRPr lang="el-GR"/>
            </a:p>
          </p:txBody>
        </p:sp>
      </p:grpSp>
      <p:sp>
        <p:nvSpPr>
          <p:cNvPr id="18" name="Freeform 18"/>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14"/>
            <a:stretch>
              <a:fillRect t="-4226" b="-4226"/>
            </a:stretch>
          </a:blipFill>
        </p:spPr>
        <p:txBody>
          <a:bodyPr/>
          <a:lstStyle/>
          <a:p>
            <a:endParaRPr lang="el-GR"/>
          </a:p>
        </p:txBody>
      </p:sp>
      <p:sp>
        <p:nvSpPr>
          <p:cNvPr id="19" name="TextBox 19"/>
          <p:cNvSpPr txBox="1"/>
          <p:nvPr/>
        </p:nvSpPr>
        <p:spPr>
          <a:xfrm>
            <a:off x="5722444" y="4166700"/>
            <a:ext cx="6764610" cy="2506952"/>
          </a:xfrm>
          <a:prstGeom prst="rect">
            <a:avLst/>
          </a:prstGeom>
        </p:spPr>
        <p:txBody>
          <a:bodyPr lIns="0" tIns="0" rIns="0" bIns="0" rtlCol="0" anchor="t">
            <a:spAutoFit/>
          </a:bodyPr>
          <a:lstStyle/>
          <a:p>
            <a:pPr algn="ctr">
              <a:lnSpc>
                <a:spcPts val="4036"/>
              </a:lnSpc>
            </a:pPr>
            <a:r>
              <a:rPr lang="en-US" sz="2883" b="1">
                <a:solidFill>
                  <a:srgbClr val="4B3825"/>
                </a:solidFill>
                <a:latin typeface="Alegreya Bold"/>
                <a:ea typeface="Alegreya Bold"/>
                <a:cs typeface="Alegreya Bold"/>
                <a:sym typeface="Alegreya Bold"/>
              </a:rPr>
              <a:t>Εὐλογητὸς εἶ Χριστὲ ὁ Θεὸς ἡμῶν, </a:t>
            </a:r>
          </a:p>
          <a:p>
            <a:pPr algn="ctr">
              <a:lnSpc>
                <a:spcPts val="4036"/>
              </a:lnSpc>
            </a:pPr>
            <a:r>
              <a:rPr lang="en-US" sz="2883" b="1">
                <a:solidFill>
                  <a:srgbClr val="4B3825"/>
                </a:solidFill>
                <a:latin typeface="Alegreya Bold"/>
                <a:ea typeface="Alegreya Bold"/>
                <a:cs typeface="Alegreya Bold"/>
                <a:sym typeface="Alegreya Bold"/>
              </a:rPr>
              <a:t>ὁ πανσόφους τοὺς ἁλιεῖς ἀναδείξας, </a:t>
            </a:r>
          </a:p>
          <a:p>
            <a:pPr algn="ctr">
              <a:lnSpc>
                <a:spcPts val="4036"/>
              </a:lnSpc>
            </a:pPr>
            <a:r>
              <a:rPr lang="en-US" sz="2883" b="1">
                <a:solidFill>
                  <a:srgbClr val="4B3825"/>
                </a:solidFill>
                <a:latin typeface="Alegreya Bold"/>
                <a:ea typeface="Alegreya Bold"/>
                <a:cs typeface="Alegreya Bold"/>
                <a:sym typeface="Alegreya Bold"/>
              </a:rPr>
              <a:t>καταπέμψας αὐτοῖς τὸ Πνεῦμα τὸ Ἅγιον, </a:t>
            </a:r>
          </a:p>
          <a:p>
            <a:pPr algn="ctr">
              <a:lnSpc>
                <a:spcPts val="4036"/>
              </a:lnSpc>
            </a:pPr>
            <a:r>
              <a:rPr lang="en-US" sz="2883" b="1">
                <a:solidFill>
                  <a:srgbClr val="4B3825"/>
                </a:solidFill>
                <a:latin typeface="Alegreya Bold"/>
                <a:ea typeface="Alegreya Bold"/>
                <a:cs typeface="Alegreya Bold"/>
                <a:sym typeface="Alegreya Bold"/>
              </a:rPr>
              <a:t>καὶ δι' αὐτῶν τὴν οἰκουμένην σαγηνεύσας, </a:t>
            </a:r>
          </a:p>
          <a:p>
            <a:pPr algn="ctr">
              <a:lnSpc>
                <a:spcPts val="4036"/>
              </a:lnSpc>
              <a:spcBef>
                <a:spcPct val="0"/>
              </a:spcBef>
            </a:pPr>
            <a:r>
              <a:rPr lang="en-US" sz="2883" b="1">
                <a:solidFill>
                  <a:srgbClr val="4B3825"/>
                </a:solidFill>
                <a:latin typeface="Alegreya Bold"/>
                <a:ea typeface="Alegreya Bold"/>
                <a:cs typeface="Alegreya Bold"/>
                <a:sym typeface="Alegreya Bold"/>
              </a:rPr>
              <a:t>Φιλάνθρωπε, δόξα σοι.</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3305912" y="883888"/>
            <a:ext cx="1691070" cy="1633996"/>
          </a:xfrm>
          <a:custGeom>
            <a:avLst/>
            <a:gdLst/>
            <a:ahLst/>
            <a:cxnLst/>
            <a:rect l="l" t="t" r="r" b="b"/>
            <a:pathLst>
              <a:path w="1691070" h="1633996">
                <a:moveTo>
                  <a:pt x="0" y="0"/>
                </a:moveTo>
                <a:lnTo>
                  <a:pt x="1691070" y="0"/>
                </a:lnTo>
                <a:lnTo>
                  <a:pt x="1691070" y="1633996"/>
                </a:lnTo>
                <a:lnTo>
                  <a:pt x="0" y="1633996"/>
                </a:lnTo>
                <a:lnTo>
                  <a:pt x="0" y="0"/>
                </a:lnTo>
                <a:close/>
              </a:path>
            </a:pathLst>
          </a:custGeom>
          <a:blipFill>
            <a:blip r:embed="rId4"/>
            <a:stretch>
              <a:fillRect/>
            </a:stretch>
          </a:blipFill>
        </p:spPr>
        <p:txBody>
          <a:bodyPr/>
          <a:lstStyle/>
          <a:p>
            <a:endParaRPr lang="el-GR"/>
          </a:p>
        </p:txBody>
      </p:sp>
      <p:sp>
        <p:nvSpPr>
          <p:cNvPr id="5" name="Freeform 5"/>
          <p:cNvSpPr/>
          <p:nvPr/>
        </p:nvSpPr>
        <p:spPr>
          <a:xfrm>
            <a:off x="1924499" y="1326266"/>
            <a:ext cx="5707461" cy="8676293"/>
          </a:xfrm>
          <a:custGeom>
            <a:avLst/>
            <a:gdLst/>
            <a:ahLst/>
            <a:cxnLst/>
            <a:rect l="l" t="t" r="r" b="b"/>
            <a:pathLst>
              <a:path w="5707461" h="8676293">
                <a:moveTo>
                  <a:pt x="0" y="0"/>
                </a:moveTo>
                <a:lnTo>
                  <a:pt x="5707461" y="0"/>
                </a:lnTo>
                <a:lnTo>
                  <a:pt x="5707461" y="8676293"/>
                </a:lnTo>
                <a:lnTo>
                  <a:pt x="0" y="8676293"/>
                </a:lnTo>
                <a:lnTo>
                  <a:pt x="0" y="0"/>
                </a:lnTo>
                <a:close/>
              </a:path>
            </a:pathLst>
          </a:custGeom>
          <a:blipFill>
            <a:blip r:embed="rId5"/>
            <a:stretch>
              <a:fillRect l="-32962" t="-9423" r="-33936" b="-365"/>
            </a:stretch>
          </a:blipFill>
        </p:spPr>
        <p:txBody>
          <a:bodyPr/>
          <a:lstStyle/>
          <a:p>
            <a:endParaRPr lang="el-GR"/>
          </a:p>
        </p:txBody>
      </p:sp>
      <p:sp>
        <p:nvSpPr>
          <p:cNvPr id="6" name="Freeform 6"/>
          <p:cNvSpPr/>
          <p:nvPr/>
        </p:nvSpPr>
        <p:spPr>
          <a:xfrm flipH="1">
            <a:off x="13562081" y="4948462"/>
            <a:ext cx="3697219" cy="4592818"/>
          </a:xfrm>
          <a:custGeom>
            <a:avLst/>
            <a:gdLst/>
            <a:ahLst/>
            <a:cxnLst/>
            <a:rect l="l" t="t" r="r" b="b"/>
            <a:pathLst>
              <a:path w="3697219" h="4592818">
                <a:moveTo>
                  <a:pt x="3697219" y="0"/>
                </a:moveTo>
                <a:lnTo>
                  <a:pt x="0" y="0"/>
                </a:lnTo>
                <a:lnTo>
                  <a:pt x="0" y="4592818"/>
                </a:lnTo>
                <a:lnTo>
                  <a:pt x="3697219" y="4592818"/>
                </a:lnTo>
                <a:lnTo>
                  <a:pt x="369721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8585762" y="4948462"/>
            <a:ext cx="2531678" cy="1756351"/>
          </a:xfrm>
          <a:custGeom>
            <a:avLst/>
            <a:gdLst/>
            <a:ahLst/>
            <a:cxnLst/>
            <a:rect l="l" t="t" r="r" b="b"/>
            <a:pathLst>
              <a:path w="2531678" h="1756351">
                <a:moveTo>
                  <a:pt x="0" y="0"/>
                </a:moveTo>
                <a:lnTo>
                  <a:pt x="2531677" y="0"/>
                </a:lnTo>
                <a:lnTo>
                  <a:pt x="2531677" y="1756352"/>
                </a:lnTo>
                <a:lnTo>
                  <a:pt x="0" y="1756352"/>
                </a:lnTo>
                <a:lnTo>
                  <a:pt x="0" y="0"/>
                </a:lnTo>
                <a:close/>
              </a:path>
            </a:pathLst>
          </a:custGeom>
          <a:blipFill>
            <a:blip r:embed="rId8"/>
            <a:stretch>
              <a:fillRect/>
            </a:stretch>
          </a:blipFill>
        </p:spPr>
        <p:txBody>
          <a:bodyPr/>
          <a:lstStyle/>
          <a:p>
            <a:endParaRPr lang="el-GR"/>
          </a:p>
        </p:txBody>
      </p:sp>
      <p:sp>
        <p:nvSpPr>
          <p:cNvPr id="8" name="Freeform 8"/>
          <p:cNvSpPr/>
          <p:nvPr/>
        </p:nvSpPr>
        <p:spPr>
          <a:xfrm>
            <a:off x="7881341" y="7132273"/>
            <a:ext cx="3039757" cy="2409007"/>
          </a:xfrm>
          <a:custGeom>
            <a:avLst/>
            <a:gdLst/>
            <a:ahLst/>
            <a:cxnLst/>
            <a:rect l="l" t="t" r="r" b="b"/>
            <a:pathLst>
              <a:path w="3039757" h="2409007">
                <a:moveTo>
                  <a:pt x="0" y="0"/>
                </a:moveTo>
                <a:lnTo>
                  <a:pt x="3039757" y="0"/>
                </a:lnTo>
                <a:lnTo>
                  <a:pt x="3039757" y="2409007"/>
                </a:lnTo>
                <a:lnTo>
                  <a:pt x="0" y="2409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9" name="TextBox 9"/>
          <p:cNvSpPr txBox="1"/>
          <p:nvPr/>
        </p:nvSpPr>
        <p:spPr>
          <a:xfrm>
            <a:off x="8052622" y="572210"/>
            <a:ext cx="9627340" cy="4090548"/>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Στην Τριμυθούντα, περιοχή της Κύπρου όπου ήταν επίσκοπος ο άγιος Σπυρίδων, ήρθε κάποτε και τον επισκέφθηκε ένας καπετάνιος που είχε ανάγκη από χρήματα για να κάνει εμπόριο. Ζήτησε λοιπόν από τον Άγιο Σπυρίδωνα να του δανείσει κάποιο ποσό.</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889273" y="5758886"/>
            <a:ext cx="915667" cy="884763"/>
          </a:xfrm>
          <a:custGeom>
            <a:avLst/>
            <a:gdLst/>
            <a:ahLst/>
            <a:cxnLst/>
            <a:rect l="l" t="t" r="r" b="b"/>
            <a:pathLst>
              <a:path w="915667" h="884763">
                <a:moveTo>
                  <a:pt x="0" y="0"/>
                </a:moveTo>
                <a:lnTo>
                  <a:pt x="915667" y="0"/>
                </a:lnTo>
                <a:lnTo>
                  <a:pt x="915667" y="884763"/>
                </a:lnTo>
                <a:lnTo>
                  <a:pt x="0" y="884763"/>
                </a:lnTo>
                <a:lnTo>
                  <a:pt x="0" y="0"/>
                </a:lnTo>
                <a:close/>
              </a:path>
            </a:pathLst>
          </a:custGeom>
          <a:blipFill>
            <a:blip r:embed="rId4"/>
            <a:stretch>
              <a:fillRect/>
            </a:stretch>
          </a:blipFill>
        </p:spPr>
        <p:txBody>
          <a:bodyPr/>
          <a:lstStyle/>
          <a:p>
            <a:endParaRPr lang="el-GR"/>
          </a:p>
        </p:txBody>
      </p:sp>
      <p:sp>
        <p:nvSpPr>
          <p:cNvPr id="5" name="Freeform 5"/>
          <p:cNvSpPr/>
          <p:nvPr/>
        </p:nvSpPr>
        <p:spPr>
          <a:xfrm>
            <a:off x="207506" y="5947745"/>
            <a:ext cx="2854460" cy="4339255"/>
          </a:xfrm>
          <a:custGeom>
            <a:avLst/>
            <a:gdLst/>
            <a:ahLst/>
            <a:cxnLst/>
            <a:rect l="l" t="t" r="r" b="b"/>
            <a:pathLst>
              <a:path w="2854460" h="4339255">
                <a:moveTo>
                  <a:pt x="0" y="0"/>
                </a:moveTo>
                <a:lnTo>
                  <a:pt x="2854460" y="0"/>
                </a:lnTo>
                <a:lnTo>
                  <a:pt x="2854460" y="4339255"/>
                </a:lnTo>
                <a:lnTo>
                  <a:pt x="0" y="4339255"/>
                </a:lnTo>
                <a:lnTo>
                  <a:pt x="0" y="0"/>
                </a:lnTo>
                <a:close/>
              </a:path>
            </a:pathLst>
          </a:custGeom>
          <a:blipFill>
            <a:blip r:embed="rId5"/>
            <a:stretch>
              <a:fillRect l="-32962" t="-9423" r="-33936" b="-365"/>
            </a:stretch>
          </a:blipFill>
        </p:spPr>
        <p:txBody>
          <a:bodyPr/>
          <a:lstStyle/>
          <a:p>
            <a:endParaRPr lang="el-GR"/>
          </a:p>
        </p:txBody>
      </p:sp>
      <p:sp>
        <p:nvSpPr>
          <p:cNvPr id="6" name="Freeform 6"/>
          <p:cNvSpPr/>
          <p:nvPr/>
        </p:nvSpPr>
        <p:spPr>
          <a:xfrm flipH="1">
            <a:off x="6027784" y="7759306"/>
            <a:ext cx="1849082" cy="2296996"/>
          </a:xfrm>
          <a:custGeom>
            <a:avLst/>
            <a:gdLst/>
            <a:ahLst/>
            <a:cxnLst/>
            <a:rect l="l" t="t" r="r" b="b"/>
            <a:pathLst>
              <a:path w="1849082" h="2296996">
                <a:moveTo>
                  <a:pt x="1849082" y="0"/>
                </a:moveTo>
                <a:lnTo>
                  <a:pt x="0" y="0"/>
                </a:lnTo>
                <a:lnTo>
                  <a:pt x="0" y="2296996"/>
                </a:lnTo>
                <a:lnTo>
                  <a:pt x="1849082" y="2296996"/>
                </a:lnTo>
                <a:lnTo>
                  <a:pt x="184908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3538988" y="7759306"/>
            <a:ext cx="1266162" cy="878400"/>
          </a:xfrm>
          <a:custGeom>
            <a:avLst/>
            <a:gdLst/>
            <a:ahLst/>
            <a:cxnLst/>
            <a:rect l="l" t="t" r="r" b="b"/>
            <a:pathLst>
              <a:path w="1266162" h="878400">
                <a:moveTo>
                  <a:pt x="0" y="0"/>
                </a:moveTo>
                <a:lnTo>
                  <a:pt x="1266163" y="0"/>
                </a:lnTo>
                <a:lnTo>
                  <a:pt x="1266163" y="878400"/>
                </a:lnTo>
                <a:lnTo>
                  <a:pt x="0" y="878400"/>
                </a:lnTo>
                <a:lnTo>
                  <a:pt x="0" y="0"/>
                </a:lnTo>
                <a:close/>
              </a:path>
            </a:pathLst>
          </a:custGeom>
          <a:blipFill>
            <a:blip r:embed="rId8"/>
            <a:stretch>
              <a:fillRect/>
            </a:stretch>
          </a:blipFill>
        </p:spPr>
        <p:txBody>
          <a:bodyPr/>
          <a:lstStyle/>
          <a:p>
            <a:endParaRPr lang="el-GR"/>
          </a:p>
        </p:txBody>
      </p:sp>
      <p:sp>
        <p:nvSpPr>
          <p:cNvPr id="8" name="Freeform 8"/>
          <p:cNvSpPr/>
          <p:nvPr/>
        </p:nvSpPr>
        <p:spPr>
          <a:xfrm>
            <a:off x="3186688" y="8851490"/>
            <a:ext cx="1520267" cy="1204811"/>
          </a:xfrm>
          <a:custGeom>
            <a:avLst/>
            <a:gdLst/>
            <a:ahLst/>
            <a:cxnLst/>
            <a:rect l="l" t="t" r="r" b="b"/>
            <a:pathLst>
              <a:path w="1520267" h="1204811">
                <a:moveTo>
                  <a:pt x="0" y="0"/>
                </a:moveTo>
                <a:lnTo>
                  <a:pt x="1520267" y="0"/>
                </a:lnTo>
                <a:lnTo>
                  <a:pt x="1520267" y="1204812"/>
                </a:lnTo>
                <a:lnTo>
                  <a:pt x="0" y="1204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9" name="Freeform 9"/>
          <p:cNvSpPr/>
          <p:nvPr/>
        </p:nvSpPr>
        <p:spPr>
          <a:xfrm>
            <a:off x="10656429" y="5758886"/>
            <a:ext cx="5656082" cy="4114800"/>
          </a:xfrm>
          <a:custGeom>
            <a:avLst/>
            <a:gdLst/>
            <a:ahLst/>
            <a:cxnLst/>
            <a:rect l="l" t="t" r="r" b="b"/>
            <a:pathLst>
              <a:path w="5656082" h="4114800">
                <a:moveTo>
                  <a:pt x="0" y="0"/>
                </a:moveTo>
                <a:lnTo>
                  <a:pt x="5656082" y="0"/>
                </a:lnTo>
                <a:lnTo>
                  <a:pt x="565608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
        <p:nvSpPr>
          <p:cNvPr id="10" name="TextBox 10"/>
          <p:cNvSpPr txBox="1"/>
          <p:nvPr/>
        </p:nvSpPr>
        <p:spPr>
          <a:xfrm>
            <a:off x="1634736" y="938985"/>
            <a:ext cx="16230600" cy="5081202"/>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Ο καπετάνιος πήρε τα χρυσά νομίσματα και αφού έκανε το ταξίδι του και πήγε καλά το εμπόριο, γύρισε και πήγε πάλι να επισκεφθεί τον Άγιο, για να του επιστρέψει το χρέος. Ο Άγιος Σπυρίδων, με πολλή απλότητα, είπε στον καπετάνιο να τοποθετήσει τα χρήματα στο κουτί, από το οποίο τα είχε πάρει πριν από καιρό, χωρίς να εξετάσει τίποτε και χωρίς να μετρήσει τα χρήματα, όπως κάνουν συνήθως οι άνθρωποι. Και πράγματι ο καπετάνιος, που σεβάστηκε την εμπιστοσύνη που του έδειξε ο Άγιος, κατέθεσε στο κουτί όσα ακριβώς χρυσά νομίσματα είχε δανειστεί</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889273" y="5758886"/>
            <a:ext cx="915667" cy="884763"/>
          </a:xfrm>
          <a:custGeom>
            <a:avLst/>
            <a:gdLst/>
            <a:ahLst/>
            <a:cxnLst/>
            <a:rect l="l" t="t" r="r" b="b"/>
            <a:pathLst>
              <a:path w="915667" h="884763">
                <a:moveTo>
                  <a:pt x="0" y="0"/>
                </a:moveTo>
                <a:lnTo>
                  <a:pt x="915667" y="0"/>
                </a:lnTo>
                <a:lnTo>
                  <a:pt x="915667" y="884763"/>
                </a:lnTo>
                <a:lnTo>
                  <a:pt x="0" y="884763"/>
                </a:lnTo>
                <a:lnTo>
                  <a:pt x="0" y="0"/>
                </a:lnTo>
                <a:close/>
              </a:path>
            </a:pathLst>
          </a:custGeom>
          <a:blipFill>
            <a:blip r:embed="rId4"/>
            <a:stretch>
              <a:fillRect/>
            </a:stretch>
          </a:blipFill>
        </p:spPr>
        <p:txBody>
          <a:bodyPr/>
          <a:lstStyle/>
          <a:p>
            <a:endParaRPr lang="el-GR"/>
          </a:p>
        </p:txBody>
      </p:sp>
      <p:sp>
        <p:nvSpPr>
          <p:cNvPr id="5" name="Freeform 5"/>
          <p:cNvSpPr/>
          <p:nvPr/>
        </p:nvSpPr>
        <p:spPr>
          <a:xfrm>
            <a:off x="207506" y="5947745"/>
            <a:ext cx="2854460" cy="4339255"/>
          </a:xfrm>
          <a:custGeom>
            <a:avLst/>
            <a:gdLst/>
            <a:ahLst/>
            <a:cxnLst/>
            <a:rect l="l" t="t" r="r" b="b"/>
            <a:pathLst>
              <a:path w="2854460" h="4339255">
                <a:moveTo>
                  <a:pt x="0" y="0"/>
                </a:moveTo>
                <a:lnTo>
                  <a:pt x="2854460" y="0"/>
                </a:lnTo>
                <a:lnTo>
                  <a:pt x="2854460" y="4339255"/>
                </a:lnTo>
                <a:lnTo>
                  <a:pt x="0" y="4339255"/>
                </a:lnTo>
                <a:lnTo>
                  <a:pt x="0" y="0"/>
                </a:lnTo>
                <a:close/>
              </a:path>
            </a:pathLst>
          </a:custGeom>
          <a:blipFill>
            <a:blip r:embed="rId5"/>
            <a:stretch>
              <a:fillRect l="-32962" t="-9423" r="-33936" b="-365"/>
            </a:stretch>
          </a:blipFill>
        </p:spPr>
        <p:txBody>
          <a:bodyPr/>
          <a:lstStyle/>
          <a:p>
            <a:endParaRPr lang="el-GR"/>
          </a:p>
        </p:txBody>
      </p:sp>
      <p:sp>
        <p:nvSpPr>
          <p:cNvPr id="6" name="Freeform 6"/>
          <p:cNvSpPr/>
          <p:nvPr/>
        </p:nvSpPr>
        <p:spPr>
          <a:xfrm flipH="1">
            <a:off x="6027784" y="7759306"/>
            <a:ext cx="1849082" cy="2296996"/>
          </a:xfrm>
          <a:custGeom>
            <a:avLst/>
            <a:gdLst/>
            <a:ahLst/>
            <a:cxnLst/>
            <a:rect l="l" t="t" r="r" b="b"/>
            <a:pathLst>
              <a:path w="1849082" h="2296996">
                <a:moveTo>
                  <a:pt x="1849082" y="0"/>
                </a:moveTo>
                <a:lnTo>
                  <a:pt x="0" y="0"/>
                </a:lnTo>
                <a:lnTo>
                  <a:pt x="0" y="2296996"/>
                </a:lnTo>
                <a:lnTo>
                  <a:pt x="1849082" y="2296996"/>
                </a:lnTo>
                <a:lnTo>
                  <a:pt x="184908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3538988" y="7759306"/>
            <a:ext cx="1266162" cy="878400"/>
          </a:xfrm>
          <a:custGeom>
            <a:avLst/>
            <a:gdLst/>
            <a:ahLst/>
            <a:cxnLst/>
            <a:rect l="l" t="t" r="r" b="b"/>
            <a:pathLst>
              <a:path w="1266162" h="878400">
                <a:moveTo>
                  <a:pt x="0" y="0"/>
                </a:moveTo>
                <a:lnTo>
                  <a:pt x="1266163" y="0"/>
                </a:lnTo>
                <a:lnTo>
                  <a:pt x="1266163" y="878400"/>
                </a:lnTo>
                <a:lnTo>
                  <a:pt x="0" y="878400"/>
                </a:lnTo>
                <a:lnTo>
                  <a:pt x="0" y="0"/>
                </a:lnTo>
                <a:close/>
              </a:path>
            </a:pathLst>
          </a:custGeom>
          <a:blipFill>
            <a:blip r:embed="rId8"/>
            <a:stretch>
              <a:fillRect/>
            </a:stretch>
          </a:blipFill>
        </p:spPr>
        <p:txBody>
          <a:bodyPr/>
          <a:lstStyle/>
          <a:p>
            <a:endParaRPr lang="el-GR"/>
          </a:p>
        </p:txBody>
      </p:sp>
      <p:sp>
        <p:nvSpPr>
          <p:cNvPr id="8" name="Freeform 8"/>
          <p:cNvSpPr/>
          <p:nvPr/>
        </p:nvSpPr>
        <p:spPr>
          <a:xfrm>
            <a:off x="3186688" y="8851490"/>
            <a:ext cx="1520267" cy="1204811"/>
          </a:xfrm>
          <a:custGeom>
            <a:avLst/>
            <a:gdLst/>
            <a:ahLst/>
            <a:cxnLst/>
            <a:rect l="l" t="t" r="r" b="b"/>
            <a:pathLst>
              <a:path w="1520267" h="1204811">
                <a:moveTo>
                  <a:pt x="0" y="0"/>
                </a:moveTo>
                <a:lnTo>
                  <a:pt x="1520267" y="0"/>
                </a:lnTo>
                <a:lnTo>
                  <a:pt x="1520267" y="1204812"/>
                </a:lnTo>
                <a:lnTo>
                  <a:pt x="0" y="1204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a:p>
        </p:txBody>
      </p:sp>
      <p:sp>
        <p:nvSpPr>
          <p:cNvPr id="9" name="TextBox 9"/>
          <p:cNvSpPr txBox="1"/>
          <p:nvPr/>
        </p:nvSpPr>
        <p:spPr>
          <a:xfrm>
            <a:off x="1212072" y="938985"/>
            <a:ext cx="17075928" cy="5576529"/>
          </a:xfrm>
          <a:prstGeom prst="rect">
            <a:avLst/>
          </a:prstGeom>
        </p:spPr>
        <p:txBody>
          <a:bodyPr lIns="0" tIns="0" rIns="0" bIns="0" rtlCol="0" anchor="t">
            <a:spAutoFit/>
          </a:bodyPr>
          <a:lstStyle/>
          <a:p>
            <a:pPr algn="ctr">
              <a:lnSpc>
                <a:spcPts val="3969"/>
              </a:lnSpc>
              <a:spcBef>
                <a:spcPct val="0"/>
              </a:spcBef>
            </a:pPr>
            <a:r>
              <a:rPr lang="en-US" sz="3710" b="1" spc="174">
                <a:solidFill>
                  <a:srgbClr val="000000"/>
                </a:solidFill>
                <a:latin typeface="Palatino Linotype Bold"/>
                <a:ea typeface="Palatino Linotype Bold"/>
                <a:cs typeface="Palatino Linotype Bold"/>
                <a:sym typeface="Palatino Linotype Bold"/>
              </a:rPr>
              <a:t>Και μια άλλη φορά, όταν πάλι χρειάστηκε χρήματα, του είπε ο Άγιος και πήρε μόνος του από το κουτί και ξανά, χωρίς να πονηρευτεί, τα κατέθεσε. Αυτό συνέβη πολλές φορές μέχρι που κάποτε ο καπετάνιος υπέκυψε στον πειρασμό της φιλαργυρίας και της δολιότητας και θέλησε να εξαπατήσει τον Άγιο που του είχε δείξει τόση εμπιστοσύνη. Έτσι λοιπόν, ενώ τον είχε αφήσει ελεύθερο ο Άγιος να δανείζεται μόνος του όσα νομίσματα χρειαζόταν, αρκεί να τα αντικαθιστούσε μόλις τα κέρδιζε, αυτός μια φορά έκανε τάχα πώς τοποθετεί τα χρήματα στο κουτί, αλλά στην πραγματικότητα δεν έβαλε μέσα τίποτε. Μόνο σφράγισε το κουτί κι έφυγε</a:t>
            </a:r>
          </a:p>
        </p:txBody>
      </p:sp>
      <p:sp>
        <p:nvSpPr>
          <p:cNvPr id="10" name="Freeform 10"/>
          <p:cNvSpPr/>
          <p:nvPr/>
        </p:nvSpPr>
        <p:spPr>
          <a:xfrm>
            <a:off x="11624055" y="6201268"/>
            <a:ext cx="4294460" cy="4114800"/>
          </a:xfrm>
          <a:custGeom>
            <a:avLst/>
            <a:gdLst/>
            <a:ahLst/>
            <a:cxnLst/>
            <a:rect l="l" t="t" r="r" b="b"/>
            <a:pathLst>
              <a:path w="4294460" h="4114800">
                <a:moveTo>
                  <a:pt x="0" y="0"/>
                </a:moveTo>
                <a:lnTo>
                  <a:pt x="4294461" y="0"/>
                </a:lnTo>
                <a:lnTo>
                  <a:pt x="429446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1775146" y="1424067"/>
            <a:ext cx="1792246" cy="1731757"/>
          </a:xfrm>
          <a:custGeom>
            <a:avLst/>
            <a:gdLst/>
            <a:ahLst/>
            <a:cxnLst/>
            <a:rect l="l" t="t" r="r" b="b"/>
            <a:pathLst>
              <a:path w="1792246" h="1731757">
                <a:moveTo>
                  <a:pt x="0" y="0"/>
                </a:moveTo>
                <a:lnTo>
                  <a:pt x="1792246" y="0"/>
                </a:lnTo>
                <a:lnTo>
                  <a:pt x="1792246" y="1731758"/>
                </a:lnTo>
                <a:lnTo>
                  <a:pt x="0" y="1731758"/>
                </a:lnTo>
                <a:lnTo>
                  <a:pt x="0" y="0"/>
                </a:lnTo>
                <a:close/>
              </a:path>
            </a:pathLst>
          </a:custGeom>
          <a:blipFill>
            <a:blip r:embed="rId4"/>
            <a:stretch>
              <a:fillRect/>
            </a:stretch>
          </a:blipFill>
        </p:spPr>
        <p:txBody>
          <a:bodyPr/>
          <a:lstStyle/>
          <a:p>
            <a:endParaRPr lang="el-GR"/>
          </a:p>
        </p:txBody>
      </p:sp>
      <p:sp>
        <p:nvSpPr>
          <p:cNvPr id="5" name="Freeform 5"/>
          <p:cNvSpPr/>
          <p:nvPr/>
        </p:nvSpPr>
        <p:spPr>
          <a:xfrm>
            <a:off x="440715" y="1793722"/>
            <a:ext cx="5587069" cy="8493278"/>
          </a:xfrm>
          <a:custGeom>
            <a:avLst/>
            <a:gdLst/>
            <a:ahLst/>
            <a:cxnLst/>
            <a:rect l="l" t="t" r="r" b="b"/>
            <a:pathLst>
              <a:path w="5587069" h="8493278">
                <a:moveTo>
                  <a:pt x="0" y="0"/>
                </a:moveTo>
                <a:lnTo>
                  <a:pt x="5587069" y="0"/>
                </a:lnTo>
                <a:lnTo>
                  <a:pt x="5587069" y="8493278"/>
                </a:lnTo>
                <a:lnTo>
                  <a:pt x="0" y="8493278"/>
                </a:lnTo>
                <a:lnTo>
                  <a:pt x="0" y="0"/>
                </a:lnTo>
                <a:close/>
              </a:path>
            </a:pathLst>
          </a:custGeom>
          <a:blipFill>
            <a:blip r:embed="rId5"/>
            <a:stretch>
              <a:fillRect l="-32962" t="-9423" r="-33936" b="-365"/>
            </a:stretch>
          </a:blipFill>
        </p:spPr>
        <p:txBody>
          <a:bodyPr/>
          <a:lstStyle/>
          <a:p>
            <a:endParaRPr lang="el-GR"/>
          </a:p>
        </p:txBody>
      </p:sp>
      <p:sp>
        <p:nvSpPr>
          <p:cNvPr id="6" name="Freeform 6"/>
          <p:cNvSpPr/>
          <p:nvPr/>
        </p:nvSpPr>
        <p:spPr>
          <a:xfrm>
            <a:off x="15341114" y="3368932"/>
            <a:ext cx="2776586" cy="6918068"/>
          </a:xfrm>
          <a:custGeom>
            <a:avLst/>
            <a:gdLst/>
            <a:ahLst/>
            <a:cxnLst/>
            <a:rect l="l" t="t" r="r" b="b"/>
            <a:pathLst>
              <a:path w="2776586" h="6918068">
                <a:moveTo>
                  <a:pt x="0" y="0"/>
                </a:moveTo>
                <a:lnTo>
                  <a:pt x="2776586" y="0"/>
                </a:lnTo>
                <a:lnTo>
                  <a:pt x="2776586" y="6918068"/>
                </a:lnTo>
                <a:lnTo>
                  <a:pt x="0" y="69180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flipH="1">
            <a:off x="9767161" y="1424067"/>
            <a:ext cx="6498641" cy="2794416"/>
          </a:xfrm>
          <a:custGeom>
            <a:avLst/>
            <a:gdLst/>
            <a:ahLst/>
            <a:cxnLst/>
            <a:rect l="l" t="t" r="r" b="b"/>
            <a:pathLst>
              <a:path w="6498641" h="2794416">
                <a:moveTo>
                  <a:pt x="6498641" y="0"/>
                </a:moveTo>
                <a:lnTo>
                  <a:pt x="0" y="0"/>
                </a:lnTo>
                <a:lnTo>
                  <a:pt x="0" y="2794416"/>
                </a:lnTo>
                <a:lnTo>
                  <a:pt x="6498641" y="2794416"/>
                </a:lnTo>
                <a:lnTo>
                  <a:pt x="649864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TextBox 8"/>
          <p:cNvSpPr txBox="1"/>
          <p:nvPr/>
        </p:nvSpPr>
        <p:spPr>
          <a:xfrm>
            <a:off x="10016929" y="2003589"/>
            <a:ext cx="5999106" cy="1144100"/>
          </a:xfrm>
          <a:prstGeom prst="rect">
            <a:avLst/>
          </a:prstGeom>
        </p:spPr>
        <p:txBody>
          <a:bodyPr lIns="0" tIns="0" rIns="0" bIns="0" rtlCol="0" anchor="t">
            <a:spAutoFit/>
          </a:bodyPr>
          <a:lstStyle/>
          <a:p>
            <a:pPr algn="ctr">
              <a:lnSpc>
                <a:spcPts val="3071"/>
              </a:lnSpc>
              <a:spcBef>
                <a:spcPct val="0"/>
              </a:spcBef>
            </a:pPr>
            <a:r>
              <a:rPr lang="en-US" sz="2194" dirty="0">
                <a:solidFill>
                  <a:srgbClr val="000000"/>
                </a:solidFill>
                <a:latin typeface="Noto Sans"/>
                <a:ea typeface="Noto Sans"/>
                <a:cs typeface="Noto Sans"/>
                <a:sym typeface="Noto Sans"/>
              </a:rPr>
              <a:t>–</a:t>
            </a:r>
            <a:r>
              <a:rPr lang="en-US" sz="2194" dirty="0" err="1">
                <a:solidFill>
                  <a:srgbClr val="000000"/>
                </a:solidFill>
                <a:latin typeface="Noto Sans"/>
                <a:ea typeface="Noto Sans"/>
                <a:cs typeface="Noto Sans"/>
                <a:sym typeface="Noto Sans"/>
              </a:rPr>
              <a:t>Σε</a:t>
            </a:r>
            <a:r>
              <a:rPr lang="en-US" sz="2194" dirty="0">
                <a:solidFill>
                  <a:srgbClr val="000000"/>
                </a:solidFill>
                <a:latin typeface="Noto Sans"/>
                <a:ea typeface="Noto Sans"/>
                <a:cs typeface="Noto Sans"/>
                <a:sym typeface="Noto Sans"/>
              </a:rPr>
              <a:t> παρακα</a:t>
            </a:r>
            <a:r>
              <a:rPr lang="en-US" sz="2194" dirty="0" err="1">
                <a:solidFill>
                  <a:srgbClr val="000000"/>
                </a:solidFill>
                <a:latin typeface="Noto Sans"/>
                <a:ea typeface="Noto Sans"/>
                <a:cs typeface="Noto Sans"/>
                <a:sym typeface="Noto Sans"/>
              </a:rPr>
              <a:t>λώ</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δάνεισέ</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μου</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μερικά</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χρήμ</a:t>
            </a:r>
            <a:r>
              <a:rPr lang="en-US" sz="2194" dirty="0">
                <a:solidFill>
                  <a:srgbClr val="000000"/>
                </a:solidFill>
                <a:latin typeface="Noto Sans"/>
                <a:ea typeface="Noto Sans"/>
                <a:cs typeface="Noto Sans"/>
                <a:sym typeface="Noto Sans"/>
              </a:rPr>
              <a:t>ατα και μόλις τα εξοικονομήσω θα σ’ τα επιστρέψω, όπως έκανα και τις άλλες φορές.</a:t>
            </a:r>
          </a:p>
        </p:txBody>
      </p:sp>
      <p:sp>
        <p:nvSpPr>
          <p:cNvPr id="9" name="Freeform 9"/>
          <p:cNvSpPr/>
          <p:nvPr/>
        </p:nvSpPr>
        <p:spPr>
          <a:xfrm>
            <a:off x="3186688" y="128118"/>
            <a:ext cx="7315200" cy="3145536"/>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10" name="TextBox 10"/>
          <p:cNvSpPr txBox="1"/>
          <p:nvPr/>
        </p:nvSpPr>
        <p:spPr>
          <a:xfrm>
            <a:off x="3567392" y="738643"/>
            <a:ext cx="6603784" cy="1531345"/>
          </a:xfrm>
          <a:prstGeom prst="rect">
            <a:avLst/>
          </a:prstGeom>
        </p:spPr>
        <p:txBody>
          <a:bodyPr lIns="0" tIns="0" rIns="0" bIns="0" rtlCol="0" anchor="t">
            <a:spAutoFit/>
          </a:bodyPr>
          <a:lstStyle/>
          <a:p>
            <a:pPr algn="ctr">
              <a:lnSpc>
                <a:spcPts val="3071"/>
              </a:lnSpc>
              <a:spcBef>
                <a:spcPct val="0"/>
              </a:spcBef>
            </a:pPr>
            <a:r>
              <a:rPr lang="en-US" sz="2194" dirty="0" err="1">
                <a:solidFill>
                  <a:srgbClr val="000000"/>
                </a:solidFill>
                <a:latin typeface="Noto Sans"/>
                <a:ea typeface="Noto Sans"/>
                <a:cs typeface="Noto Sans"/>
                <a:sym typeface="Noto Sans"/>
              </a:rPr>
              <a:t>Αφού</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λοι</a:t>
            </a:r>
            <a:r>
              <a:rPr lang="en-US" sz="2194" dirty="0">
                <a:solidFill>
                  <a:srgbClr val="000000"/>
                </a:solidFill>
                <a:latin typeface="Noto Sans"/>
                <a:ea typeface="Noto Sans"/>
                <a:cs typeface="Noto Sans"/>
                <a:sym typeface="Noto Sans"/>
              </a:rPr>
              <a:t>πόν έχεις πάρει χρήματα τόσες φορές, γνωρίζεις πού θα τα βρεις, του απάντησε ήρεμος και πράος όπως πάντα. </a:t>
            </a:r>
            <a:r>
              <a:rPr lang="en-US" sz="2194" dirty="0" err="1">
                <a:solidFill>
                  <a:srgbClr val="000000"/>
                </a:solidFill>
                <a:latin typeface="Noto Sans"/>
                <a:ea typeface="Noto Sans"/>
                <a:cs typeface="Noto Sans"/>
                <a:sym typeface="Noto Sans"/>
              </a:rPr>
              <a:t>Πήγ</a:t>
            </a:r>
            <a:r>
              <a:rPr lang="en-US" sz="2194" dirty="0">
                <a:solidFill>
                  <a:srgbClr val="000000"/>
                </a:solidFill>
                <a:latin typeface="Noto Sans"/>
                <a:ea typeface="Noto Sans"/>
                <a:cs typeface="Noto Sans"/>
                <a:sym typeface="Noto Sans"/>
              </a:rPr>
              <a:t>αινε, άνοιξε το κουτί και πάρε όσα χρειάζεσαι.</a:t>
            </a:r>
          </a:p>
        </p:txBody>
      </p:sp>
      <p:sp>
        <p:nvSpPr>
          <p:cNvPr id="11" name="Freeform 11"/>
          <p:cNvSpPr/>
          <p:nvPr/>
        </p:nvSpPr>
        <p:spPr>
          <a:xfrm>
            <a:off x="7772620" y="5102540"/>
            <a:ext cx="5243862" cy="4155760"/>
          </a:xfrm>
          <a:custGeom>
            <a:avLst/>
            <a:gdLst/>
            <a:ahLst/>
            <a:cxnLst/>
            <a:rect l="l" t="t" r="r" b="b"/>
            <a:pathLst>
              <a:path w="5243862" h="4155760">
                <a:moveTo>
                  <a:pt x="0" y="0"/>
                </a:moveTo>
                <a:lnTo>
                  <a:pt x="5243862" y="0"/>
                </a:lnTo>
                <a:lnTo>
                  <a:pt x="5243862" y="4155760"/>
                </a:lnTo>
                <a:lnTo>
                  <a:pt x="0" y="41557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1775146" y="1424067"/>
            <a:ext cx="1792246" cy="1731757"/>
          </a:xfrm>
          <a:custGeom>
            <a:avLst/>
            <a:gdLst/>
            <a:ahLst/>
            <a:cxnLst/>
            <a:rect l="l" t="t" r="r" b="b"/>
            <a:pathLst>
              <a:path w="1792246" h="1731757">
                <a:moveTo>
                  <a:pt x="0" y="0"/>
                </a:moveTo>
                <a:lnTo>
                  <a:pt x="1792246" y="0"/>
                </a:lnTo>
                <a:lnTo>
                  <a:pt x="1792246" y="1731758"/>
                </a:lnTo>
                <a:lnTo>
                  <a:pt x="0" y="1731758"/>
                </a:lnTo>
                <a:lnTo>
                  <a:pt x="0" y="0"/>
                </a:lnTo>
                <a:close/>
              </a:path>
            </a:pathLst>
          </a:custGeom>
          <a:blipFill>
            <a:blip r:embed="rId4"/>
            <a:stretch>
              <a:fillRect/>
            </a:stretch>
          </a:blipFill>
        </p:spPr>
        <p:txBody>
          <a:bodyPr/>
          <a:lstStyle/>
          <a:p>
            <a:endParaRPr lang="el-GR"/>
          </a:p>
        </p:txBody>
      </p:sp>
      <p:sp>
        <p:nvSpPr>
          <p:cNvPr id="5" name="Freeform 5"/>
          <p:cNvSpPr/>
          <p:nvPr/>
        </p:nvSpPr>
        <p:spPr>
          <a:xfrm>
            <a:off x="440715" y="1793722"/>
            <a:ext cx="5587069" cy="8493278"/>
          </a:xfrm>
          <a:custGeom>
            <a:avLst/>
            <a:gdLst/>
            <a:ahLst/>
            <a:cxnLst/>
            <a:rect l="l" t="t" r="r" b="b"/>
            <a:pathLst>
              <a:path w="5587069" h="8493278">
                <a:moveTo>
                  <a:pt x="0" y="0"/>
                </a:moveTo>
                <a:lnTo>
                  <a:pt x="5587069" y="0"/>
                </a:lnTo>
                <a:lnTo>
                  <a:pt x="5587069" y="8493278"/>
                </a:lnTo>
                <a:lnTo>
                  <a:pt x="0" y="8493278"/>
                </a:lnTo>
                <a:lnTo>
                  <a:pt x="0" y="0"/>
                </a:lnTo>
                <a:close/>
              </a:path>
            </a:pathLst>
          </a:custGeom>
          <a:blipFill>
            <a:blip r:embed="rId5"/>
            <a:stretch>
              <a:fillRect l="-32962" t="-9423" r="-33936" b="-365"/>
            </a:stretch>
          </a:blipFill>
        </p:spPr>
        <p:txBody>
          <a:bodyPr/>
          <a:lstStyle/>
          <a:p>
            <a:endParaRPr lang="el-GR"/>
          </a:p>
        </p:txBody>
      </p:sp>
      <p:sp>
        <p:nvSpPr>
          <p:cNvPr id="6" name="Freeform 6"/>
          <p:cNvSpPr/>
          <p:nvPr/>
        </p:nvSpPr>
        <p:spPr>
          <a:xfrm>
            <a:off x="15846173" y="4703717"/>
            <a:ext cx="2441827" cy="6083990"/>
          </a:xfrm>
          <a:custGeom>
            <a:avLst/>
            <a:gdLst/>
            <a:ahLst/>
            <a:cxnLst/>
            <a:rect l="l" t="t" r="r" b="b"/>
            <a:pathLst>
              <a:path w="2441827" h="6083990">
                <a:moveTo>
                  <a:pt x="0" y="0"/>
                </a:moveTo>
                <a:lnTo>
                  <a:pt x="2441827" y="0"/>
                </a:lnTo>
                <a:lnTo>
                  <a:pt x="2441827" y="6083990"/>
                </a:lnTo>
                <a:lnTo>
                  <a:pt x="0" y="6083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3014599" y="-148701"/>
            <a:ext cx="7315200" cy="3145536"/>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7385721" y="5143500"/>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TextBox 9"/>
          <p:cNvSpPr txBox="1"/>
          <p:nvPr/>
        </p:nvSpPr>
        <p:spPr>
          <a:xfrm>
            <a:off x="3370307" y="649622"/>
            <a:ext cx="6603784" cy="1144100"/>
          </a:xfrm>
          <a:prstGeom prst="rect">
            <a:avLst/>
          </a:prstGeom>
        </p:spPr>
        <p:txBody>
          <a:bodyPr lIns="0" tIns="0" rIns="0" bIns="0" rtlCol="0" anchor="t">
            <a:spAutoFit/>
          </a:bodyPr>
          <a:lstStyle/>
          <a:p>
            <a:pPr algn="ctr">
              <a:lnSpc>
                <a:spcPts val="3071"/>
              </a:lnSpc>
              <a:spcBef>
                <a:spcPct val="0"/>
              </a:spcBef>
            </a:pPr>
            <a:r>
              <a:rPr lang="en-US" sz="2194" dirty="0" err="1">
                <a:solidFill>
                  <a:srgbClr val="000000"/>
                </a:solidFill>
                <a:latin typeface="Noto Sans"/>
                <a:ea typeface="Noto Sans"/>
                <a:cs typeface="Noto Sans"/>
                <a:sym typeface="Noto Sans"/>
              </a:rPr>
              <a:t>Γι</a:t>
            </a:r>
            <a:r>
              <a:rPr lang="en-US" sz="2194" dirty="0">
                <a:solidFill>
                  <a:srgbClr val="000000"/>
                </a:solidFill>
                <a:latin typeface="Noto Sans"/>
                <a:ea typeface="Noto Sans"/>
                <a:cs typeface="Noto Sans"/>
                <a:sym typeface="Noto Sans"/>
              </a:rPr>
              <a:t>α κοίταξε λίγο πιο προσεκτικά το κουτί, του είπε ο Άγιος. Από </a:t>
            </a:r>
            <a:r>
              <a:rPr lang="en-US" sz="2194" dirty="0" err="1">
                <a:solidFill>
                  <a:srgbClr val="000000"/>
                </a:solidFill>
                <a:latin typeface="Noto Sans"/>
                <a:ea typeface="Noto Sans"/>
                <a:cs typeface="Noto Sans"/>
                <a:sym typeface="Noto Sans"/>
              </a:rPr>
              <a:t>τότε</a:t>
            </a:r>
            <a:r>
              <a:rPr lang="en-US" sz="2194" dirty="0">
                <a:solidFill>
                  <a:srgbClr val="000000"/>
                </a:solidFill>
                <a:latin typeface="Noto Sans"/>
                <a:ea typeface="Noto Sans"/>
                <a:cs typeface="Noto Sans"/>
                <a:sym typeface="Noto Sans"/>
              </a:rPr>
              <a:t> π</a:t>
            </a:r>
            <a:r>
              <a:rPr lang="en-US" sz="2194" dirty="0" err="1">
                <a:solidFill>
                  <a:srgbClr val="000000"/>
                </a:solidFill>
                <a:latin typeface="Noto Sans"/>
                <a:ea typeface="Noto Sans"/>
                <a:cs typeface="Noto Sans"/>
                <a:sym typeface="Noto Sans"/>
              </a:rPr>
              <a:t>ου</a:t>
            </a:r>
            <a:r>
              <a:rPr lang="en-US" sz="2194" dirty="0">
                <a:solidFill>
                  <a:srgbClr val="000000"/>
                </a:solidFill>
                <a:latin typeface="Noto Sans"/>
                <a:ea typeface="Noto Sans"/>
                <a:cs typeface="Noto Sans"/>
                <a:sym typeface="Noto Sans"/>
              </a:rPr>
              <a:t> έβα</a:t>
            </a:r>
            <a:r>
              <a:rPr lang="en-US" sz="2194" dirty="0" err="1">
                <a:solidFill>
                  <a:srgbClr val="000000"/>
                </a:solidFill>
                <a:latin typeface="Noto Sans"/>
                <a:ea typeface="Noto Sans"/>
                <a:cs typeface="Noto Sans"/>
                <a:sym typeface="Noto Sans"/>
              </a:rPr>
              <a:t>λες</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εσύ</a:t>
            </a:r>
            <a:r>
              <a:rPr lang="en-US" sz="2194" dirty="0">
                <a:solidFill>
                  <a:srgbClr val="000000"/>
                </a:solidFill>
                <a:latin typeface="Noto Sans"/>
                <a:ea typeface="Noto Sans"/>
                <a:cs typeface="Noto Sans"/>
                <a:sym typeface="Noto Sans"/>
              </a:rPr>
              <a:t> </a:t>
            </a:r>
            <a:r>
              <a:rPr lang="en-US" sz="2194" dirty="0" err="1">
                <a:solidFill>
                  <a:srgbClr val="000000"/>
                </a:solidFill>
                <a:latin typeface="Noto Sans"/>
                <a:ea typeface="Noto Sans"/>
                <a:cs typeface="Noto Sans"/>
                <a:sym typeface="Noto Sans"/>
              </a:rPr>
              <a:t>μέσ</a:t>
            </a:r>
            <a:r>
              <a:rPr lang="en-US" sz="2194" dirty="0">
                <a:solidFill>
                  <a:srgbClr val="000000"/>
                </a:solidFill>
                <a:latin typeface="Noto Sans"/>
                <a:ea typeface="Noto Sans"/>
                <a:cs typeface="Noto Sans"/>
                <a:sym typeface="Noto Sans"/>
              </a:rPr>
              <a:t>α τα χρήματα, κανείς άλλος δεν το άγγιξε.</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3"/>
            <a:stretch>
              <a:fillRect t="-4226" b="-4226"/>
            </a:stretch>
          </a:blipFill>
        </p:spPr>
        <p:txBody>
          <a:bodyPr/>
          <a:lstStyle/>
          <a:p>
            <a:endParaRPr lang="el-GR"/>
          </a:p>
        </p:txBody>
      </p:sp>
      <p:sp>
        <p:nvSpPr>
          <p:cNvPr id="4" name="Freeform 4"/>
          <p:cNvSpPr/>
          <p:nvPr/>
        </p:nvSpPr>
        <p:spPr>
          <a:xfrm>
            <a:off x="1775146" y="1424067"/>
            <a:ext cx="1792246" cy="1731757"/>
          </a:xfrm>
          <a:custGeom>
            <a:avLst/>
            <a:gdLst/>
            <a:ahLst/>
            <a:cxnLst/>
            <a:rect l="l" t="t" r="r" b="b"/>
            <a:pathLst>
              <a:path w="1792246" h="1731757">
                <a:moveTo>
                  <a:pt x="0" y="0"/>
                </a:moveTo>
                <a:lnTo>
                  <a:pt x="1792246" y="0"/>
                </a:lnTo>
                <a:lnTo>
                  <a:pt x="1792246" y="1731758"/>
                </a:lnTo>
                <a:lnTo>
                  <a:pt x="0" y="1731758"/>
                </a:lnTo>
                <a:lnTo>
                  <a:pt x="0" y="0"/>
                </a:lnTo>
                <a:close/>
              </a:path>
            </a:pathLst>
          </a:custGeom>
          <a:blipFill>
            <a:blip r:embed="rId4"/>
            <a:stretch>
              <a:fillRect/>
            </a:stretch>
          </a:blipFill>
        </p:spPr>
        <p:txBody>
          <a:bodyPr/>
          <a:lstStyle/>
          <a:p>
            <a:endParaRPr lang="el-GR"/>
          </a:p>
        </p:txBody>
      </p:sp>
      <p:sp>
        <p:nvSpPr>
          <p:cNvPr id="5" name="Freeform 5"/>
          <p:cNvSpPr/>
          <p:nvPr/>
        </p:nvSpPr>
        <p:spPr>
          <a:xfrm>
            <a:off x="440715" y="1793722"/>
            <a:ext cx="5587069" cy="8493278"/>
          </a:xfrm>
          <a:custGeom>
            <a:avLst/>
            <a:gdLst/>
            <a:ahLst/>
            <a:cxnLst/>
            <a:rect l="l" t="t" r="r" b="b"/>
            <a:pathLst>
              <a:path w="5587069" h="8493278">
                <a:moveTo>
                  <a:pt x="0" y="0"/>
                </a:moveTo>
                <a:lnTo>
                  <a:pt x="5587069" y="0"/>
                </a:lnTo>
                <a:lnTo>
                  <a:pt x="5587069" y="8493278"/>
                </a:lnTo>
                <a:lnTo>
                  <a:pt x="0" y="8493278"/>
                </a:lnTo>
                <a:lnTo>
                  <a:pt x="0" y="0"/>
                </a:lnTo>
                <a:close/>
              </a:path>
            </a:pathLst>
          </a:custGeom>
          <a:blipFill>
            <a:blip r:embed="rId5"/>
            <a:stretch>
              <a:fillRect l="-32962" t="-9423" r="-33936" b="-365"/>
            </a:stretch>
          </a:blipFill>
        </p:spPr>
        <p:txBody>
          <a:bodyPr/>
          <a:lstStyle/>
          <a:p>
            <a:endParaRPr lang="el-GR"/>
          </a:p>
        </p:txBody>
      </p:sp>
      <p:sp>
        <p:nvSpPr>
          <p:cNvPr id="6" name="Freeform 6"/>
          <p:cNvSpPr/>
          <p:nvPr/>
        </p:nvSpPr>
        <p:spPr>
          <a:xfrm>
            <a:off x="12423512" y="4203010"/>
            <a:ext cx="2441827" cy="6083990"/>
          </a:xfrm>
          <a:custGeom>
            <a:avLst/>
            <a:gdLst/>
            <a:ahLst/>
            <a:cxnLst/>
            <a:rect l="l" t="t" r="r" b="b"/>
            <a:pathLst>
              <a:path w="2441827" h="6083990">
                <a:moveTo>
                  <a:pt x="0" y="0"/>
                </a:moveTo>
                <a:lnTo>
                  <a:pt x="2441826" y="0"/>
                </a:lnTo>
                <a:lnTo>
                  <a:pt x="2441826" y="6083990"/>
                </a:lnTo>
                <a:lnTo>
                  <a:pt x="0" y="6083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a:p>
        </p:txBody>
      </p:sp>
      <p:sp>
        <p:nvSpPr>
          <p:cNvPr id="7" name="Freeform 7"/>
          <p:cNvSpPr/>
          <p:nvPr/>
        </p:nvSpPr>
        <p:spPr>
          <a:xfrm>
            <a:off x="3110204" y="-502257"/>
            <a:ext cx="10247175" cy="4406285"/>
          </a:xfrm>
          <a:custGeom>
            <a:avLst/>
            <a:gdLst/>
            <a:ahLst/>
            <a:cxnLst/>
            <a:rect l="l" t="t" r="r" b="b"/>
            <a:pathLst>
              <a:path w="10247175" h="4406285">
                <a:moveTo>
                  <a:pt x="0" y="0"/>
                </a:moveTo>
                <a:lnTo>
                  <a:pt x="10247175" y="0"/>
                </a:lnTo>
                <a:lnTo>
                  <a:pt x="10247175" y="4406286"/>
                </a:lnTo>
                <a:lnTo>
                  <a:pt x="0" y="44062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a:p>
        </p:txBody>
      </p:sp>
      <p:sp>
        <p:nvSpPr>
          <p:cNvPr id="8" name="Freeform 8"/>
          <p:cNvSpPr/>
          <p:nvPr/>
        </p:nvSpPr>
        <p:spPr>
          <a:xfrm>
            <a:off x="7385721" y="5143500"/>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l-GR"/>
          </a:p>
        </p:txBody>
      </p:sp>
      <p:sp>
        <p:nvSpPr>
          <p:cNvPr id="9" name="TextBox 9"/>
          <p:cNvSpPr txBox="1"/>
          <p:nvPr/>
        </p:nvSpPr>
        <p:spPr>
          <a:xfrm>
            <a:off x="3370307" y="649622"/>
            <a:ext cx="8488023" cy="1531345"/>
          </a:xfrm>
          <a:prstGeom prst="rect">
            <a:avLst/>
          </a:prstGeom>
        </p:spPr>
        <p:txBody>
          <a:bodyPr lIns="0" tIns="0" rIns="0" bIns="0" rtlCol="0" anchor="t">
            <a:spAutoFit/>
          </a:bodyPr>
          <a:lstStyle/>
          <a:p>
            <a:pPr algn="ctr">
              <a:lnSpc>
                <a:spcPts val="3071"/>
              </a:lnSpc>
              <a:spcBef>
                <a:spcPct val="0"/>
              </a:spcBef>
            </a:pPr>
            <a:r>
              <a:rPr lang="en-US" sz="2194">
                <a:solidFill>
                  <a:srgbClr val="000000"/>
                </a:solidFill>
                <a:latin typeface="Noto Sans"/>
                <a:ea typeface="Noto Sans"/>
                <a:cs typeface="Noto Sans"/>
                <a:sym typeface="Noto Sans"/>
              </a:rPr>
              <a:t>Αν πραγματικά, αγαπητέ μου, την τελευταία φορά είχες βάλει μέσα τα χρήματα, θα μπορούσες εύκολα να τα βρεις. Αν όμως τώρα ζητάς να πάρεις από εμάς αυτά που ήδη έχεις πάρει με τα χέρια σου, να ξέρεις ότι τον εαυτό σου κοροϊδεύεις κι όχι εμάς</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2888" b="-12888"/>
            </a:stretch>
          </a:blipFill>
        </p:spPr>
        <p:txBody>
          <a:bodyPr/>
          <a:lstStyle/>
          <a:p>
            <a:endParaRPr lang="el-GR"/>
          </a:p>
        </p:txBody>
      </p:sp>
      <p:sp>
        <p:nvSpPr>
          <p:cNvPr id="3" name="Freeform 3"/>
          <p:cNvSpPr/>
          <p:nvPr/>
        </p:nvSpPr>
        <p:spPr>
          <a:xfrm flipH="1">
            <a:off x="0" y="6983178"/>
            <a:ext cx="4295327" cy="3303822"/>
          </a:xfrm>
          <a:custGeom>
            <a:avLst/>
            <a:gdLst/>
            <a:ahLst/>
            <a:cxnLst/>
            <a:rect l="l" t="t" r="r" b="b"/>
            <a:pathLst>
              <a:path w="4295327" h="3303822">
                <a:moveTo>
                  <a:pt x="4295327" y="0"/>
                </a:moveTo>
                <a:lnTo>
                  <a:pt x="0" y="0"/>
                </a:lnTo>
                <a:lnTo>
                  <a:pt x="0" y="3303822"/>
                </a:lnTo>
                <a:lnTo>
                  <a:pt x="4295327" y="3303822"/>
                </a:lnTo>
                <a:lnTo>
                  <a:pt x="4295327" y="0"/>
                </a:lnTo>
                <a:close/>
              </a:path>
            </a:pathLst>
          </a:custGeom>
          <a:blipFill>
            <a:blip r:embed="rId3"/>
            <a:stretch>
              <a:fillRect/>
            </a:stretch>
          </a:blipFill>
        </p:spPr>
        <p:txBody>
          <a:bodyPr/>
          <a:lstStyle/>
          <a:p>
            <a:endParaRPr lang="el-GR"/>
          </a:p>
        </p:txBody>
      </p:sp>
      <p:sp>
        <p:nvSpPr>
          <p:cNvPr id="4" name="Freeform 4"/>
          <p:cNvSpPr/>
          <p:nvPr/>
        </p:nvSpPr>
        <p:spPr>
          <a:xfrm>
            <a:off x="13992673" y="7308417"/>
            <a:ext cx="4295327" cy="3303822"/>
          </a:xfrm>
          <a:custGeom>
            <a:avLst/>
            <a:gdLst/>
            <a:ahLst/>
            <a:cxnLst/>
            <a:rect l="l" t="t" r="r" b="b"/>
            <a:pathLst>
              <a:path w="4295327" h="3303822">
                <a:moveTo>
                  <a:pt x="0" y="0"/>
                </a:moveTo>
                <a:lnTo>
                  <a:pt x="4295327" y="0"/>
                </a:lnTo>
                <a:lnTo>
                  <a:pt x="4295327" y="3303822"/>
                </a:lnTo>
                <a:lnTo>
                  <a:pt x="0" y="3303822"/>
                </a:lnTo>
                <a:lnTo>
                  <a:pt x="0" y="0"/>
                </a:lnTo>
                <a:close/>
              </a:path>
            </a:pathLst>
          </a:custGeom>
          <a:blipFill>
            <a:blip r:embed="rId3"/>
            <a:stretch>
              <a:fillRect/>
            </a:stretch>
          </a:blipFill>
        </p:spPr>
        <p:txBody>
          <a:bodyPr/>
          <a:lstStyle/>
          <a:p>
            <a:endParaRPr lang="el-GR"/>
          </a:p>
        </p:txBody>
      </p:sp>
      <p:sp>
        <p:nvSpPr>
          <p:cNvPr id="5" name="Freeform 5"/>
          <p:cNvSpPr/>
          <p:nvPr/>
        </p:nvSpPr>
        <p:spPr>
          <a:xfrm>
            <a:off x="207506" y="310433"/>
            <a:ext cx="1178487" cy="1390453"/>
          </a:xfrm>
          <a:custGeom>
            <a:avLst/>
            <a:gdLst/>
            <a:ahLst/>
            <a:cxnLst/>
            <a:rect l="l" t="t" r="r" b="b"/>
            <a:pathLst>
              <a:path w="1178487" h="1390453">
                <a:moveTo>
                  <a:pt x="0" y="0"/>
                </a:moveTo>
                <a:lnTo>
                  <a:pt x="1178487" y="0"/>
                </a:lnTo>
                <a:lnTo>
                  <a:pt x="1178487" y="1390453"/>
                </a:lnTo>
                <a:lnTo>
                  <a:pt x="0" y="1390453"/>
                </a:lnTo>
                <a:lnTo>
                  <a:pt x="0" y="0"/>
                </a:lnTo>
                <a:close/>
              </a:path>
            </a:pathLst>
          </a:custGeom>
          <a:blipFill>
            <a:blip r:embed="rId4"/>
            <a:stretch>
              <a:fillRect t="-4226" b="-4226"/>
            </a:stretch>
          </a:blipFill>
        </p:spPr>
        <p:txBody>
          <a:bodyPr/>
          <a:lstStyle/>
          <a:p>
            <a:endParaRPr lang="el-GR"/>
          </a:p>
        </p:txBody>
      </p:sp>
      <p:sp>
        <p:nvSpPr>
          <p:cNvPr id="6" name="Freeform 6"/>
          <p:cNvSpPr/>
          <p:nvPr/>
        </p:nvSpPr>
        <p:spPr>
          <a:xfrm>
            <a:off x="13058357" y="2859339"/>
            <a:ext cx="4603972" cy="4114800"/>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a:p>
        </p:txBody>
      </p:sp>
      <p:sp>
        <p:nvSpPr>
          <p:cNvPr id="7" name="Freeform 7"/>
          <p:cNvSpPr/>
          <p:nvPr/>
        </p:nvSpPr>
        <p:spPr>
          <a:xfrm>
            <a:off x="-3467682" y="1486101"/>
            <a:ext cx="5856041" cy="5058156"/>
          </a:xfrm>
          <a:custGeom>
            <a:avLst/>
            <a:gdLst/>
            <a:ahLst/>
            <a:cxnLst/>
            <a:rect l="l" t="t" r="r" b="b"/>
            <a:pathLst>
              <a:path w="5856041" h="5058156">
                <a:moveTo>
                  <a:pt x="0" y="0"/>
                </a:moveTo>
                <a:lnTo>
                  <a:pt x="5856042" y="0"/>
                </a:lnTo>
                <a:lnTo>
                  <a:pt x="5856042" y="5058155"/>
                </a:lnTo>
                <a:lnTo>
                  <a:pt x="0" y="50581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a:p>
        </p:txBody>
      </p:sp>
      <p:sp>
        <p:nvSpPr>
          <p:cNvPr id="8" name="TextBox 8"/>
          <p:cNvSpPr txBox="1"/>
          <p:nvPr/>
        </p:nvSpPr>
        <p:spPr>
          <a:xfrm>
            <a:off x="3689833" y="1182236"/>
            <a:ext cx="10908334" cy="1342825"/>
          </a:xfrm>
          <a:prstGeom prst="rect">
            <a:avLst/>
          </a:prstGeom>
        </p:spPr>
        <p:txBody>
          <a:bodyPr lIns="0" tIns="0" rIns="0" bIns="0" rtlCol="0" anchor="t">
            <a:spAutoFit/>
          </a:bodyPr>
          <a:lstStyle/>
          <a:p>
            <a:pPr algn="ctr">
              <a:lnSpc>
                <a:spcPts val="4895"/>
              </a:lnSpc>
            </a:pPr>
            <a:r>
              <a:rPr lang="en-US" sz="3765" b="1" dirty="0" err="1">
                <a:solidFill>
                  <a:srgbClr val="4A6C88"/>
                </a:solidFill>
                <a:latin typeface="Palatino Linotype Bold"/>
                <a:ea typeface="Palatino Linotype Bold"/>
                <a:cs typeface="Palatino Linotype Bold"/>
                <a:sym typeface="Palatino Linotype Bold"/>
              </a:rPr>
              <a:t>Ποι</a:t>
            </a:r>
            <a:r>
              <a:rPr lang="en-US" sz="3765" b="1" dirty="0">
                <a:solidFill>
                  <a:srgbClr val="4A6C88"/>
                </a:solidFill>
                <a:latin typeface="Palatino Linotype Bold"/>
                <a:ea typeface="Palatino Linotype Bold"/>
                <a:cs typeface="Palatino Linotype Bold"/>
                <a:sym typeface="Palatino Linotype Bold"/>
              </a:rPr>
              <a:t>α ήταν η απάτη του εμπόρου που ανακάλυψε ο Άγιος Σπυρίδων;</a:t>
            </a:r>
          </a:p>
        </p:txBody>
      </p:sp>
      <p:sp>
        <p:nvSpPr>
          <p:cNvPr id="9" name="TextBox 9"/>
          <p:cNvSpPr txBox="1"/>
          <p:nvPr/>
        </p:nvSpPr>
        <p:spPr>
          <a:xfrm>
            <a:off x="4980501" y="3112318"/>
            <a:ext cx="8326997" cy="1342825"/>
          </a:xfrm>
          <a:prstGeom prst="rect">
            <a:avLst/>
          </a:prstGeom>
        </p:spPr>
        <p:txBody>
          <a:bodyPr lIns="0" tIns="0" rIns="0" bIns="0" rtlCol="0" anchor="t">
            <a:spAutoFit/>
          </a:bodyPr>
          <a:lstStyle/>
          <a:p>
            <a:pPr algn="ctr">
              <a:lnSpc>
                <a:spcPts val="4895"/>
              </a:lnSpc>
            </a:pPr>
            <a:r>
              <a:rPr lang="en-US" sz="3765" b="1" dirty="0" err="1">
                <a:solidFill>
                  <a:srgbClr val="4A6C88"/>
                </a:solidFill>
                <a:latin typeface="Palatino Linotype Bold"/>
                <a:ea typeface="Palatino Linotype Bold"/>
                <a:cs typeface="Palatino Linotype Bold"/>
                <a:sym typeface="Palatino Linotype Bold"/>
              </a:rPr>
              <a:t>Γι</a:t>
            </a:r>
            <a:r>
              <a:rPr lang="en-US" sz="3765" b="1" dirty="0">
                <a:solidFill>
                  <a:srgbClr val="4A6C88"/>
                </a:solidFill>
                <a:latin typeface="Palatino Linotype Bold"/>
                <a:ea typeface="Palatino Linotype Bold"/>
                <a:cs typeface="Palatino Linotype Bold"/>
                <a:sym typeface="Palatino Linotype Bold"/>
              </a:rPr>
              <a:t>ατί θέλησε να εξαπατήσει τον άγιο ο έμπορος;</a:t>
            </a:r>
          </a:p>
        </p:txBody>
      </p:sp>
      <p:sp>
        <p:nvSpPr>
          <p:cNvPr id="10" name="TextBox 10"/>
          <p:cNvSpPr txBox="1"/>
          <p:nvPr/>
        </p:nvSpPr>
        <p:spPr>
          <a:xfrm>
            <a:off x="4731360" y="5045693"/>
            <a:ext cx="8326997" cy="2581075"/>
          </a:xfrm>
          <a:prstGeom prst="rect">
            <a:avLst/>
          </a:prstGeom>
        </p:spPr>
        <p:txBody>
          <a:bodyPr lIns="0" tIns="0" rIns="0" bIns="0" rtlCol="0" anchor="t">
            <a:spAutoFit/>
          </a:bodyPr>
          <a:lstStyle/>
          <a:p>
            <a:pPr algn="ctr">
              <a:lnSpc>
                <a:spcPts val="4895"/>
              </a:lnSpc>
            </a:pPr>
            <a:r>
              <a:rPr lang="en-US" sz="3765" b="1" dirty="0" err="1">
                <a:solidFill>
                  <a:srgbClr val="4A6C88"/>
                </a:solidFill>
                <a:latin typeface="Palatino Linotype Bold"/>
                <a:ea typeface="Palatino Linotype Bold"/>
                <a:cs typeface="Palatino Linotype Bold"/>
                <a:sym typeface="Palatino Linotype Bold"/>
              </a:rPr>
              <a:t>Τελικά</a:t>
            </a:r>
            <a:r>
              <a:rPr lang="en-US" sz="3765" b="1" dirty="0">
                <a:solidFill>
                  <a:srgbClr val="4A6C88"/>
                </a:solidFill>
                <a:latin typeface="Palatino Linotype Bold"/>
                <a:ea typeface="Palatino Linotype Bold"/>
                <a:cs typeface="Palatino Linotype Bold"/>
                <a:sym typeface="Palatino Linotype Bold"/>
              </a:rPr>
              <a:t> </a:t>
            </a:r>
            <a:r>
              <a:rPr lang="en-US" sz="3765" b="1" dirty="0" err="1">
                <a:solidFill>
                  <a:srgbClr val="4A6C88"/>
                </a:solidFill>
                <a:latin typeface="Palatino Linotype Bold"/>
                <a:ea typeface="Palatino Linotype Bold"/>
                <a:cs typeface="Palatino Linotype Bold"/>
                <a:sym typeface="Palatino Linotype Bold"/>
              </a:rPr>
              <a:t>όμως</a:t>
            </a:r>
            <a:r>
              <a:rPr lang="en-US" sz="3765" b="1" dirty="0">
                <a:solidFill>
                  <a:srgbClr val="4A6C88"/>
                </a:solidFill>
                <a:latin typeface="Palatino Linotype Bold"/>
                <a:ea typeface="Palatino Linotype Bold"/>
                <a:cs typeface="Palatino Linotype Bold"/>
                <a:sym typeface="Palatino Linotype Bold"/>
              </a:rPr>
              <a:t> απ</a:t>
            </a:r>
            <a:r>
              <a:rPr lang="en-US" sz="3765" b="1" dirty="0" err="1">
                <a:solidFill>
                  <a:srgbClr val="4A6C88"/>
                </a:solidFill>
                <a:latin typeface="Palatino Linotype Bold"/>
                <a:ea typeface="Palatino Linotype Bold"/>
                <a:cs typeface="Palatino Linotype Bold"/>
                <a:sym typeface="Palatino Linotype Bold"/>
              </a:rPr>
              <a:t>οκ</a:t>
            </a:r>
            <a:r>
              <a:rPr lang="en-US" sz="3765" b="1" dirty="0">
                <a:solidFill>
                  <a:srgbClr val="4A6C88"/>
                </a:solidFill>
                <a:latin typeface="Palatino Linotype Bold"/>
                <a:ea typeface="Palatino Linotype Bold"/>
                <a:cs typeface="Palatino Linotype Bold"/>
                <a:sym typeface="Palatino Linotype Bold"/>
              </a:rPr>
              <a:t>αλύφθηκε η απάτη του. </a:t>
            </a:r>
          </a:p>
          <a:p>
            <a:pPr algn="ctr">
              <a:lnSpc>
                <a:spcPts val="4895"/>
              </a:lnSpc>
            </a:pPr>
            <a:r>
              <a:rPr lang="en-US" sz="3765" b="1" dirty="0" err="1">
                <a:solidFill>
                  <a:srgbClr val="4A6C88"/>
                </a:solidFill>
                <a:latin typeface="Palatino Linotype Bold"/>
                <a:ea typeface="Palatino Linotype Bold"/>
                <a:cs typeface="Palatino Linotype Bold"/>
                <a:sym typeface="Palatino Linotype Bold"/>
              </a:rPr>
              <a:t>Τι</a:t>
            </a:r>
            <a:r>
              <a:rPr lang="en-US" sz="3765" b="1" dirty="0">
                <a:solidFill>
                  <a:srgbClr val="4A6C88"/>
                </a:solidFill>
                <a:latin typeface="Palatino Linotype Bold"/>
                <a:ea typeface="Palatino Linotype Bold"/>
                <a:cs typeface="Palatino Linotype Bold"/>
                <a:sym typeface="Palatino Linotype Bold"/>
              </a:rPr>
              <a:t> </a:t>
            </a:r>
            <a:r>
              <a:rPr lang="en-US" sz="3765" b="1" dirty="0" err="1">
                <a:solidFill>
                  <a:srgbClr val="4A6C88"/>
                </a:solidFill>
                <a:latin typeface="Palatino Linotype Bold"/>
                <a:ea typeface="Palatino Linotype Bold"/>
                <a:cs typeface="Palatino Linotype Bold"/>
                <a:sym typeface="Palatino Linotype Bold"/>
              </a:rPr>
              <a:t>συμ</a:t>
            </a:r>
            <a:r>
              <a:rPr lang="en-US" sz="3765" b="1" dirty="0">
                <a:solidFill>
                  <a:srgbClr val="4A6C88"/>
                </a:solidFill>
                <a:latin typeface="Palatino Linotype Bold"/>
                <a:ea typeface="Palatino Linotype Bold"/>
                <a:cs typeface="Palatino Linotype Bold"/>
                <a:sym typeface="Palatino Linotype Bold"/>
              </a:rPr>
              <a:t>βουλή του έδωσε τότε ο Άγιος;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827</Words>
  <Application>Microsoft Office PowerPoint</Application>
  <PresentationFormat>Προσαρμογή</PresentationFormat>
  <Paragraphs>45</Paragraphs>
  <Slides>15</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15</vt:i4>
      </vt:variant>
    </vt:vector>
  </HeadingPairs>
  <TitlesOfParts>
    <vt:vector size="24" baseType="lpstr">
      <vt:lpstr>Noto Sans</vt:lpstr>
      <vt:lpstr>Calibri</vt:lpstr>
      <vt:lpstr>Children One</vt:lpstr>
      <vt:lpstr>Palatino Linotype Bold</vt:lpstr>
      <vt:lpstr>Lilita One</vt:lpstr>
      <vt:lpstr>KSGalilea</vt:lpstr>
      <vt:lpstr>Arial</vt:lpstr>
      <vt:lpstr>Alegreya Bold</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Γυμνάσιο - Πάντα την αλήθεια</dc:title>
  <dc:creator>Idiaitero PC</dc:creator>
  <cp:lastModifiedBy>π. Αλέξανδρος Λισάη</cp:lastModifiedBy>
  <cp:revision>1</cp:revision>
  <dcterms:created xsi:type="dcterms:W3CDTF">2006-08-16T00:00:00Z</dcterms:created>
  <dcterms:modified xsi:type="dcterms:W3CDTF">2025-10-30T10:45:46Z</dcterms:modified>
  <dc:identifier>DAG3QRabXoM</dc:identifier>
</cp:coreProperties>
</file>