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legreya Bold" panose="020B0604020202020204" charset="0"/>
      <p:regular r:id="rId15"/>
    </p:embeddedFont>
    <p:embeddedFont>
      <p:font typeface="Children One" panose="020B0604020202020204" charset="0"/>
      <p:regular r:id="rId16"/>
    </p:embeddedFont>
    <p:embeddedFont>
      <p:font typeface="KSGalilea" panose="00000500000000000000" pitchFamily="50" charset="-95"/>
      <p:regular r:id="rId17"/>
      <p:italic r:id="rId18"/>
    </p:embeddedFont>
    <p:embeddedFont>
      <p:font typeface="Lilita One" panose="020B0604020202020204" charset="0"/>
      <p:regular r:id="rId19"/>
    </p:embeddedFont>
    <p:embeddedFont>
      <p:font typeface="Palatino Linotype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1616A-0DB7-4313-84A9-1737D89A3F75}" v="22" dt="2025-10-30T10:48:52.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 Αλέξανδρος Λισάη" userId="c83f33e9627e25e1" providerId="LiveId" clId="{F9442102-C6AC-4274-9A09-53E59FA1F5FB}"/>
    <pc:docChg chg="modSld">
      <pc:chgData name="π. Αλέξανδρος Λισάη" userId="c83f33e9627e25e1" providerId="LiveId" clId="{F9442102-C6AC-4274-9A09-53E59FA1F5FB}" dt="2025-10-30T10:48:52.097" v="30"/>
      <pc:docMkLst>
        <pc:docMk/>
      </pc:docMkLst>
      <pc:sldChg chg="modTransition">
        <pc:chgData name="π. Αλέξανδρος Λισάη" userId="c83f33e9627e25e1" providerId="LiveId" clId="{F9442102-C6AC-4274-9A09-53E59FA1F5FB}" dt="2025-10-30T10:46:26.856" v="0"/>
        <pc:sldMkLst>
          <pc:docMk/>
          <pc:sldMk cId="0" sldId="256"/>
        </pc:sldMkLst>
      </pc:sldChg>
      <pc:sldChg chg="modTransition">
        <pc:chgData name="π. Αλέξανδρος Λισάη" userId="c83f33e9627e25e1" providerId="LiveId" clId="{F9442102-C6AC-4274-9A09-53E59FA1F5FB}" dt="2025-10-30T10:46:26.856" v="0"/>
        <pc:sldMkLst>
          <pc:docMk/>
          <pc:sldMk cId="0" sldId="257"/>
        </pc:sldMkLst>
      </pc:sldChg>
      <pc:sldChg chg="modSp mod modTransition">
        <pc:chgData name="π. Αλέξανδρος Λισάη" userId="c83f33e9627e25e1" providerId="LiveId" clId="{F9442102-C6AC-4274-9A09-53E59FA1F5FB}" dt="2025-10-30T10:46:41.549" v="4" actId="20577"/>
        <pc:sldMkLst>
          <pc:docMk/>
          <pc:sldMk cId="0" sldId="258"/>
        </pc:sldMkLst>
        <pc:spChg chg="mod">
          <ac:chgData name="π. Αλέξανδρος Λισάη" userId="c83f33e9627e25e1" providerId="LiveId" clId="{F9442102-C6AC-4274-9A09-53E59FA1F5FB}" dt="2025-10-30T10:46:41.549" v="4" actId="20577"/>
          <ac:spMkLst>
            <pc:docMk/>
            <pc:sldMk cId="0" sldId="258"/>
            <ac:spMk id="6" creationId="{00000000-0000-0000-0000-000000000000}"/>
          </ac:spMkLst>
        </pc:spChg>
      </pc:sldChg>
      <pc:sldChg chg="modSp mod modTransition">
        <pc:chgData name="π. Αλέξανδρος Λισάη" userId="c83f33e9627e25e1" providerId="LiveId" clId="{F9442102-C6AC-4274-9A09-53E59FA1F5FB}" dt="2025-10-30T10:46:50.656" v="5" actId="14100"/>
        <pc:sldMkLst>
          <pc:docMk/>
          <pc:sldMk cId="0" sldId="259"/>
        </pc:sldMkLst>
        <pc:spChg chg="mod">
          <ac:chgData name="π. Αλέξανδρος Λισάη" userId="c83f33e9627e25e1" providerId="LiveId" clId="{F9442102-C6AC-4274-9A09-53E59FA1F5FB}" dt="2025-10-30T10:46:50.656" v="5" actId="14100"/>
          <ac:spMkLst>
            <pc:docMk/>
            <pc:sldMk cId="0" sldId="259"/>
            <ac:spMk id="10" creationId="{00000000-0000-0000-0000-000000000000}"/>
          </ac:spMkLst>
        </pc:spChg>
      </pc:sldChg>
      <pc:sldChg chg="modTransition modAnim">
        <pc:chgData name="π. Αλέξανδρος Λισάη" userId="c83f33e9627e25e1" providerId="LiveId" clId="{F9442102-C6AC-4274-9A09-53E59FA1F5FB}" dt="2025-10-30T10:46:57.778" v="6"/>
        <pc:sldMkLst>
          <pc:docMk/>
          <pc:sldMk cId="0" sldId="260"/>
        </pc:sldMkLst>
      </pc:sldChg>
      <pc:sldChg chg="modTransition modAnim">
        <pc:chgData name="π. Αλέξανδρος Λισάη" userId="c83f33e9627e25e1" providerId="LiveId" clId="{F9442102-C6AC-4274-9A09-53E59FA1F5FB}" dt="2025-10-30T10:47:10.929" v="8"/>
        <pc:sldMkLst>
          <pc:docMk/>
          <pc:sldMk cId="0" sldId="261"/>
        </pc:sldMkLst>
      </pc:sldChg>
      <pc:sldChg chg="modSp mod modTransition modAnim">
        <pc:chgData name="π. Αλέξανδρος Λισάη" userId="c83f33e9627e25e1" providerId="LiveId" clId="{F9442102-C6AC-4274-9A09-53E59FA1F5FB}" dt="2025-10-30T10:47:53.161" v="17"/>
        <pc:sldMkLst>
          <pc:docMk/>
          <pc:sldMk cId="0" sldId="262"/>
        </pc:sldMkLst>
        <pc:spChg chg="mod">
          <ac:chgData name="π. Αλέξανδρος Λισάη" userId="c83f33e9627e25e1" providerId="LiveId" clId="{F9442102-C6AC-4274-9A09-53E59FA1F5FB}" dt="2025-10-30T10:47:17.471" v="10" actId="14100"/>
          <ac:spMkLst>
            <pc:docMk/>
            <pc:sldMk cId="0" sldId="262"/>
            <ac:spMk id="4" creationId="{00000000-0000-0000-0000-000000000000}"/>
          </ac:spMkLst>
        </pc:spChg>
      </pc:sldChg>
      <pc:sldChg chg="modTransition modAnim">
        <pc:chgData name="π. Αλέξανδρος Λισάη" userId="c83f33e9627e25e1" providerId="LiveId" clId="{F9442102-C6AC-4274-9A09-53E59FA1F5FB}" dt="2025-10-30T10:48:26.713" v="22"/>
        <pc:sldMkLst>
          <pc:docMk/>
          <pc:sldMk cId="0" sldId="263"/>
        </pc:sldMkLst>
      </pc:sldChg>
      <pc:sldChg chg="modSp mod modTransition modAnim">
        <pc:chgData name="π. Αλέξανδρος Λισάη" userId="c83f33e9627e25e1" providerId="LiveId" clId="{F9442102-C6AC-4274-9A09-53E59FA1F5FB}" dt="2025-10-30T10:48:52.097" v="30"/>
        <pc:sldMkLst>
          <pc:docMk/>
          <pc:sldMk cId="0" sldId="264"/>
        </pc:sldMkLst>
        <pc:spChg chg="mod">
          <ac:chgData name="π. Αλέξανδρος Λισάη" userId="c83f33e9627e25e1" providerId="LiveId" clId="{F9442102-C6AC-4274-9A09-53E59FA1F5FB}" dt="2025-10-30T10:48:31.522" v="23" actId="14100"/>
          <ac:spMkLst>
            <pc:docMk/>
            <pc:sldMk cId="0" sldId="264"/>
            <ac:spMk id="6" creationId="{00000000-0000-0000-0000-000000000000}"/>
          </ac:spMkLst>
        </pc:spChg>
        <pc:spChg chg="mod">
          <ac:chgData name="π. Αλέξανδρος Λισάη" userId="c83f33e9627e25e1" providerId="LiveId" clId="{F9442102-C6AC-4274-9A09-53E59FA1F5FB}" dt="2025-10-30T10:48:36.025" v="24" actId="14100"/>
          <ac:spMkLst>
            <pc:docMk/>
            <pc:sldMk cId="0" sldId="264"/>
            <ac:spMk id="7" creationId="{00000000-0000-0000-0000-000000000000}"/>
          </ac:spMkLst>
        </pc:spChg>
      </pc:sldChg>
      <pc:sldChg chg="modTransition">
        <pc:chgData name="π. Αλέξανδρος Λισάη" userId="c83f33e9627e25e1" providerId="LiveId" clId="{F9442102-C6AC-4274-9A09-53E59FA1F5FB}" dt="2025-10-30T10:46:26.856" v="0"/>
        <pc:sldMkLst>
          <pc:docMk/>
          <pc:sldMk cId="0" sldId="265"/>
        </pc:sldMkLst>
      </pc:sldChg>
      <pc:sldChg chg="modTransition">
        <pc:chgData name="π. Αλέξανδρος Λισάη" userId="c83f33e9627e25e1" providerId="LiveId" clId="{F9442102-C6AC-4274-9A09-53E59FA1F5FB}" dt="2025-10-30T10:46:26.856" v="0"/>
        <pc:sldMkLst>
          <pc:docMk/>
          <pc:sldMk cId="0" sldId="266"/>
        </pc:sldMkLst>
      </pc:sldChg>
      <pc:sldChg chg="modTransition">
        <pc:chgData name="π. Αλέξανδρος Λισάη" userId="c83f33e9627e25e1" providerId="LiveId" clId="{F9442102-C6AC-4274-9A09-53E59FA1F5FB}" dt="2025-10-30T10:46:26.856" v="0"/>
        <pc:sldMkLst>
          <pc:docMk/>
          <pc:sldMk cId="0" sldId="267"/>
        </pc:sldMkLst>
      </pc:sldChg>
      <pc:sldChg chg="modTransition">
        <pc:chgData name="π. Αλέξανδρος Λισάη" userId="c83f33e9627e25e1" providerId="LiveId" clId="{F9442102-C6AC-4274-9A09-53E59FA1F5FB}" dt="2025-10-30T10:46:26.856" v="0"/>
        <pc:sldMkLst>
          <pc:docMk/>
          <pc:sldMk cId="0" sldId="26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389756" y="7801560"/>
            <a:ext cx="21067513" cy="10928772"/>
          </a:xfrm>
          <a:custGeom>
            <a:avLst/>
            <a:gdLst/>
            <a:ahLst/>
            <a:cxnLst/>
            <a:rect l="l" t="t" r="r" b="b"/>
            <a:pathLst>
              <a:path w="21067513" h="10928772">
                <a:moveTo>
                  <a:pt x="0" y="0"/>
                </a:moveTo>
                <a:lnTo>
                  <a:pt x="21067512" y="0"/>
                </a:lnTo>
                <a:lnTo>
                  <a:pt x="21067512" y="10928772"/>
                </a:lnTo>
                <a:lnTo>
                  <a:pt x="0" y="10928772"/>
                </a:lnTo>
                <a:lnTo>
                  <a:pt x="0" y="0"/>
                </a:lnTo>
                <a:close/>
              </a:path>
            </a:pathLst>
          </a:custGeom>
          <a:blipFill>
            <a:blip r:embed="rId3"/>
            <a:stretch>
              <a:fillRect/>
            </a:stretch>
          </a:blipFill>
        </p:spPr>
        <p:txBody>
          <a:bodyPr/>
          <a:lstStyle/>
          <a:p>
            <a:endParaRPr lang="el-GR"/>
          </a:p>
        </p:txBody>
      </p:sp>
      <p:sp>
        <p:nvSpPr>
          <p:cNvPr id="4" name="Freeform 4"/>
          <p:cNvSpPr/>
          <p:nvPr/>
        </p:nvSpPr>
        <p:spPr>
          <a:xfrm>
            <a:off x="-182329" y="5066352"/>
            <a:ext cx="5384425" cy="5139679"/>
          </a:xfrm>
          <a:custGeom>
            <a:avLst/>
            <a:gdLst/>
            <a:ahLst/>
            <a:cxnLst/>
            <a:rect l="l" t="t" r="r" b="b"/>
            <a:pathLst>
              <a:path w="5384425" h="5139679">
                <a:moveTo>
                  <a:pt x="0" y="0"/>
                </a:moveTo>
                <a:lnTo>
                  <a:pt x="5384425" y="0"/>
                </a:lnTo>
                <a:lnTo>
                  <a:pt x="5384425" y="5139679"/>
                </a:lnTo>
                <a:lnTo>
                  <a:pt x="0" y="5139679"/>
                </a:lnTo>
                <a:lnTo>
                  <a:pt x="0" y="0"/>
                </a:lnTo>
                <a:close/>
              </a:path>
            </a:pathLst>
          </a:custGeom>
          <a:blipFill>
            <a:blip r:embed="rId4"/>
            <a:stretch>
              <a:fillRect l="-4010" t="-2801" r="-2941" b="-9243"/>
            </a:stretch>
          </a:blipFill>
        </p:spPr>
        <p:txBody>
          <a:bodyPr/>
          <a:lstStyle/>
          <a:p>
            <a:endParaRPr lang="el-GR"/>
          </a:p>
        </p:txBody>
      </p:sp>
      <p:sp>
        <p:nvSpPr>
          <p:cNvPr id="5" name="Freeform 5"/>
          <p:cNvSpPr/>
          <p:nvPr/>
        </p:nvSpPr>
        <p:spPr>
          <a:xfrm>
            <a:off x="248170" y="279891"/>
            <a:ext cx="1170393" cy="1497618"/>
          </a:xfrm>
          <a:custGeom>
            <a:avLst/>
            <a:gdLst/>
            <a:ahLst/>
            <a:cxnLst/>
            <a:rect l="l" t="t" r="r" b="b"/>
            <a:pathLst>
              <a:path w="1170393" h="1497618">
                <a:moveTo>
                  <a:pt x="0" y="0"/>
                </a:moveTo>
                <a:lnTo>
                  <a:pt x="1170394" y="0"/>
                </a:lnTo>
                <a:lnTo>
                  <a:pt x="1170394" y="1497618"/>
                </a:lnTo>
                <a:lnTo>
                  <a:pt x="0" y="1497618"/>
                </a:lnTo>
                <a:lnTo>
                  <a:pt x="0" y="0"/>
                </a:lnTo>
                <a:close/>
              </a:path>
            </a:pathLst>
          </a:custGeom>
          <a:blipFill>
            <a:blip r:embed="rId5"/>
            <a:stretch>
              <a:fillRect/>
            </a:stretch>
          </a:blipFill>
        </p:spPr>
        <p:txBody>
          <a:bodyPr/>
          <a:lstStyle/>
          <a:p>
            <a:endParaRPr lang="el-GR"/>
          </a:p>
        </p:txBody>
      </p:sp>
      <p:sp>
        <p:nvSpPr>
          <p:cNvPr id="6" name="Freeform 6"/>
          <p:cNvSpPr/>
          <p:nvPr/>
        </p:nvSpPr>
        <p:spPr>
          <a:xfrm rot="565054">
            <a:off x="15109534" y="3406506"/>
            <a:ext cx="2766980" cy="2417649"/>
          </a:xfrm>
          <a:custGeom>
            <a:avLst/>
            <a:gdLst/>
            <a:ahLst/>
            <a:cxnLst/>
            <a:rect l="l" t="t" r="r" b="b"/>
            <a:pathLst>
              <a:path w="2766980" h="2417649">
                <a:moveTo>
                  <a:pt x="0" y="0"/>
                </a:moveTo>
                <a:lnTo>
                  <a:pt x="2766980" y="0"/>
                </a:lnTo>
                <a:lnTo>
                  <a:pt x="2766980" y="2417649"/>
                </a:lnTo>
                <a:lnTo>
                  <a:pt x="0" y="2417649"/>
                </a:lnTo>
                <a:lnTo>
                  <a:pt x="0" y="0"/>
                </a:lnTo>
                <a:close/>
              </a:path>
            </a:pathLst>
          </a:custGeom>
          <a:blipFill>
            <a:blip r:embed="rId6"/>
            <a:stretch>
              <a:fillRect/>
            </a:stretch>
          </a:blipFill>
        </p:spPr>
        <p:txBody>
          <a:bodyPr/>
          <a:lstStyle/>
          <a:p>
            <a:endParaRPr lang="el-GR"/>
          </a:p>
        </p:txBody>
      </p:sp>
      <p:sp>
        <p:nvSpPr>
          <p:cNvPr id="7" name="Freeform 7"/>
          <p:cNvSpPr/>
          <p:nvPr/>
        </p:nvSpPr>
        <p:spPr>
          <a:xfrm rot="565054" flipH="1">
            <a:off x="13716886" y="5928097"/>
            <a:ext cx="2616370" cy="2168316"/>
          </a:xfrm>
          <a:custGeom>
            <a:avLst/>
            <a:gdLst/>
            <a:ahLst/>
            <a:cxnLst/>
            <a:rect l="l" t="t" r="r" b="b"/>
            <a:pathLst>
              <a:path w="2616370" h="2168316">
                <a:moveTo>
                  <a:pt x="2616370" y="0"/>
                </a:moveTo>
                <a:lnTo>
                  <a:pt x="0" y="0"/>
                </a:lnTo>
                <a:lnTo>
                  <a:pt x="0" y="2168316"/>
                </a:lnTo>
                <a:lnTo>
                  <a:pt x="2616370" y="2168316"/>
                </a:lnTo>
                <a:lnTo>
                  <a:pt x="2616370" y="0"/>
                </a:lnTo>
                <a:close/>
              </a:path>
            </a:pathLst>
          </a:custGeom>
          <a:blipFill>
            <a:blip r:embed="rId7"/>
            <a:stretch>
              <a:fillRect/>
            </a:stretch>
          </a:blipFill>
        </p:spPr>
        <p:txBody>
          <a:bodyPr/>
          <a:lstStyle/>
          <a:p>
            <a:endParaRPr lang="el-GR"/>
          </a:p>
        </p:txBody>
      </p:sp>
      <p:sp>
        <p:nvSpPr>
          <p:cNvPr id="8" name="Freeform 8"/>
          <p:cNvSpPr/>
          <p:nvPr/>
        </p:nvSpPr>
        <p:spPr>
          <a:xfrm>
            <a:off x="8477141" y="6399866"/>
            <a:ext cx="2740018" cy="3806164"/>
          </a:xfrm>
          <a:custGeom>
            <a:avLst/>
            <a:gdLst/>
            <a:ahLst/>
            <a:cxnLst/>
            <a:rect l="l" t="t" r="r" b="b"/>
            <a:pathLst>
              <a:path w="2740018" h="3806164">
                <a:moveTo>
                  <a:pt x="0" y="0"/>
                </a:moveTo>
                <a:lnTo>
                  <a:pt x="2740018" y="0"/>
                </a:lnTo>
                <a:lnTo>
                  <a:pt x="2740018" y="3806165"/>
                </a:lnTo>
                <a:lnTo>
                  <a:pt x="0" y="3806165"/>
                </a:lnTo>
                <a:lnTo>
                  <a:pt x="0" y="0"/>
                </a:lnTo>
                <a:close/>
              </a:path>
            </a:pathLst>
          </a:custGeom>
          <a:blipFill>
            <a:blip r:embed="rId8"/>
            <a:stretch>
              <a:fillRect l="-2167" t="-7354" r="-2167" b="-6757"/>
            </a:stretch>
          </a:blipFill>
        </p:spPr>
        <p:txBody>
          <a:bodyPr/>
          <a:lstStyle/>
          <a:p>
            <a:endParaRPr lang="el-GR"/>
          </a:p>
        </p:txBody>
      </p:sp>
      <p:sp>
        <p:nvSpPr>
          <p:cNvPr id="9" name="TextBox 9"/>
          <p:cNvSpPr txBox="1"/>
          <p:nvPr/>
        </p:nvSpPr>
        <p:spPr>
          <a:xfrm>
            <a:off x="4669230" y="2929720"/>
            <a:ext cx="9822737" cy="2499395"/>
          </a:xfrm>
          <a:prstGeom prst="rect">
            <a:avLst/>
          </a:prstGeom>
        </p:spPr>
        <p:txBody>
          <a:bodyPr lIns="0" tIns="0" rIns="0" bIns="0" rtlCol="0" anchor="t">
            <a:spAutoFit/>
          </a:bodyPr>
          <a:lstStyle/>
          <a:p>
            <a:pPr algn="ctr">
              <a:lnSpc>
                <a:spcPts val="20576"/>
              </a:lnSpc>
            </a:pPr>
            <a:r>
              <a:rPr lang="en-US" sz="14697">
                <a:solidFill>
                  <a:srgbClr val="BE1E2D"/>
                </a:solidFill>
                <a:latin typeface="Children One"/>
                <a:ea typeface="Children One"/>
                <a:cs typeface="Children One"/>
                <a:sym typeface="Children One"/>
              </a:rPr>
              <a:t>ΣΥΝΤΡΟΦΙΑ</a:t>
            </a:r>
          </a:p>
        </p:txBody>
      </p:sp>
      <p:sp>
        <p:nvSpPr>
          <p:cNvPr id="10" name="TextBox 10"/>
          <p:cNvSpPr txBox="1"/>
          <p:nvPr/>
        </p:nvSpPr>
        <p:spPr>
          <a:xfrm>
            <a:off x="4669230" y="980727"/>
            <a:ext cx="10355841" cy="2556533"/>
          </a:xfrm>
          <a:prstGeom prst="rect">
            <a:avLst/>
          </a:prstGeom>
        </p:spPr>
        <p:txBody>
          <a:bodyPr lIns="0" tIns="0" rIns="0" bIns="0" rtlCol="0" anchor="t">
            <a:spAutoFit/>
          </a:bodyPr>
          <a:lstStyle/>
          <a:p>
            <a:pPr algn="ctr">
              <a:lnSpc>
                <a:spcPts val="20939"/>
              </a:lnSpc>
            </a:pPr>
            <a:r>
              <a:rPr lang="en-US" sz="14956" spc="987">
                <a:solidFill>
                  <a:srgbClr val="303030"/>
                </a:solidFill>
                <a:latin typeface="Children One"/>
                <a:ea typeface="Children One"/>
                <a:cs typeface="Children One"/>
                <a:sym typeface="Children One"/>
              </a:rPr>
              <a:t>ΝΕΑΝΙΚΗ</a:t>
            </a:r>
          </a:p>
        </p:txBody>
      </p:sp>
      <p:sp>
        <p:nvSpPr>
          <p:cNvPr id="11" name="TextBox 11"/>
          <p:cNvSpPr txBox="1"/>
          <p:nvPr/>
        </p:nvSpPr>
        <p:spPr>
          <a:xfrm>
            <a:off x="1620633" y="585125"/>
            <a:ext cx="4201151" cy="920574"/>
          </a:xfrm>
          <a:prstGeom prst="rect">
            <a:avLst/>
          </a:prstGeom>
        </p:spPr>
        <p:txBody>
          <a:bodyPr lIns="0" tIns="0" rIns="0" bIns="0" rtlCol="0" anchor="t">
            <a:spAutoFit/>
          </a:bodyPr>
          <a:lstStyle/>
          <a:p>
            <a:pPr algn="l">
              <a:lnSpc>
                <a:spcPts val="2398"/>
              </a:lnSpc>
            </a:pPr>
            <a:r>
              <a:rPr lang="en-US" sz="2636" spc="173">
                <a:solidFill>
                  <a:srgbClr val="010080"/>
                </a:solidFill>
                <a:latin typeface="KSGalilea"/>
                <a:ea typeface="KSGalilea"/>
                <a:cs typeface="KSGalilea"/>
                <a:sym typeface="KSGalilea"/>
              </a:rPr>
              <a:t>Ιερά Μητρόπολις Μεσογαίας &amp; Λαυρεωτικής</a:t>
            </a:r>
          </a:p>
          <a:p>
            <a:pPr algn="l">
              <a:lnSpc>
                <a:spcPts val="2398"/>
              </a:lnSpc>
            </a:pPr>
            <a:r>
              <a:rPr lang="en-US" sz="2636" spc="173">
                <a:solidFill>
                  <a:srgbClr val="010080"/>
                </a:solidFill>
                <a:latin typeface="KSGalilea"/>
                <a:ea typeface="KSGalilea"/>
                <a:cs typeface="KSGalilea"/>
                <a:sym typeface="KSGalilea"/>
              </a:rPr>
              <a:t>Γραφείο Νεότητος</a:t>
            </a:r>
          </a:p>
        </p:txBody>
      </p:sp>
      <p:sp>
        <p:nvSpPr>
          <p:cNvPr id="12" name="TextBox 12"/>
          <p:cNvSpPr txBox="1"/>
          <p:nvPr/>
        </p:nvSpPr>
        <p:spPr>
          <a:xfrm>
            <a:off x="8400579" y="5314815"/>
            <a:ext cx="3738321" cy="903175"/>
          </a:xfrm>
          <a:prstGeom prst="rect">
            <a:avLst/>
          </a:prstGeom>
        </p:spPr>
        <p:txBody>
          <a:bodyPr lIns="0" tIns="0" rIns="0" bIns="0" rtlCol="0" anchor="t">
            <a:spAutoFit/>
          </a:bodyPr>
          <a:lstStyle/>
          <a:p>
            <a:pPr algn="ctr">
              <a:lnSpc>
                <a:spcPts val="7255"/>
              </a:lnSpc>
            </a:pPr>
            <a:r>
              <a:rPr lang="en-US" sz="5182">
                <a:solidFill>
                  <a:srgbClr val="303030"/>
                </a:solidFill>
                <a:latin typeface="Lilita One"/>
                <a:ea typeface="Lilita One"/>
                <a:cs typeface="Lilita One"/>
                <a:sym typeface="Lilita One"/>
              </a:rPr>
              <a:t>2025-2026</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2775385" y="2922228"/>
            <a:ext cx="13765929" cy="7364772"/>
          </a:xfrm>
          <a:custGeom>
            <a:avLst/>
            <a:gdLst/>
            <a:ahLst/>
            <a:cxnLst/>
            <a:rect l="l" t="t" r="r" b="b"/>
            <a:pathLst>
              <a:path w="13765929" h="7364772">
                <a:moveTo>
                  <a:pt x="0" y="0"/>
                </a:moveTo>
                <a:lnTo>
                  <a:pt x="13765930" y="0"/>
                </a:lnTo>
                <a:lnTo>
                  <a:pt x="13765930" y="7364772"/>
                </a:lnTo>
                <a:lnTo>
                  <a:pt x="0" y="7364772"/>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2267140" y="1449511"/>
            <a:ext cx="14782421" cy="1319178"/>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Σε λίγες μέρες, παιδιά, οι άγγελοί μας γιορτάζουν </a:t>
            </a:r>
          </a:p>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(8 Νοεμβρίου)</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5232348" y="-723978"/>
            <a:ext cx="7823304" cy="5867478"/>
          </a:xfrm>
          <a:custGeom>
            <a:avLst/>
            <a:gdLst/>
            <a:ahLst/>
            <a:cxnLst/>
            <a:rect l="l" t="t" r="r" b="b"/>
            <a:pathLst>
              <a:path w="7823304" h="5867478">
                <a:moveTo>
                  <a:pt x="0" y="0"/>
                </a:moveTo>
                <a:lnTo>
                  <a:pt x="7823304" y="0"/>
                </a:lnTo>
                <a:lnTo>
                  <a:pt x="7823304" y="5867478"/>
                </a:lnTo>
                <a:lnTo>
                  <a:pt x="0" y="5867478"/>
                </a:lnTo>
                <a:lnTo>
                  <a:pt x="0" y="0"/>
                </a:lnTo>
                <a:close/>
              </a:path>
            </a:pathLst>
          </a:custGeom>
          <a:blipFill>
            <a:blip r:embed="rId4"/>
            <a:stretch>
              <a:fillRect/>
            </a:stretch>
          </a:blipFill>
        </p:spPr>
        <p:txBody>
          <a:bodyPr/>
          <a:lstStyle/>
          <a:p>
            <a:endParaRPr lang="el-GR"/>
          </a:p>
        </p:txBody>
      </p:sp>
      <p:sp>
        <p:nvSpPr>
          <p:cNvPr id="5" name="Freeform 5"/>
          <p:cNvSpPr/>
          <p:nvPr/>
        </p:nvSpPr>
        <p:spPr>
          <a:xfrm>
            <a:off x="13416242" y="6494501"/>
            <a:ext cx="4205128" cy="3792499"/>
          </a:xfrm>
          <a:custGeom>
            <a:avLst/>
            <a:gdLst/>
            <a:ahLst/>
            <a:cxnLst/>
            <a:rect l="l" t="t" r="r" b="b"/>
            <a:pathLst>
              <a:path w="4205128" h="3792499">
                <a:moveTo>
                  <a:pt x="0" y="0"/>
                </a:moveTo>
                <a:lnTo>
                  <a:pt x="4205128" y="0"/>
                </a:lnTo>
                <a:lnTo>
                  <a:pt x="4205128" y="3792499"/>
                </a:lnTo>
                <a:lnTo>
                  <a:pt x="0" y="3792499"/>
                </a:lnTo>
                <a:lnTo>
                  <a:pt x="0" y="0"/>
                </a:lnTo>
                <a:close/>
              </a:path>
            </a:pathLst>
          </a:custGeom>
          <a:blipFill>
            <a:blip r:embed="rId5"/>
            <a:stretch>
              <a:fillRect/>
            </a:stretch>
          </a:blipFill>
        </p:spPr>
        <p:txBody>
          <a:bodyPr/>
          <a:lstStyle/>
          <a:p>
            <a:endParaRPr lang="el-GR"/>
          </a:p>
        </p:txBody>
      </p:sp>
      <p:sp>
        <p:nvSpPr>
          <p:cNvPr id="6" name="TextBox 6"/>
          <p:cNvSpPr txBox="1"/>
          <p:nvPr/>
        </p:nvSpPr>
        <p:spPr>
          <a:xfrm>
            <a:off x="1895075" y="3629378"/>
            <a:ext cx="14497851" cy="3205212"/>
          </a:xfrm>
          <a:prstGeom prst="rect">
            <a:avLst/>
          </a:prstGeom>
        </p:spPr>
        <p:txBody>
          <a:bodyPr lIns="0" tIns="0" rIns="0" bIns="0" rtlCol="0" anchor="t">
            <a:spAutoFit/>
          </a:bodyPr>
          <a:lstStyle/>
          <a:p>
            <a:pPr algn="ctr">
              <a:lnSpc>
                <a:spcPts val="5239"/>
              </a:lnSpc>
            </a:pPr>
            <a:r>
              <a:rPr lang="en-US" sz="4897" b="1" spc="230">
                <a:solidFill>
                  <a:srgbClr val="000000"/>
                </a:solidFill>
                <a:latin typeface="Palatino Linotype Bold"/>
                <a:ea typeface="Palatino Linotype Bold"/>
                <a:cs typeface="Palatino Linotype Bold"/>
                <a:sym typeface="Palatino Linotype Bold"/>
              </a:rPr>
              <a:t>Σύνθημα: </a:t>
            </a:r>
          </a:p>
          <a:p>
            <a:pPr algn="ctr">
              <a:lnSpc>
                <a:spcPts val="3099"/>
              </a:lnSpc>
            </a:pPr>
            <a:endParaRPr lang="en-US" sz="4897" b="1" spc="230">
              <a:solidFill>
                <a:srgbClr val="000000"/>
              </a:solidFill>
              <a:latin typeface="Palatino Linotype Bold"/>
              <a:ea typeface="Palatino Linotype Bold"/>
              <a:cs typeface="Palatino Linotype Bold"/>
              <a:sym typeface="Palatino Linotype Bold"/>
            </a:endParaRPr>
          </a:p>
          <a:p>
            <a:pPr algn="ctr">
              <a:lnSpc>
                <a:spcPts val="5239"/>
              </a:lnSpc>
              <a:spcBef>
                <a:spcPct val="0"/>
              </a:spcBef>
            </a:pPr>
            <a:r>
              <a:rPr lang="en-US" sz="4897" b="1" spc="230">
                <a:solidFill>
                  <a:srgbClr val="000000"/>
                </a:solidFill>
                <a:latin typeface="Palatino Linotype Bold"/>
                <a:ea typeface="Palatino Linotype Bold"/>
                <a:cs typeface="Palatino Linotype Bold"/>
                <a:sym typeface="Palatino Linotype Bold"/>
              </a:rPr>
              <a:t>Φίλος μου πιστός ο Άγγελός μου! Βρίσκομαι κάτω από τα προστατευτικά του φτερά!</a:t>
            </a:r>
          </a:p>
        </p:txBody>
      </p:sp>
      <p:sp>
        <p:nvSpPr>
          <p:cNvPr id="7" name="Freeform 7"/>
          <p:cNvSpPr/>
          <p:nvPr/>
        </p:nvSpPr>
        <p:spPr>
          <a:xfrm flipH="1">
            <a:off x="1505246" y="6494501"/>
            <a:ext cx="4205128" cy="3792499"/>
          </a:xfrm>
          <a:custGeom>
            <a:avLst/>
            <a:gdLst/>
            <a:ahLst/>
            <a:cxnLst/>
            <a:rect l="l" t="t" r="r" b="b"/>
            <a:pathLst>
              <a:path w="4205128" h="3792499">
                <a:moveTo>
                  <a:pt x="4205127" y="0"/>
                </a:moveTo>
                <a:lnTo>
                  <a:pt x="0" y="0"/>
                </a:lnTo>
                <a:lnTo>
                  <a:pt x="0" y="3792499"/>
                </a:lnTo>
                <a:lnTo>
                  <a:pt x="4205127" y="3792499"/>
                </a:lnTo>
                <a:lnTo>
                  <a:pt x="4205127" y="0"/>
                </a:lnTo>
                <a:close/>
              </a:path>
            </a:pathLst>
          </a:custGeom>
          <a:blipFill>
            <a:blip r:embed="rId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rot="-2700000" flipV="1">
            <a:off x="12981756" y="6959313"/>
            <a:ext cx="2860405" cy="2713810"/>
          </a:xfrm>
          <a:custGeom>
            <a:avLst/>
            <a:gdLst/>
            <a:ahLst/>
            <a:cxnLst/>
            <a:rect l="l" t="t" r="r" b="b"/>
            <a:pathLst>
              <a:path w="2860405" h="2713810">
                <a:moveTo>
                  <a:pt x="0" y="2713809"/>
                </a:moveTo>
                <a:lnTo>
                  <a:pt x="2860405" y="2713809"/>
                </a:lnTo>
                <a:lnTo>
                  <a:pt x="2860405" y="0"/>
                </a:lnTo>
                <a:lnTo>
                  <a:pt x="0" y="0"/>
                </a:lnTo>
                <a:lnTo>
                  <a:pt x="0" y="271380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TextBox 4"/>
          <p:cNvSpPr txBox="1"/>
          <p:nvPr/>
        </p:nvSpPr>
        <p:spPr>
          <a:xfrm>
            <a:off x="3331349" y="2667594"/>
            <a:ext cx="11625302" cy="5066155"/>
          </a:xfrm>
          <a:prstGeom prst="rect">
            <a:avLst/>
          </a:prstGeom>
        </p:spPr>
        <p:txBody>
          <a:bodyPr lIns="0" tIns="0" rIns="0" bIns="0" rtlCol="0" anchor="t">
            <a:spAutoFit/>
          </a:bodyPr>
          <a:lstStyle/>
          <a:p>
            <a:pPr algn="ctr">
              <a:lnSpc>
                <a:spcPts val="5804"/>
              </a:lnSpc>
              <a:spcBef>
                <a:spcPct val="0"/>
              </a:spcBef>
            </a:pPr>
            <a:r>
              <a:rPr lang="en-US" sz="4146"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nvGrpSpPr>
          <p:cNvPr id="5" name="Group 5"/>
          <p:cNvGrpSpPr/>
          <p:nvPr/>
        </p:nvGrpSpPr>
        <p:grpSpPr>
          <a:xfrm>
            <a:off x="575929" y="1889704"/>
            <a:ext cx="2747157" cy="7761519"/>
            <a:chOff x="0" y="0"/>
            <a:chExt cx="3662875" cy="10348692"/>
          </a:xfrm>
        </p:grpSpPr>
        <p:sp>
          <p:nvSpPr>
            <p:cNvPr id="6" name="Freeform 6"/>
            <p:cNvSpPr/>
            <p:nvPr/>
          </p:nvSpPr>
          <p:spPr>
            <a:xfrm>
              <a:off x="631992" y="0"/>
              <a:ext cx="2023777" cy="1809944"/>
            </a:xfrm>
            <a:custGeom>
              <a:avLst/>
              <a:gdLst/>
              <a:ahLst/>
              <a:cxnLst/>
              <a:rect l="l" t="t" r="r" b="b"/>
              <a:pathLst>
                <a:path w="2023777" h="1809944">
                  <a:moveTo>
                    <a:pt x="0" y="0"/>
                  </a:moveTo>
                  <a:lnTo>
                    <a:pt x="2023776" y="0"/>
                  </a:lnTo>
                  <a:lnTo>
                    <a:pt x="2023776" y="1809944"/>
                  </a:lnTo>
                  <a:lnTo>
                    <a:pt x="0" y="1809944"/>
                  </a:lnTo>
                  <a:lnTo>
                    <a:pt x="0" y="0"/>
                  </a:lnTo>
                  <a:close/>
                </a:path>
              </a:pathLst>
            </a:custGeom>
            <a:blipFill>
              <a:blip r:embed="rId5"/>
              <a:stretch>
                <a:fillRect l="-75094" t="-63713" r="-80000" b="-469198"/>
              </a:stretch>
            </a:blipFill>
          </p:spPr>
          <p:txBody>
            <a:bodyPr/>
            <a:lstStyle/>
            <a:p>
              <a:endParaRPr lang="el-GR"/>
            </a:p>
          </p:txBody>
        </p:sp>
        <p:sp>
          <p:nvSpPr>
            <p:cNvPr id="7" name="Freeform 7"/>
            <p:cNvSpPr/>
            <p:nvPr/>
          </p:nvSpPr>
          <p:spPr>
            <a:xfrm>
              <a:off x="0" y="255599"/>
              <a:ext cx="3662875" cy="10093094"/>
            </a:xfrm>
            <a:custGeom>
              <a:avLst/>
              <a:gdLst/>
              <a:ahLst/>
              <a:cxnLst/>
              <a:rect l="l" t="t" r="r" b="b"/>
              <a:pathLst>
                <a:path w="3662875" h="10093094">
                  <a:moveTo>
                    <a:pt x="0" y="0"/>
                  </a:moveTo>
                  <a:lnTo>
                    <a:pt x="3662875" y="0"/>
                  </a:lnTo>
                  <a:lnTo>
                    <a:pt x="3662875" y="10093093"/>
                  </a:lnTo>
                  <a:lnTo>
                    <a:pt x="0" y="10093093"/>
                  </a:lnTo>
                  <a:lnTo>
                    <a:pt x="0" y="0"/>
                  </a:lnTo>
                  <a:close/>
                </a:path>
              </a:pathLst>
            </a:custGeom>
            <a:blipFill>
              <a:blip r:embed="rId6"/>
              <a:stretch>
                <a:fillRect l="-33066" t="-11200" r="-23246" b="-5163"/>
              </a:stretch>
            </a:blipFill>
          </p:spPr>
          <p:txBody>
            <a:bodyPr/>
            <a:lstStyle/>
            <a:p>
              <a:endParaRPr lang="el-GR"/>
            </a:p>
          </p:txBody>
        </p:sp>
      </p:grpSp>
      <p:grpSp>
        <p:nvGrpSpPr>
          <p:cNvPr id="8" name="Group 8"/>
          <p:cNvGrpSpPr/>
          <p:nvPr/>
        </p:nvGrpSpPr>
        <p:grpSpPr>
          <a:xfrm>
            <a:off x="14948388" y="2041539"/>
            <a:ext cx="3313002" cy="7609684"/>
            <a:chOff x="0" y="0"/>
            <a:chExt cx="4417336" cy="10146245"/>
          </a:xfrm>
        </p:grpSpPr>
        <p:sp>
          <p:nvSpPr>
            <p:cNvPr id="9" name="Freeform 9"/>
            <p:cNvSpPr/>
            <p:nvPr/>
          </p:nvSpPr>
          <p:spPr>
            <a:xfrm>
              <a:off x="1224254" y="0"/>
              <a:ext cx="1947351" cy="1897498"/>
            </a:xfrm>
            <a:custGeom>
              <a:avLst/>
              <a:gdLst/>
              <a:ahLst/>
              <a:cxnLst/>
              <a:rect l="l" t="t" r="r" b="b"/>
              <a:pathLst>
                <a:path w="1947351" h="1897498">
                  <a:moveTo>
                    <a:pt x="0" y="0"/>
                  </a:moveTo>
                  <a:lnTo>
                    <a:pt x="1947350" y="0"/>
                  </a:lnTo>
                  <a:lnTo>
                    <a:pt x="1947350" y="1897498"/>
                  </a:lnTo>
                  <a:lnTo>
                    <a:pt x="0" y="1897498"/>
                  </a:lnTo>
                  <a:lnTo>
                    <a:pt x="0" y="0"/>
                  </a:lnTo>
                  <a:close/>
                </a:path>
              </a:pathLst>
            </a:custGeom>
            <a:blipFill>
              <a:blip r:embed="rId7"/>
              <a:stretch>
                <a:fillRect l="-99632" t="-32075" r="-102573" b="-471320"/>
              </a:stretch>
            </a:blipFill>
          </p:spPr>
          <p:txBody>
            <a:bodyPr/>
            <a:lstStyle/>
            <a:p>
              <a:endParaRPr lang="el-GR"/>
            </a:p>
          </p:txBody>
        </p:sp>
        <p:sp>
          <p:nvSpPr>
            <p:cNvPr id="10" name="Freeform 10"/>
            <p:cNvSpPr/>
            <p:nvPr/>
          </p:nvSpPr>
          <p:spPr>
            <a:xfrm>
              <a:off x="0" y="429622"/>
              <a:ext cx="4417336" cy="9716623"/>
            </a:xfrm>
            <a:custGeom>
              <a:avLst/>
              <a:gdLst/>
              <a:ahLst/>
              <a:cxnLst/>
              <a:rect l="l" t="t" r="r" b="b"/>
              <a:pathLst>
                <a:path w="4417336" h="9716623">
                  <a:moveTo>
                    <a:pt x="0" y="0"/>
                  </a:moveTo>
                  <a:lnTo>
                    <a:pt x="4417336" y="0"/>
                  </a:lnTo>
                  <a:lnTo>
                    <a:pt x="4417336" y="9716623"/>
                  </a:lnTo>
                  <a:lnTo>
                    <a:pt x="0" y="9716623"/>
                  </a:lnTo>
                  <a:lnTo>
                    <a:pt x="0" y="0"/>
                  </a:lnTo>
                  <a:close/>
                </a:path>
              </a:pathLst>
            </a:custGeom>
            <a:blipFill>
              <a:blip r:embed="rId8"/>
              <a:stretch>
                <a:fillRect l="-16207" t="-10685" r="-17017" b="-7148"/>
              </a:stretch>
            </a:blipFill>
          </p:spPr>
          <p:txBody>
            <a:bodyPr/>
            <a:lstStyle/>
            <a:p>
              <a:endParaRPr lang="el-GR"/>
            </a:p>
          </p:txBody>
        </p:sp>
      </p:grpSp>
      <p:sp>
        <p:nvSpPr>
          <p:cNvPr id="11" name="Freeform 11"/>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9"/>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389756" y="7801560"/>
            <a:ext cx="21067513" cy="10928772"/>
          </a:xfrm>
          <a:custGeom>
            <a:avLst/>
            <a:gdLst/>
            <a:ahLst/>
            <a:cxnLst/>
            <a:rect l="l" t="t" r="r" b="b"/>
            <a:pathLst>
              <a:path w="21067513" h="10928772">
                <a:moveTo>
                  <a:pt x="0" y="0"/>
                </a:moveTo>
                <a:lnTo>
                  <a:pt x="21067512" y="0"/>
                </a:lnTo>
                <a:lnTo>
                  <a:pt x="21067512" y="10928772"/>
                </a:lnTo>
                <a:lnTo>
                  <a:pt x="0" y="10928772"/>
                </a:lnTo>
                <a:lnTo>
                  <a:pt x="0" y="0"/>
                </a:lnTo>
                <a:close/>
              </a:path>
            </a:pathLst>
          </a:custGeom>
          <a:blipFill>
            <a:blip r:embed="rId3"/>
            <a:stretch>
              <a:fillRect/>
            </a:stretch>
          </a:blipFill>
        </p:spPr>
        <p:txBody>
          <a:bodyPr/>
          <a:lstStyle/>
          <a:p>
            <a:endParaRPr lang="el-GR"/>
          </a:p>
        </p:txBody>
      </p:sp>
      <p:sp>
        <p:nvSpPr>
          <p:cNvPr id="4" name="Freeform 4"/>
          <p:cNvSpPr/>
          <p:nvPr/>
        </p:nvSpPr>
        <p:spPr>
          <a:xfrm>
            <a:off x="7424573" y="458852"/>
            <a:ext cx="3049371" cy="3901932"/>
          </a:xfrm>
          <a:custGeom>
            <a:avLst/>
            <a:gdLst/>
            <a:ahLst/>
            <a:cxnLst/>
            <a:rect l="l" t="t" r="r" b="b"/>
            <a:pathLst>
              <a:path w="3049371" h="3901932">
                <a:moveTo>
                  <a:pt x="0" y="0"/>
                </a:moveTo>
                <a:lnTo>
                  <a:pt x="3049371" y="0"/>
                </a:lnTo>
                <a:lnTo>
                  <a:pt x="3049371" y="3901931"/>
                </a:lnTo>
                <a:lnTo>
                  <a:pt x="0" y="3901931"/>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4841277" y="4545645"/>
            <a:ext cx="8605446" cy="1918979"/>
          </a:xfrm>
          <a:prstGeom prst="rect">
            <a:avLst/>
          </a:prstGeom>
        </p:spPr>
        <p:txBody>
          <a:bodyPr lIns="0" tIns="0" rIns="0" bIns="0" rtlCol="0" anchor="t">
            <a:spAutoFit/>
          </a:bodyPr>
          <a:lstStyle/>
          <a:p>
            <a:pPr algn="ctr">
              <a:lnSpc>
                <a:spcPts val="4634"/>
              </a:lnSpc>
            </a:pPr>
            <a:r>
              <a:rPr lang="en-US" sz="4331" b="1" spc="203">
                <a:solidFill>
                  <a:srgbClr val="C4924C"/>
                </a:solidFill>
                <a:latin typeface="Palatino Linotype Bold"/>
                <a:ea typeface="Palatino Linotype Bold"/>
                <a:cs typeface="Palatino Linotype Bold"/>
                <a:sym typeface="Palatino Linotype Bold"/>
              </a:rPr>
              <a:t>Ιερά Μητρόπολις</a:t>
            </a:r>
          </a:p>
          <a:p>
            <a:pPr algn="ctr">
              <a:lnSpc>
                <a:spcPts val="4634"/>
              </a:lnSpc>
            </a:pPr>
            <a:r>
              <a:rPr lang="en-US" sz="4331" b="1" spc="203">
                <a:solidFill>
                  <a:srgbClr val="C4924C"/>
                </a:solidFill>
                <a:latin typeface="Palatino Linotype Bold"/>
                <a:ea typeface="Palatino Linotype Bold"/>
                <a:cs typeface="Palatino Linotype Bold"/>
                <a:sym typeface="Palatino Linotype Bold"/>
              </a:rPr>
              <a:t>Μεσογαίας &amp; Λαυρεωτικής</a:t>
            </a:r>
          </a:p>
          <a:p>
            <a:pPr algn="ctr">
              <a:lnSpc>
                <a:spcPts val="4634"/>
              </a:lnSpc>
            </a:pPr>
            <a:r>
              <a:rPr lang="en-US" sz="4331" b="1" spc="203">
                <a:solidFill>
                  <a:srgbClr val="C4924C"/>
                </a:solidFill>
                <a:latin typeface="Palatino Linotype Bold"/>
                <a:ea typeface="Palatino Linotype Bold"/>
                <a:cs typeface="Palatino Linotype Bold"/>
                <a:sym typeface="Palatino Linotype Bold"/>
              </a:rPr>
              <a:t>Γραφείο Νεότητος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0" y="0"/>
            <a:ext cx="7333413" cy="4693385"/>
          </a:xfrm>
          <a:custGeom>
            <a:avLst/>
            <a:gdLst/>
            <a:ahLst/>
            <a:cxnLst/>
            <a:rect l="l" t="t" r="r" b="b"/>
            <a:pathLst>
              <a:path w="7333413" h="4693385">
                <a:moveTo>
                  <a:pt x="7333413" y="0"/>
                </a:moveTo>
                <a:lnTo>
                  <a:pt x="0" y="0"/>
                </a:lnTo>
                <a:lnTo>
                  <a:pt x="0" y="4693385"/>
                </a:lnTo>
                <a:lnTo>
                  <a:pt x="7333413" y="4693385"/>
                </a:lnTo>
                <a:lnTo>
                  <a:pt x="733341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Freeform 4"/>
          <p:cNvSpPr/>
          <p:nvPr/>
        </p:nvSpPr>
        <p:spPr>
          <a:xfrm flipH="1">
            <a:off x="-909757" y="7419189"/>
            <a:ext cx="3876914" cy="3678222"/>
          </a:xfrm>
          <a:custGeom>
            <a:avLst/>
            <a:gdLst/>
            <a:ahLst/>
            <a:cxnLst/>
            <a:rect l="l" t="t" r="r" b="b"/>
            <a:pathLst>
              <a:path w="3876914" h="3678222">
                <a:moveTo>
                  <a:pt x="3876914" y="0"/>
                </a:moveTo>
                <a:lnTo>
                  <a:pt x="0" y="0"/>
                </a:lnTo>
                <a:lnTo>
                  <a:pt x="0" y="3678222"/>
                </a:lnTo>
                <a:lnTo>
                  <a:pt x="3876914" y="3678222"/>
                </a:lnTo>
                <a:lnTo>
                  <a:pt x="3876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5" name="Freeform 5"/>
          <p:cNvSpPr/>
          <p:nvPr/>
        </p:nvSpPr>
        <p:spPr>
          <a:xfrm>
            <a:off x="370384" y="3171593"/>
            <a:ext cx="1767546" cy="1971907"/>
          </a:xfrm>
          <a:custGeom>
            <a:avLst/>
            <a:gdLst/>
            <a:ahLst/>
            <a:cxnLst/>
            <a:rect l="l" t="t" r="r" b="b"/>
            <a:pathLst>
              <a:path w="1767546" h="1971907">
                <a:moveTo>
                  <a:pt x="0" y="0"/>
                </a:moveTo>
                <a:lnTo>
                  <a:pt x="1767545" y="0"/>
                </a:lnTo>
                <a:lnTo>
                  <a:pt x="1767545" y="1971907"/>
                </a:lnTo>
                <a:lnTo>
                  <a:pt x="0" y="19719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6" name="Freeform 6"/>
          <p:cNvSpPr/>
          <p:nvPr/>
        </p:nvSpPr>
        <p:spPr>
          <a:xfrm flipH="1">
            <a:off x="6936325" y="-838517"/>
            <a:ext cx="3876914" cy="3678222"/>
          </a:xfrm>
          <a:custGeom>
            <a:avLst/>
            <a:gdLst/>
            <a:ahLst/>
            <a:cxnLst/>
            <a:rect l="l" t="t" r="r" b="b"/>
            <a:pathLst>
              <a:path w="3876914" h="3678222">
                <a:moveTo>
                  <a:pt x="3876914" y="0"/>
                </a:moveTo>
                <a:lnTo>
                  <a:pt x="0" y="0"/>
                </a:lnTo>
                <a:lnTo>
                  <a:pt x="0" y="3678222"/>
                </a:lnTo>
                <a:lnTo>
                  <a:pt x="3876914" y="3678222"/>
                </a:lnTo>
                <a:lnTo>
                  <a:pt x="3876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7" name="Freeform 7"/>
          <p:cNvSpPr/>
          <p:nvPr/>
        </p:nvSpPr>
        <p:spPr>
          <a:xfrm>
            <a:off x="15833132" y="-78604"/>
            <a:ext cx="3651885" cy="4054656"/>
          </a:xfrm>
          <a:custGeom>
            <a:avLst/>
            <a:gdLst/>
            <a:ahLst/>
            <a:cxnLst/>
            <a:rect l="l" t="t" r="r" b="b"/>
            <a:pathLst>
              <a:path w="3651885" h="4054656">
                <a:moveTo>
                  <a:pt x="0" y="0"/>
                </a:moveTo>
                <a:lnTo>
                  <a:pt x="3651885" y="0"/>
                </a:lnTo>
                <a:lnTo>
                  <a:pt x="3651885" y="4054656"/>
                </a:lnTo>
                <a:lnTo>
                  <a:pt x="0" y="4054656"/>
                </a:lnTo>
                <a:lnTo>
                  <a:pt x="0" y="0"/>
                </a:lnTo>
                <a:close/>
              </a:path>
            </a:pathLst>
          </a:custGeom>
          <a:blipFill>
            <a:blip r:embed="rId9"/>
            <a:stretch>
              <a:fillRect b="-102966"/>
            </a:stretch>
          </a:blipFill>
        </p:spPr>
        <p:txBody>
          <a:bodyPr/>
          <a:lstStyle/>
          <a:p>
            <a:endParaRPr lang="el-GR"/>
          </a:p>
        </p:txBody>
      </p:sp>
      <p:sp>
        <p:nvSpPr>
          <p:cNvPr id="8" name="Freeform 8"/>
          <p:cNvSpPr/>
          <p:nvPr/>
        </p:nvSpPr>
        <p:spPr>
          <a:xfrm>
            <a:off x="7894238" y="9258300"/>
            <a:ext cx="2499524" cy="1534718"/>
          </a:xfrm>
          <a:custGeom>
            <a:avLst/>
            <a:gdLst/>
            <a:ahLst/>
            <a:cxnLst/>
            <a:rect l="l" t="t" r="r" b="b"/>
            <a:pathLst>
              <a:path w="2499524" h="1534718">
                <a:moveTo>
                  <a:pt x="0" y="0"/>
                </a:moveTo>
                <a:lnTo>
                  <a:pt x="2499524" y="0"/>
                </a:lnTo>
                <a:lnTo>
                  <a:pt x="2499524" y="1534718"/>
                </a:lnTo>
                <a:lnTo>
                  <a:pt x="0" y="1534718"/>
                </a:lnTo>
                <a:lnTo>
                  <a:pt x="0" y="0"/>
                </a:lnTo>
                <a:close/>
              </a:path>
            </a:pathLst>
          </a:custGeom>
          <a:blipFill>
            <a:blip r:embed="rId9"/>
            <a:stretch>
              <a:fillRect b="-267020"/>
            </a:stretch>
          </a:blipFill>
        </p:spPr>
        <p:txBody>
          <a:bodyPr/>
          <a:lstStyle/>
          <a:p>
            <a:endParaRPr lang="el-GR"/>
          </a:p>
        </p:txBody>
      </p:sp>
      <p:sp>
        <p:nvSpPr>
          <p:cNvPr id="9" name="TextBox 9"/>
          <p:cNvSpPr txBox="1"/>
          <p:nvPr/>
        </p:nvSpPr>
        <p:spPr>
          <a:xfrm>
            <a:off x="3162634" y="1945443"/>
            <a:ext cx="11962731" cy="1973623"/>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0" name="TextBox 10"/>
          <p:cNvSpPr txBox="1"/>
          <p:nvPr/>
        </p:nvSpPr>
        <p:spPr>
          <a:xfrm>
            <a:off x="3451088" y="6112234"/>
            <a:ext cx="11385825" cy="3653290"/>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1" name="TextBox 11"/>
          <p:cNvSpPr txBox="1"/>
          <p:nvPr/>
        </p:nvSpPr>
        <p:spPr>
          <a:xfrm>
            <a:off x="1815455" y="1231912"/>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grpSp>
        <p:nvGrpSpPr>
          <p:cNvPr id="12" name="Group 12"/>
          <p:cNvGrpSpPr/>
          <p:nvPr/>
        </p:nvGrpSpPr>
        <p:grpSpPr>
          <a:xfrm>
            <a:off x="622299" y="1421623"/>
            <a:ext cx="2848130" cy="8046798"/>
            <a:chOff x="0" y="0"/>
            <a:chExt cx="3797506" cy="10729064"/>
          </a:xfrm>
        </p:grpSpPr>
        <p:sp>
          <p:nvSpPr>
            <p:cNvPr id="13" name="Freeform 13"/>
            <p:cNvSpPr/>
            <p:nvPr/>
          </p:nvSpPr>
          <p:spPr>
            <a:xfrm>
              <a:off x="655221" y="0"/>
              <a:ext cx="2098162" cy="1876469"/>
            </a:xfrm>
            <a:custGeom>
              <a:avLst/>
              <a:gdLst/>
              <a:ahLst/>
              <a:cxnLst/>
              <a:rect l="l" t="t" r="r" b="b"/>
              <a:pathLst>
                <a:path w="2098162" h="1876469">
                  <a:moveTo>
                    <a:pt x="0" y="0"/>
                  </a:moveTo>
                  <a:lnTo>
                    <a:pt x="2098161" y="0"/>
                  </a:lnTo>
                  <a:lnTo>
                    <a:pt x="2098161" y="1876469"/>
                  </a:lnTo>
                  <a:lnTo>
                    <a:pt x="0" y="1876469"/>
                  </a:lnTo>
                  <a:lnTo>
                    <a:pt x="0" y="0"/>
                  </a:lnTo>
                  <a:close/>
                </a:path>
              </a:pathLst>
            </a:custGeom>
            <a:blipFill>
              <a:blip r:embed="rId10"/>
              <a:stretch>
                <a:fillRect l="-75094" t="-63713" r="-80000" b="-469198"/>
              </a:stretch>
            </a:blipFill>
          </p:spPr>
          <p:txBody>
            <a:bodyPr/>
            <a:lstStyle/>
            <a:p>
              <a:endParaRPr lang="el-GR"/>
            </a:p>
          </p:txBody>
        </p:sp>
        <p:sp>
          <p:nvSpPr>
            <p:cNvPr id="14" name="Freeform 14"/>
            <p:cNvSpPr/>
            <p:nvPr/>
          </p:nvSpPr>
          <p:spPr>
            <a:xfrm>
              <a:off x="0" y="264993"/>
              <a:ext cx="3797506" cy="10464071"/>
            </a:xfrm>
            <a:custGeom>
              <a:avLst/>
              <a:gdLst/>
              <a:ahLst/>
              <a:cxnLst/>
              <a:rect l="l" t="t" r="r" b="b"/>
              <a:pathLst>
                <a:path w="3797506" h="10464071">
                  <a:moveTo>
                    <a:pt x="0" y="0"/>
                  </a:moveTo>
                  <a:lnTo>
                    <a:pt x="3797506" y="0"/>
                  </a:lnTo>
                  <a:lnTo>
                    <a:pt x="3797506" y="10464071"/>
                  </a:lnTo>
                  <a:lnTo>
                    <a:pt x="0" y="10464071"/>
                  </a:lnTo>
                  <a:lnTo>
                    <a:pt x="0" y="0"/>
                  </a:lnTo>
                  <a:close/>
                </a:path>
              </a:pathLst>
            </a:custGeom>
            <a:blipFill>
              <a:blip r:embed="rId11"/>
              <a:stretch>
                <a:fillRect l="-33066" t="-11200" r="-23246" b="-5163"/>
              </a:stretch>
            </a:blipFill>
          </p:spPr>
          <p:txBody>
            <a:bodyPr/>
            <a:lstStyle/>
            <a:p>
              <a:endParaRPr lang="el-GR"/>
            </a:p>
          </p:txBody>
        </p:sp>
      </p:grpSp>
      <p:grpSp>
        <p:nvGrpSpPr>
          <p:cNvPr id="15" name="Group 15"/>
          <p:cNvGrpSpPr/>
          <p:nvPr/>
        </p:nvGrpSpPr>
        <p:grpSpPr>
          <a:xfrm>
            <a:off x="14678497" y="1421623"/>
            <a:ext cx="3582893" cy="8229600"/>
            <a:chOff x="0" y="0"/>
            <a:chExt cx="4777190" cy="10972800"/>
          </a:xfrm>
        </p:grpSpPr>
        <p:sp>
          <p:nvSpPr>
            <p:cNvPr id="16" name="Freeform 16"/>
            <p:cNvSpPr/>
            <p:nvPr/>
          </p:nvSpPr>
          <p:spPr>
            <a:xfrm>
              <a:off x="1323986" y="0"/>
              <a:ext cx="2105990" cy="2052076"/>
            </a:xfrm>
            <a:custGeom>
              <a:avLst/>
              <a:gdLst/>
              <a:ahLst/>
              <a:cxnLst/>
              <a:rect l="l" t="t" r="r" b="b"/>
              <a:pathLst>
                <a:path w="2105990" h="2052076">
                  <a:moveTo>
                    <a:pt x="0" y="0"/>
                  </a:moveTo>
                  <a:lnTo>
                    <a:pt x="2105990" y="0"/>
                  </a:lnTo>
                  <a:lnTo>
                    <a:pt x="2105990" y="2052076"/>
                  </a:lnTo>
                  <a:lnTo>
                    <a:pt x="0" y="2052076"/>
                  </a:lnTo>
                  <a:lnTo>
                    <a:pt x="0" y="0"/>
                  </a:lnTo>
                  <a:close/>
                </a:path>
              </a:pathLst>
            </a:custGeom>
            <a:blipFill>
              <a:blip r:embed="rId12"/>
              <a:stretch>
                <a:fillRect l="-99632" t="-32075" r="-102573" b="-471320"/>
              </a:stretch>
            </a:blipFill>
          </p:spPr>
          <p:txBody>
            <a:bodyPr/>
            <a:lstStyle/>
            <a:p>
              <a:endParaRPr lang="el-GR"/>
            </a:p>
          </p:txBody>
        </p:sp>
        <p:sp>
          <p:nvSpPr>
            <p:cNvPr id="17" name="Freeform 17"/>
            <p:cNvSpPr/>
            <p:nvPr/>
          </p:nvSpPr>
          <p:spPr>
            <a:xfrm>
              <a:off x="0" y="464621"/>
              <a:ext cx="4777190" cy="10508179"/>
            </a:xfrm>
            <a:custGeom>
              <a:avLst/>
              <a:gdLst/>
              <a:ahLst/>
              <a:cxnLst/>
              <a:rect l="l" t="t" r="r" b="b"/>
              <a:pathLst>
                <a:path w="4777190" h="10508179">
                  <a:moveTo>
                    <a:pt x="0" y="0"/>
                  </a:moveTo>
                  <a:lnTo>
                    <a:pt x="4777190" y="0"/>
                  </a:lnTo>
                  <a:lnTo>
                    <a:pt x="4777190" y="10508179"/>
                  </a:lnTo>
                  <a:lnTo>
                    <a:pt x="0" y="10508179"/>
                  </a:lnTo>
                  <a:lnTo>
                    <a:pt x="0" y="0"/>
                  </a:lnTo>
                  <a:close/>
                </a:path>
              </a:pathLst>
            </a:custGeom>
            <a:blipFill>
              <a:blip r:embed="rId13"/>
              <a:stretch>
                <a:fillRect l="-16207" t="-10685" r="-17017" b="-7148"/>
              </a:stretch>
            </a:blipFill>
          </p:spPr>
          <p:txBody>
            <a:bodyPr/>
            <a:lstStyle/>
            <a:p>
              <a:endParaRPr lang="el-GR"/>
            </a:p>
          </p:txBody>
        </p:sp>
      </p:grpSp>
      <p:sp>
        <p:nvSpPr>
          <p:cNvPr id="18" name="Freeform 18"/>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14"/>
            <a:stretch>
              <a:fillRect t="-4226" b="-4226"/>
            </a:stretch>
          </a:blipFill>
        </p:spPr>
        <p:txBody>
          <a:bodyPr/>
          <a:lstStyle/>
          <a:p>
            <a:endParaRPr lang="el-GR"/>
          </a:p>
        </p:txBody>
      </p:sp>
      <p:sp>
        <p:nvSpPr>
          <p:cNvPr id="19" name="TextBox 19"/>
          <p:cNvSpPr txBox="1"/>
          <p:nvPr/>
        </p:nvSpPr>
        <p:spPr>
          <a:xfrm>
            <a:off x="5722444" y="4166700"/>
            <a:ext cx="6764610" cy="25069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837490" y="7738078"/>
            <a:ext cx="2542184" cy="2415075"/>
          </a:xfrm>
          <a:custGeom>
            <a:avLst/>
            <a:gdLst/>
            <a:ahLst/>
            <a:cxnLst/>
            <a:rect l="l" t="t" r="r" b="b"/>
            <a:pathLst>
              <a:path w="2542184" h="2415075">
                <a:moveTo>
                  <a:pt x="0" y="0"/>
                </a:moveTo>
                <a:lnTo>
                  <a:pt x="2542184" y="0"/>
                </a:lnTo>
                <a:lnTo>
                  <a:pt x="2542184" y="2415075"/>
                </a:lnTo>
                <a:lnTo>
                  <a:pt x="0" y="2415075"/>
                </a:lnTo>
                <a:lnTo>
                  <a:pt x="0" y="0"/>
                </a:lnTo>
                <a:close/>
              </a:path>
            </a:pathLst>
          </a:custGeom>
          <a:blipFill>
            <a:blip r:embed="rId3"/>
            <a:stretch>
              <a:fillRect/>
            </a:stretch>
          </a:blipFill>
        </p:spPr>
        <p:txBody>
          <a:bodyPr/>
          <a:lstStyle/>
          <a:p>
            <a:endParaRPr lang="el-GR"/>
          </a:p>
        </p:txBody>
      </p:sp>
      <p:sp>
        <p:nvSpPr>
          <p:cNvPr id="4" name="Freeform 4"/>
          <p:cNvSpPr/>
          <p:nvPr/>
        </p:nvSpPr>
        <p:spPr>
          <a:xfrm>
            <a:off x="14920984" y="7501729"/>
            <a:ext cx="2747976" cy="2490353"/>
          </a:xfrm>
          <a:custGeom>
            <a:avLst/>
            <a:gdLst/>
            <a:ahLst/>
            <a:cxnLst/>
            <a:rect l="l" t="t" r="r" b="b"/>
            <a:pathLst>
              <a:path w="2747976" h="2490353">
                <a:moveTo>
                  <a:pt x="0" y="0"/>
                </a:moveTo>
                <a:lnTo>
                  <a:pt x="2747976" y="0"/>
                </a:lnTo>
                <a:lnTo>
                  <a:pt x="2747976" y="2490353"/>
                </a:lnTo>
                <a:lnTo>
                  <a:pt x="0" y="2490353"/>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1204624" y="2912795"/>
            <a:ext cx="15878752" cy="5390559"/>
          </a:xfrm>
          <a:prstGeom prst="rect">
            <a:avLst/>
          </a:prstGeom>
        </p:spPr>
        <p:txBody>
          <a:bodyPr lIns="0" tIns="0" rIns="0" bIns="0" rtlCol="0" anchor="t">
            <a:spAutoFit/>
          </a:bodyPr>
          <a:lstStyle/>
          <a:p>
            <a:pPr algn="ctr">
              <a:lnSpc>
                <a:spcPts val="5949"/>
              </a:lnSpc>
              <a:spcBef>
                <a:spcPct val="0"/>
              </a:spcBef>
            </a:pPr>
            <a:r>
              <a:rPr lang="en-US" sz="4576" b="1" dirty="0">
                <a:solidFill>
                  <a:srgbClr val="000000"/>
                </a:solidFill>
                <a:latin typeface="Palatino Linotype Bold"/>
                <a:ea typeface="Palatino Linotype Bold"/>
                <a:cs typeface="Palatino Linotype Bold"/>
                <a:sym typeface="Palatino Linotype Bold"/>
              </a:rPr>
              <a:t>Βα</a:t>
            </a:r>
            <a:r>
              <a:rPr lang="en-US" sz="4576" b="1" dirty="0" err="1">
                <a:solidFill>
                  <a:srgbClr val="000000"/>
                </a:solidFill>
                <a:latin typeface="Palatino Linotype Bold"/>
                <a:ea typeface="Palatino Linotype Bold"/>
                <a:cs typeface="Palatino Linotype Bold"/>
                <a:sym typeface="Palatino Linotype Bold"/>
              </a:rPr>
              <a:t>δίζει</a:t>
            </a:r>
            <a:r>
              <a:rPr lang="en-US" sz="4576" b="1" dirty="0">
                <a:solidFill>
                  <a:srgbClr val="000000"/>
                </a:solidFill>
                <a:latin typeface="Palatino Linotype Bold"/>
                <a:ea typeface="Palatino Linotype Bold"/>
                <a:cs typeface="Palatino Linotype Bold"/>
                <a:sym typeface="Palatino Linotype Bold"/>
              </a:rPr>
              <a:t> π</a:t>
            </a:r>
            <a:r>
              <a:rPr lang="en-US" sz="4576" b="1" dirty="0" err="1">
                <a:solidFill>
                  <a:srgbClr val="000000"/>
                </a:solidFill>
                <a:latin typeface="Palatino Linotype Bold"/>
                <a:ea typeface="Palatino Linotype Bold"/>
                <a:cs typeface="Palatino Linotype Bold"/>
                <a:sym typeface="Palatino Linotype Bold"/>
              </a:rPr>
              <a:t>άντ</a:t>
            </a:r>
            <a:r>
              <a:rPr lang="en-US" sz="4576" b="1" dirty="0">
                <a:solidFill>
                  <a:srgbClr val="000000"/>
                </a:solidFill>
                <a:latin typeface="Palatino Linotype Bold"/>
                <a:ea typeface="Palatino Linotype Bold"/>
                <a:cs typeface="Palatino Linotype Bold"/>
                <a:sym typeface="Palatino Linotype Bold"/>
              </a:rPr>
              <a:t>α στο πλευρό μας. </a:t>
            </a:r>
            <a:r>
              <a:rPr lang="en-US" sz="4576" b="1" dirty="0" err="1">
                <a:solidFill>
                  <a:srgbClr val="000000"/>
                </a:solidFill>
                <a:latin typeface="Palatino Linotype Bold"/>
                <a:ea typeface="Palatino Linotype Bold"/>
                <a:cs typeface="Palatino Linotype Bold"/>
                <a:sym typeface="Palatino Linotype Bold"/>
              </a:rPr>
              <a:t>Φίλος</a:t>
            </a:r>
            <a:r>
              <a:rPr lang="en-US" sz="4576" b="1" dirty="0">
                <a:solidFill>
                  <a:srgbClr val="000000"/>
                </a:solidFill>
                <a:latin typeface="Palatino Linotype Bold"/>
                <a:ea typeface="Palatino Linotype Bold"/>
                <a:cs typeface="Palatino Linotype Bold"/>
                <a:sym typeface="Palatino Linotype Bold"/>
              </a:rPr>
              <a:t> π</a:t>
            </a:r>
            <a:r>
              <a:rPr lang="en-US" sz="4576" b="1" dirty="0" err="1">
                <a:solidFill>
                  <a:srgbClr val="000000"/>
                </a:solidFill>
                <a:latin typeface="Palatino Linotype Bold"/>
                <a:ea typeface="Palatino Linotype Bold"/>
                <a:cs typeface="Palatino Linotype Bold"/>
                <a:sym typeface="Palatino Linotype Bold"/>
              </a:rPr>
              <a:t>ιστός</a:t>
            </a:r>
            <a:r>
              <a:rPr lang="en-US" sz="4576" b="1" dirty="0">
                <a:solidFill>
                  <a:srgbClr val="000000"/>
                </a:solidFill>
                <a:latin typeface="Palatino Linotype Bold"/>
                <a:ea typeface="Palatino Linotype Bold"/>
                <a:cs typeface="Palatino Linotype Bold"/>
                <a:sym typeface="Palatino Linotype Bold"/>
              </a:rPr>
              <a:t> </a:t>
            </a:r>
            <a:r>
              <a:rPr lang="en-US" sz="4576" b="1" dirty="0" err="1">
                <a:solidFill>
                  <a:srgbClr val="000000"/>
                </a:solidFill>
                <a:latin typeface="Palatino Linotype Bold"/>
                <a:ea typeface="Palatino Linotype Bold"/>
                <a:cs typeface="Palatino Linotype Bold"/>
                <a:sym typeface="Palatino Linotype Bold"/>
              </a:rPr>
              <a:t>σε</a:t>
            </a:r>
            <a:r>
              <a:rPr lang="en-US" sz="4576" b="1" dirty="0">
                <a:solidFill>
                  <a:srgbClr val="000000"/>
                </a:solidFill>
                <a:latin typeface="Palatino Linotype Bold"/>
                <a:ea typeface="Palatino Linotype Bold"/>
                <a:cs typeface="Palatino Linotype Bold"/>
                <a:sym typeface="Palatino Linotype Bold"/>
              </a:rPr>
              <a:t> </a:t>
            </a:r>
            <a:r>
              <a:rPr lang="en-US" sz="4576" b="1" dirty="0" err="1">
                <a:solidFill>
                  <a:srgbClr val="000000"/>
                </a:solidFill>
                <a:latin typeface="Palatino Linotype Bold"/>
                <a:ea typeface="Palatino Linotype Bold"/>
                <a:cs typeface="Palatino Linotype Bold"/>
                <a:sym typeface="Palatino Linotype Bold"/>
              </a:rPr>
              <a:t>κάθε</a:t>
            </a:r>
            <a:r>
              <a:rPr lang="en-US" sz="4576" b="1" dirty="0">
                <a:solidFill>
                  <a:srgbClr val="000000"/>
                </a:solidFill>
                <a:latin typeface="Palatino Linotype Bold"/>
                <a:ea typeface="Palatino Linotype Bold"/>
                <a:cs typeface="Palatino Linotype Bold"/>
                <a:sym typeface="Palatino Linotype Bold"/>
              </a:rPr>
              <a:t> </a:t>
            </a:r>
            <a:r>
              <a:rPr lang="en-US" sz="4576" b="1" dirty="0" err="1">
                <a:solidFill>
                  <a:srgbClr val="000000"/>
                </a:solidFill>
                <a:latin typeface="Palatino Linotype Bold"/>
                <a:ea typeface="Palatino Linotype Bold"/>
                <a:cs typeface="Palatino Linotype Bold"/>
                <a:sym typeface="Palatino Linotype Bold"/>
              </a:rPr>
              <a:t>στιγμή</a:t>
            </a:r>
            <a:r>
              <a:rPr lang="en-US" sz="4576" b="1" dirty="0">
                <a:solidFill>
                  <a:srgbClr val="000000"/>
                </a:solidFill>
                <a:latin typeface="Palatino Linotype Bold"/>
                <a:ea typeface="Palatino Linotype Bold"/>
                <a:cs typeface="Palatino Linotype Bold"/>
                <a:sym typeface="Palatino Linotype Bold"/>
              </a:rPr>
              <a:t> </a:t>
            </a:r>
            <a:r>
              <a:rPr lang="en-US" sz="4576" b="1" dirty="0" err="1">
                <a:solidFill>
                  <a:srgbClr val="000000"/>
                </a:solidFill>
                <a:latin typeface="Palatino Linotype Bold"/>
                <a:ea typeface="Palatino Linotype Bold"/>
                <a:cs typeface="Palatino Linotype Bold"/>
                <a:sym typeface="Palatino Linotype Bold"/>
              </a:rPr>
              <a:t>της</a:t>
            </a:r>
            <a:r>
              <a:rPr lang="en-US" sz="4576" b="1" dirty="0">
                <a:solidFill>
                  <a:srgbClr val="000000"/>
                </a:solidFill>
                <a:latin typeface="Palatino Linotype Bold"/>
                <a:ea typeface="Palatino Linotype Bold"/>
                <a:cs typeface="Palatino Linotype Bold"/>
                <a:sym typeface="Palatino Linotype Bold"/>
              </a:rPr>
              <a:t> </a:t>
            </a:r>
            <a:r>
              <a:rPr lang="en-US" sz="4576" b="1" dirty="0" err="1">
                <a:solidFill>
                  <a:srgbClr val="000000"/>
                </a:solidFill>
                <a:latin typeface="Palatino Linotype Bold"/>
                <a:ea typeface="Palatino Linotype Bold"/>
                <a:cs typeface="Palatino Linotype Bold"/>
                <a:sym typeface="Palatino Linotype Bold"/>
              </a:rPr>
              <a:t>ζωής</a:t>
            </a:r>
            <a:r>
              <a:rPr lang="en-US" sz="4576" b="1" dirty="0">
                <a:solidFill>
                  <a:srgbClr val="000000"/>
                </a:solidFill>
                <a:latin typeface="Palatino Linotype Bold"/>
                <a:ea typeface="Palatino Linotype Bold"/>
                <a:cs typeface="Palatino Linotype Bold"/>
                <a:sym typeface="Palatino Linotype Bold"/>
              </a:rPr>
              <a:t> μας. </a:t>
            </a:r>
            <a:r>
              <a:rPr lang="en-US" sz="4576" b="1" dirty="0" err="1">
                <a:solidFill>
                  <a:srgbClr val="000000"/>
                </a:solidFill>
                <a:latin typeface="Palatino Linotype Bold"/>
                <a:ea typeface="Palatino Linotype Bold"/>
                <a:cs typeface="Palatino Linotype Bold"/>
                <a:sym typeface="Palatino Linotype Bold"/>
              </a:rPr>
              <a:t>Αδιάκο</a:t>
            </a:r>
            <a:r>
              <a:rPr lang="en-US" sz="4576" b="1" dirty="0">
                <a:solidFill>
                  <a:srgbClr val="000000"/>
                </a:solidFill>
                <a:latin typeface="Palatino Linotype Bold"/>
                <a:ea typeface="Palatino Linotype Bold"/>
                <a:cs typeface="Palatino Linotype Bold"/>
                <a:sym typeface="Palatino Linotype Bold"/>
              </a:rPr>
              <a:t>πα, νύχτα και μέρα είναι κοντά μας. Μας α</a:t>
            </a:r>
            <a:r>
              <a:rPr lang="en-US" sz="4576" b="1" dirty="0" err="1">
                <a:solidFill>
                  <a:srgbClr val="000000"/>
                </a:solidFill>
                <a:latin typeface="Palatino Linotype Bold"/>
                <a:ea typeface="Palatino Linotype Bold"/>
                <a:cs typeface="Palatino Linotype Bold"/>
                <a:sym typeface="Palatino Linotype Bold"/>
              </a:rPr>
              <a:t>κολουθεί</a:t>
            </a:r>
            <a:r>
              <a:rPr lang="en-US" sz="4576" b="1" dirty="0">
                <a:solidFill>
                  <a:srgbClr val="000000"/>
                </a:solidFill>
                <a:latin typeface="Palatino Linotype Bold"/>
                <a:ea typeface="Palatino Linotype Bold"/>
                <a:cs typeface="Palatino Linotype Bold"/>
                <a:sym typeface="Palatino Linotype Bold"/>
              </a:rPr>
              <a:t> β</a:t>
            </a:r>
            <a:r>
              <a:rPr lang="en-US" sz="4576" b="1" dirty="0" err="1">
                <a:solidFill>
                  <a:srgbClr val="000000"/>
                </a:solidFill>
                <a:latin typeface="Palatino Linotype Bold"/>
                <a:ea typeface="Palatino Linotype Bold"/>
                <a:cs typeface="Palatino Linotype Bold"/>
                <a:sym typeface="Palatino Linotype Bold"/>
              </a:rPr>
              <a:t>ήμ</a:t>
            </a:r>
            <a:r>
              <a:rPr lang="en-US" sz="4576" b="1" dirty="0">
                <a:solidFill>
                  <a:srgbClr val="000000"/>
                </a:solidFill>
                <a:latin typeface="Palatino Linotype Bold"/>
                <a:ea typeface="Palatino Linotype Bold"/>
                <a:cs typeface="Palatino Linotype Bold"/>
                <a:sym typeface="Palatino Linotype Bold"/>
              </a:rPr>
              <a:t>α προς βήμα, έτοιμος να μας υπερασπιστεί σε κάθε κίνδυνο. </a:t>
            </a:r>
            <a:r>
              <a:rPr lang="en-US" sz="4576" b="1" dirty="0" err="1">
                <a:solidFill>
                  <a:srgbClr val="000000"/>
                </a:solidFill>
                <a:latin typeface="Palatino Linotype Bold"/>
                <a:ea typeface="Palatino Linotype Bold"/>
                <a:cs typeface="Palatino Linotype Bold"/>
                <a:sym typeface="Palatino Linotype Bold"/>
              </a:rPr>
              <a:t>Ότ</a:t>
            </a:r>
            <a:r>
              <a:rPr lang="en-US" sz="4576" b="1" dirty="0">
                <a:solidFill>
                  <a:srgbClr val="000000"/>
                </a:solidFill>
                <a:latin typeface="Palatino Linotype Bold"/>
                <a:ea typeface="Palatino Linotype Bold"/>
                <a:cs typeface="Palatino Linotype Bold"/>
                <a:sym typeface="Palatino Linotype Bold"/>
              </a:rPr>
              <a:t>αν κοιμόμαστε, αυτός ξαγρυπνάει στο προσκέφαλό μας. </a:t>
            </a:r>
            <a:r>
              <a:rPr lang="en-US" sz="4576" b="1" dirty="0" err="1">
                <a:solidFill>
                  <a:srgbClr val="000000"/>
                </a:solidFill>
                <a:latin typeface="Palatino Linotype Bold"/>
                <a:ea typeface="Palatino Linotype Bold"/>
                <a:cs typeface="Palatino Linotype Bold"/>
                <a:sym typeface="Palatino Linotype Bold"/>
              </a:rPr>
              <a:t>Ότ</a:t>
            </a:r>
            <a:r>
              <a:rPr lang="en-US" sz="4576" b="1" dirty="0">
                <a:solidFill>
                  <a:srgbClr val="000000"/>
                </a:solidFill>
                <a:latin typeface="Palatino Linotype Bold"/>
                <a:ea typeface="Palatino Linotype Bold"/>
                <a:cs typeface="Palatino Linotype Bold"/>
                <a:sym typeface="Palatino Linotype Bold"/>
              </a:rPr>
              <a:t>αν περνάμε μια δυσκολία, αυτός μυστικά μας ενισχύει. </a:t>
            </a:r>
            <a:r>
              <a:rPr lang="en-US" sz="4576" b="1" dirty="0" err="1">
                <a:solidFill>
                  <a:srgbClr val="000000"/>
                </a:solidFill>
                <a:latin typeface="Palatino Linotype Bold"/>
                <a:ea typeface="Palatino Linotype Bold"/>
                <a:cs typeface="Palatino Linotype Bold"/>
                <a:sym typeface="Palatino Linotype Bold"/>
              </a:rPr>
              <a:t>Ποιος</a:t>
            </a:r>
            <a:r>
              <a:rPr lang="en-US" sz="4576" b="1" dirty="0">
                <a:solidFill>
                  <a:srgbClr val="000000"/>
                </a:solidFill>
                <a:latin typeface="Palatino Linotype Bold"/>
                <a:ea typeface="Palatino Linotype Bold"/>
                <a:cs typeface="Palatino Linotype Bold"/>
                <a:sym typeface="Palatino Linotype Bold"/>
              </a:rPr>
              <a:t> </a:t>
            </a:r>
            <a:r>
              <a:rPr lang="en-US" sz="4576" b="1" dirty="0" err="1">
                <a:solidFill>
                  <a:srgbClr val="000000"/>
                </a:solidFill>
                <a:latin typeface="Palatino Linotype Bold"/>
                <a:ea typeface="Palatino Linotype Bold"/>
                <a:cs typeface="Palatino Linotype Bold"/>
                <a:sym typeface="Palatino Linotype Bold"/>
              </a:rPr>
              <a:t>είν</a:t>
            </a:r>
            <a:r>
              <a:rPr lang="en-US" sz="4576" b="1" dirty="0">
                <a:solidFill>
                  <a:srgbClr val="000000"/>
                </a:solidFill>
                <a:latin typeface="Palatino Linotype Bold"/>
                <a:ea typeface="Palatino Linotype Bold"/>
                <a:cs typeface="Palatino Linotype Bold"/>
                <a:sym typeface="Palatino Linotype Bold"/>
              </a:rPr>
              <a:t>αι; (…) </a:t>
            </a:r>
          </a:p>
        </p:txBody>
      </p:sp>
      <p:sp>
        <p:nvSpPr>
          <p:cNvPr id="6" name="TextBox 6"/>
          <p:cNvSpPr txBox="1"/>
          <p:nvPr/>
        </p:nvSpPr>
        <p:spPr>
          <a:xfrm>
            <a:off x="5753324" y="657225"/>
            <a:ext cx="5634092" cy="1409104"/>
          </a:xfrm>
          <a:prstGeom prst="rect">
            <a:avLst/>
          </a:prstGeom>
        </p:spPr>
        <p:txBody>
          <a:bodyPr lIns="0" tIns="0" rIns="0" bIns="0" rtlCol="0" anchor="t">
            <a:spAutoFit/>
          </a:bodyPr>
          <a:lstStyle/>
          <a:p>
            <a:pPr algn="ctr">
              <a:lnSpc>
                <a:spcPts val="11538"/>
              </a:lnSpc>
              <a:spcBef>
                <a:spcPct val="0"/>
              </a:spcBef>
            </a:pPr>
            <a:r>
              <a:rPr lang="en-US" sz="8875" b="1" dirty="0">
                <a:solidFill>
                  <a:srgbClr val="000000"/>
                </a:solidFill>
                <a:latin typeface="Palatino Linotype Bold"/>
                <a:ea typeface="Palatino Linotype Bold"/>
                <a:cs typeface="Palatino Linotype Bold"/>
                <a:sym typeface="Palatino Linotype Bold"/>
              </a:rPr>
              <a:t> Α</a:t>
            </a:r>
            <a:r>
              <a:rPr lang="el-GR" sz="8875" b="1" dirty="0">
                <a:solidFill>
                  <a:srgbClr val="000000"/>
                </a:solidFill>
                <a:latin typeface="Palatino Linotype Bold"/>
                <a:ea typeface="Palatino Linotype Bold"/>
                <a:cs typeface="Palatino Linotype Bold"/>
                <a:sym typeface="Palatino Linotype Bold"/>
              </a:rPr>
              <a:t>Ι</a:t>
            </a:r>
            <a:r>
              <a:rPr lang="en-US" sz="8875" b="1" dirty="0">
                <a:solidFill>
                  <a:srgbClr val="000000"/>
                </a:solidFill>
                <a:latin typeface="Palatino Linotype Bold"/>
                <a:ea typeface="Palatino Linotype Bold"/>
                <a:cs typeface="Palatino Linotype Bold"/>
                <a:sym typeface="Palatino Linotype Bold"/>
              </a:rPr>
              <a:t>ΝΙΓΜΑ</a:t>
            </a:r>
          </a:p>
        </p:txBody>
      </p:sp>
      <p:sp>
        <p:nvSpPr>
          <p:cNvPr id="7" name="Freeform 7"/>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5"/>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13245290" y="5794786"/>
            <a:ext cx="5042710" cy="4492214"/>
          </a:xfrm>
          <a:custGeom>
            <a:avLst/>
            <a:gdLst/>
            <a:ahLst/>
            <a:cxnLst/>
            <a:rect l="l" t="t" r="r" b="b"/>
            <a:pathLst>
              <a:path w="5042710" h="4492214">
                <a:moveTo>
                  <a:pt x="5042710" y="0"/>
                </a:moveTo>
                <a:lnTo>
                  <a:pt x="0" y="0"/>
                </a:lnTo>
                <a:lnTo>
                  <a:pt x="0" y="4492214"/>
                </a:lnTo>
                <a:lnTo>
                  <a:pt x="5042710" y="4492214"/>
                </a:lnTo>
                <a:lnTo>
                  <a:pt x="5042710" y="0"/>
                </a:lnTo>
                <a:close/>
              </a:path>
            </a:pathLst>
          </a:custGeom>
          <a:blipFill>
            <a:blip r:embed="rId3"/>
            <a:stretch>
              <a:fillRect/>
            </a:stretch>
          </a:blipFill>
        </p:spPr>
        <p:txBody>
          <a:bodyPr/>
          <a:lstStyle/>
          <a:p>
            <a:endParaRPr lang="el-GR"/>
          </a:p>
        </p:txBody>
      </p:sp>
      <p:grpSp>
        <p:nvGrpSpPr>
          <p:cNvPr id="4" name="Group 4"/>
          <p:cNvGrpSpPr/>
          <p:nvPr/>
        </p:nvGrpSpPr>
        <p:grpSpPr>
          <a:xfrm>
            <a:off x="2525802" y="4441977"/>
            <a:ext cx="1144912" cy="114491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09128" t="-360" r="-203880" b="-221984"/>
              </a:stretch>
            </a:blipFill>
          </p:spPr>
          <p:txBody>
            <a:bodyPr/>
            <a:lstStyle/>
            <a:p>
              <a:endParaRPr lang="el-GR"/>
            </a:p>
          </p:txBody>
        </p:sp>
      </p:grpSp>
      <p:grpSp>
        <p:nvGrpSpPr>
          <p:cNvPr id="6" name="Group 6"/>
          <p:cNvGrpSpPr/>
          <p:nvPr/>
        </p:nvGrpSpPr>
        <p:grpSpPr>
          <a:xfrm>
            <a:off x="7056914" y="4441977"/>
            <a:ext cx="1144912" cy="114491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09128" t="-360" r="-203880" b="-221984"/>
              </a:stretch>
            </a:blipFill>
          </p:spPr>
          <p:txBody>
            <a:bodyPr/>
            <a:lstStyle/>
            <a:p>
              <a:endParaRPr lang="el-GR"/>
            </a:p>
          </p:txBody>
        </p:sp>
      </p:grpSp>
      <p:sp>
        <p:nvSpPr>
          <p:cNvPr id="8" name="Freeform 8"/>
          <p:cNvSpPr/>
          <p:nvPr/>
        </p:nvSpPr>
        <p:spPr>
          <a:xfrm>
            <a:off x="1205333" y="4758974"/>
            <a:ext cx="8182564" cy="5318062"/>
          </a:xfrm>
          <a:custGeom>
            <a:avLst/>
            <a:gdLst/>
            <a:ahLst/>
            <a:cxnLst/>
            <a:rect l="l" t="t" r="r" b="b"/>
            <a:pathLst>
              <a:path w="8182564" h="5318062">
                <a:moveTo>
                  <a:pt x="0" y="0"/>
                </a:moveTo>
                <a:lnTo>
                  <a:pt x="8182565" y="0"/>
                </a:lnTo>
                <a:lnTo>
                  <a:pt x="8182565" y="5318062"/>
                </a:lnTo>
                <a:lnTo>
                  <a:pt x="0" y="5318062"/>
                </a:lnTo>
                <a:lnTo>
                  <a:pt x="0" y="0"/>
                </a:lnTo>
                <a:close/>
              </a:path>
            </a:pathLst>
          </a:custGeom>
          <a:blipFill>
            <a:blip r:embed="rId5"/>
            <a:stretch>
              <a:fillRect l="-4726" t="-5909" r="-5760" b="-909"/>
            </a:stretch>
          </a:blipFill>
        </p:spPr>
        <p:txBody>
          <a:bodyPr/>
          <a:lstStyle/>
          <a:p>
            <a:endParaRPr lang="el-GR"/>
          </a:p>
        </p:txBody>
      </p:sp>
      <p:sp>
        <p:nvSpPr>
          <p:cNvPr id="9" name="Freeform 9"/>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6"/>
            <a:stretch>
              <a:fillRect t="-4226" b="-4226"/>
            </a:stretch>
          </a:blipFill>
        </p:spPr>
        <p:txBody>
          <a:bodyPr/>
          <a:lstStyle/>
          <a:p>
            <a:endParaRPr lang="el-GR"/>
          </a:p>
        </p:txBody>
      </p:sp>
      <p:sp>
        <p:nvSpPr>
          <p:cNvPr id="10" name="TextBox 10"/>
          <p:cNvSpPr txBox="1"/>
          <p:nvPr/>
        </p:nvSpPr>
        <p:spPr>
          <a:xfrm>
            <a:off x="2102906" y="1415136"/>
            <a:ext cx="14127694" cy="1090811"/>
          </a:xfrm>
          <a:prstGeom prst="rect">
            <a:avLst/>
          </a:prstGeom>
        </p:spPr>
        <p:txBody>
          <a:bodyPr wrap="square" lIns="0" tIns="0" rIns="0" bIns="0" rtlCol="0" anchor="t">
            <a:spAutoFit/>
          </a:bodyPr>
          <a:lstStyle/>
          <a:p>
            <a:pPr algn="ctr">
              <a:lnSpc>
                <a:spcPts val="8940"/>
              </a:lnSpc>
              <a:spcBef>
                <a:spcPct val="0"/>
              </a:spcBef>
            </a:pPr>
            <a:r>
              <a:rPr lang="en-US" sz="6877" b="1" dirty="0" err="1">
                <a:solidFill>
                  <a:srgbClr val="000000"/>
                </a:solidFill>
                <a:latin typeface="Palatino Linotype Bold"/>
                <a:ea typeface="Palatino Linotype Bold"/>
                <a:cs typeface="Palatino Linotype Bold"/>
                <a:sym typeface="Palatino Linotype Bold"/>
              </a:rPr>
              <a:t>Είν</a:t>
            </a:r>
            <a:r>
              <a:rPr lang="en-US" sz="6877" b="1" dirty="0">
                <a:solidFill>
                  <a:srgbClr val="000000"/>
                </a:solidFill>
                <a:latin typeface="Palatino Linotype Bold"/>
                <a:ea typeface="Palatino Linotype Bold"/>
                <a:cs typeface="Palatino Linotype Bold"/>
                <a:sym typeface="Palatino Linotype Bold"/>
              </a:rPr>
              <a:t>αι ο φύλακας άγγελός μας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2888" b="-12888"/>
            </a:stretch>
          </a:blipFill>
        </p:spPr>
        <p:txBody>
          <a:bodyPr/>
          <a:lstStyle/>
          <a:p>
            <a:endParaRPr lang="el-GR"/>
          </a:p>
        </p:txBody>
      </p:sp>
      <p:sp>
        <p:nvSpPr>
          <p:cNvPr id="3" name="Freeform 3"/>
          <p:cNvSpPr/>
          <p:nvPr/>
        </p:nvSpPr>
        <p:spPr>
          <a:xfrm flipH="1">
            <a:off x="13245290" y="5794786"/>
            <a:ext cx="5042710" cy="4492214"/>
          </a:xfrm>
          <a:custGeom>
            <a:avLst/>
            <a:gdLst/>
            <a:ahLst/>
            <a:cxnLst/>
            <a:rect l="l" t="t" r="r" b="b"/>
            <a:pathLst>
              <a:path w="5042710" h="4492214">
                <a:moveTo>
                  <a:pt x="5042710" y="0"/>
                </a:moveTo>
                <a:lnTo>
                  <a:pt x="0" y="0"/>
                </a:lnTo>
                <a:lnTo>
                  <a:pt x="0" y="4492214"/>
                </a:lnTo>
                <a:lnTo>
                  <a:pt x="5042710" y="4492214"/>
                </a:lnTo>
                <a:lnTo>
                  <a:pt x="5042710" y="0"/>
                </a:lnTo>
                <a:close/>
              </a:path>
            </a:pathLst>
          </a:custGeom>
          <a:blipFill>
            <a:blip r:embed="rId5"/>
            <a:stretch>
              <a:fillRect/>
            </a:stretch>
          </a:blipFill>
        </p:spPr>
        <p:txBody>
          <a:bodyPr/>
          <a:lstStyle/>
          <a:p>
            <a:endParaRPr lang="el-GR"/>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0" y="151051"/>
            <a:ext cx="13313198" cy="9984899"/>
          </a:xfrm>
          <a:prstGeom prst="rect">
            <a:avLst/>
          </a:prstGeom>
        </p:spPr>
      </p:pic>
      <p:sp>
        <p:nvSpPr>
          <p:cNvPr id="5" name="Freeform 5"/>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7"/>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0" y="6983178"/>
            <a:ext cx="4295327" cy="3303822"/>
          </a:xfrm>
          <a:custGeom>
            <a:avLst/>
            <a:gdLst/>
            <a:ahLst/>
            <a:cxnLst/>
            <a:rect l="l" t="t" r="r" b="b"/>
            <a:pathLst>
              <a:path w="4295327" h="3303822">
                <a:moveTo>
                  <a:pt x="4295327" y="0"/>
                </a:moveTo>
                <a:lnTo>
                  <a:pt x="0" y="0"/>
                </a:lnTo>
                <a:lnTo>
                  <a:pt x="0" y="3303822"/>
                </a:lnTo>
                <a:lnTo>
                  <a:pt x="4295327" y="3303822"/>
                </a:lnTo>
                <a:lnTo>
                  <a:pt x="4295327" y="0"/>
                </a:lnTo>
                <a:close/>
              </a:path>
            </a:pathLst>
          </a:custGeom>
          <a:blipFill>
            <a:blip r:embed="rId3"/>
            <a:stretch>
              <a:fillRect/>
            </a:stretch>
          </a:blipFill>
        </p:spPr>
        <p:txBody>
          <a:bodyPr/>
          <a:lstStyle/>
          <a:p>
            <a:endParaRPr lang="el-GR"/>
          </a:p>
        </p:txBody>
      </p:sp>
      <p:sp>
        <p:nvSpPr>
          <p:cNvPr id="4" name="Freeform 4"/>
          <p:cNvSpPr/>
          <p:nvPr/>
        </p:nvSpPr>
        <p:spPr>
          <a:xfrm>
            <a:off x="13992673" y="7308417"/>
            <a:ext cx="4295327" cy="3303822"/>
          </a:xfrm>
          <a:custGeom>
            <a:avLst/>
            <a:gdLst/>
            <a:ahLst/>
            <a:cxnLst/>
            <a:rect l="l" t="t" r="r" b="b"/>
            <a:pathLst>
              <a:path w="4295327" h="3303822">
                <a:moveTo>
                  <a:pt x="0" y="0"/>
                </a:moveTo>
                <a:lnTo>
                  <a:pt x="4295327" y="0"/>
                </a:lnTo>
                <a:lnTo>
                  <a:pt x="4295327" y="3303822"/>
                </a:lnTo>
                <a:lnTo>
                  <a:pt x="0" y="3303822"/>
                </a:lnTo>
                <a:lnTo>
                  <a:pt x="0" y="0"/>
                </a:lnTo>
                <a:close/>
              </a:path>
            </a:pathLst>
          </a:custGeom>
          <a:blipFill>
            <a:blip r:embed="rId3"/>
            <a:stretch>
              <a:fillRect/>
            </a:stretch>
          </a:blipFill>
        </p:spPr>
        <p:txBody>
          <a:bodyPr/>
          <a:lstStyle/>
          <a:p>
            <a:endParaRPr lang="el-GR"/>
          </a:p>
        </p:txBody>
      </p:sp>
      <p:sp>
        <p:nvSpPr>
          <p:cNvPr id="5" name="TextBox 5"/>
          <p:cNvSpPr txBox="1"/>
          <p:nvPr/>
        </p:nvSpPr>
        <p:spPr>
          <a:xfrm>
            <a:off x="1522525" y="876300"/>
            <a:ext cx="14617811" cy="1342825"/>
          </a:xfrm>
          <a:prstGeom prst="rect">
            <a:avLst/>
          </a:prstGeom>
        </p:spPr>
        <p:txBody>
          <a:bodyPr lIns="0" tIns="0" rIns="0" bIns="0" rtlCol="0" anchor="t">
            <a:spAutoFit/>
          </a:bodyPr>
          <a:lstStyle/>
          <a:p>
            <a:pPr algn="ctr">
              <a:lnSpc>
                <a:spcPts val="4895"/>
              </a:lnSpc>
            </a:pPr>
            <a:r>
              <a:rPr lang="en-US" sz="3765" b="1" dirty="0">
                <a:solidFill>
                  <a:srgbClr val="4A6C88"/>
                </a:solidFill>
                <a:latin typeface="Palatino Linotype Bold"/>
                <a:ea typeface="Palatino Linotype Bold"/>
                <a:cs typeface="Palatino Linotype Bold"/>
                <a:sym typeface="Palatino Linotype Bold"/>
              </a:rPr>
              <a:t>Πα</a:t>
            </a:r>
            <a:r>
              <a:rPr lang="en-US" sz="3765" b="1" dirty="0" err="1">
                <a:solidFill>
                  <a:srgbClr val="4A6C88"/>
                </a:solidFill>
                <a:latin typeface="Palatino Linotype Bold"/>
                <a:ea typeface="Palatino Linotype Bold"/>
                <a:cs typeface="Palatino Linotype Bold"/>
                <a:sym typeface="Palatino Linotype Bold"/>
              </a:rPr>
              <a:t>ιδιά</a:t>
            </a:r>
            <a:r>
              <a:rPr lang="en-US" sz="3765" b="1" dirty="0">
                <a:solidFill>
                  <a:srgbClr val="4A6C88"/>
                </a:solidFill>
                <a:latin typeface="Palatino Linotype Bold"/>
                <a:ea typeface="Palatino Linotype Bold"/>
                <a:cs typeface="Palatino Linotype Bold"/>
                <a:sym typeface="Palatino Linotype Bold"/>
              </a:rPr>
              <a:t>, π</a:t>
            </a:r>
            <a:r>
              <a:rPr lang="en-US" sz="3765" b="1" dirty="0" err="1">
                <a:solidFill>
                  <a:srgbClr val="4A6C88"/>
                </a:solidFill>
                <a:latin typeface="Palatino Linotype Bold"/>
                <a:ea typeface="Palatino Linotype Bold"/>
                <a:cs typeface="Palatino Linotype Bold"/>
                <a:sym typeface="Palatino Linotype Bold"/>
              </a:rPr>
              <a:t>οιες</a:t>
            </a:r>
            <a:r>
              <a:rPr lang="en-US" sz="3765" b="1" dirty="0">
                <a:solidFill>
                  <a:srgbClr val="4A6C88"/>
                </a:solidFill>
                <a:latin typeface="Palatino Linotype Bold"/>
                <a:ea typeface="Palatino Linotype Bold"/>
                <a:cs typeface="Palatino Linotype Bold"/>
                <a:sym typeface="Palatino Linotype Bold"/>
              </a:rPr>
              <a:t> </a:t>
            </a:r>
            <a:r>
              <a:rPr lang="en-US" sz="3765" b="1" dirty="0" err="1">
                <a:solidFill>
                  <a:srgbClr val="4A6C88"/>
                </a:solidFill>
                <a:latin typeface="Palatino Linotype Bold"/>
                <a:ea typeface="Palatino Linotype Bold"/>
                <a:cs typeface="Palatino Linotype Bold"/>
                <a:sym typeface="Palatino Linotype Bold"/>
              </a:rPr>
              <a:t>είν</a:t>
            </a:r>
            <a:r>
              <a:rPr lang="en-US" sz="3765" b="1" dirty="0">
                <a:solidFill>
                  <a:srgbClr val="4A6C88"/>
                </a:solidFill>
                <a:latin typeface="Palatino Linotype Bold"/>
                <a:ea typeface="Palatino Linotype Bold"/>
                <a:cs typeface="Palatino Linotype Bold"/>
                <a:sym typeface="Palatino Linotype Bold"/>
              </a:rPr>
              <a:t>αι οι εντυπώσεις σας, από τη σημερινή αληθινή ιστορία;</a:t>
            </a:r>
          </a:p>
        </p:txBody>
      </p:sp>
      <p:sp>
        <p:nvSpPr>
          <p:cNvPr id="6" name="TextBox 6"/>
          <p:cNvSpPr txBox="1"/>
          <p:nvPr/>
        </p:nvSpPr>
        <p:spPr>
          <a:xfrm>
            <a:off x="3820368" y="3494739"/>
            <a:ext cx="11252513" cy="1342825"/>
          </a:xfrm>
          <a:prstGeom prst="rect">
            <a:avLst/>
          </a:prstGeom>
        </p:spPr>
        <p:txBody>
          <a:bodyPr lIns="0" tIns="0" rIns="0" bIns="0" rtlCol="0" anchor="t">
            <a:spAutoFit/>
          </a:bodyPr>
          <a:lstStyle/>
          <a:p>
            <a:pPr algn="ctr">
              <a:lnSpc>
                <a:spcPts val="4895"/>
              </a:lnSpc>
            </a:pPr>
            <a:r>
              <a:rPr lang="en-US" sz="3765" b="1" dirty="0">
                <a:solidFill>
                  <a:srgbClr val="4A6C88"/>
                </a:solidFill>
                <a:latin typeface="Palatino Linotype Bold"/>
                <a:ea typeface="Palatino Linotype Bold"/>
                <a:cs typeface="Palatino Linotype Bold"/>
                <a:sym typeface="Palatino Linotype Bold"/>
              </a:rPr>
              <a:t>Ο </a:t>
            </a:r>
            <a:r>
              <a:rPr lang="en-US" sz="3765" b="1" dirty="0" err="1">
                <a:solidFill>
                  <a:srgbClr val="4A6C88"/>
                </a:solidFill>
                <a:latin typeface="Palatino Linotype Bold"/>
                <a:ea typeface="Palatino Linotype Bold"/>
                <a:cs typeface="Palatino Linotype Bold"/>
                <a:sym typeface="Palatino Linotype Bold"/>
              </a:rPr>
              <a:t>Αζ</a:t>
            </a:r>
            <a:r>
              <a:rPr lang="en-US" sz="3765" b="1" dirty="0">
                <a:solidFill>
                  <a:srgbClr val="4A6C88"/>
                </a:solidFill>
                <a:latin typeface="Palatino Linotype Bold"/>
                <a:ea typeface="Palatino Linotype Bold"/>
                <a:cs typeface="Palatino Linotype Bold"/>
                <a:sym typeface="Palatino Linotype Bold"/>
              </a:rPr>
              <a:t>αρίας, που έκαμε τόσα καλά στην οικογένεια του Τωβίτ, τι ήταν; </a:t>
            </a:r>
          </a:p>
        </p:txBody>
      </p:sp>
      <p:sp>
        <p:nvSpPr>
          <p:cNvPr id="7" name="Freeform 7"/>
          <p:cNvSpPr/>
          <p:nvPr/>
        </p:nvSpPr>
        <p:spPr>
          <a:xfrm>
            <a:off x="7647170" y="5274016"/>
            <a:ext cx="3688351" cy="5012984"/>
          </a:xfrm>
          <a:custGeom>
            <a:avLst/>
            <a:gdLst/>
            <a:ahLst/>
            <a:cxnLst/>
            <a:rect l="l" t="t" r="r" b="b"/>
            <a:pathLst>
              <a:path w="3688351" h="5012984">
                <a:moveTo>
                  <a:pt x="0" y="0"/>
                </a:moveTo>
                <a:lnTo>
                  <a:pt x="3688351" y="0"/>
                </a:lnTo>
                <a:lnTo>
                  <a:pt x="3688351" y="5012984"/>
                </a:lnTo>
                <a:lnTo>
                  <a:pt x="0" y="5012984"/>
                </a:lnTo>
                <a:lnTo>
                  <a:pt x="0" y="0"/>
                </a:lnTo>
                <a:close/>
              </a:path>
            </a:pathLst>
          </a:custGeom>
          <a:blipFill>
            <a:blip r:embed="rId4"/>
            <a:stretch>
              <a:fillRect l="-860" t="-791" r="-430" b="-474"/>
            </a:stretch>
          </a:blipFill>
        </p:spPr>
        <p:txBody>
          <a:bodyPr/>
          <a:lstStyle/>
          <a:p>
            <a:endParaRPr lang="el-GR"/>
          </a:p>
        </p:txBody>
      </p:sp>
      <p:sp>
        <p:nvSpPr>
          <p:cNvPr id="8" name="Freeform 8"/>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5"/>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5693657" y="7070872"/>
            <a:ext cx="2594343" cy="3216128"/>
          </a:xfrm>
          <a:custGeom>
            <a:avLst/>
            <a:gdLst/>
            <a:ahLst/>
            <a:cxnLst/>
            <a:rect l="l" t="t" r="r" b="b"/>
            <a:pathLst>
              <a:path w="2594343" h="3216128">
                <a:moveTo>
                  <a:pt x="0" y="0"/>
                </a:moveTo>
                <a:lnTo>
                  <a:pt x="2594343" y="0"/>
                </a:lnTo>
                <a:lnTo>
                  <a:pt x="2594343" y="3216128"/>
                </a:lnTo>
                <a:lnTo>
                  <a:pt x="0" y="3216128"/>
                </a:lnTo>
                <a:lnTo>
                  <a:pt x="0" y="0"/>
                </a:lnTo>
                <a:close/>
              </a:path>
            </a:pathLst>
          </a:custGeom>
          <a:blipFill>
            <a:blip r:embed="rId3"/>
            <a:stretch>
              <a:fillRect/>
            </a:stretch>
          </a:blipFill>
        </p:spPr>
        <p:txBody>
          <a:bodyPr/>
          <a:lstStyle/>
          <a:p>
            <a:endParaRPr lang="el-GR"/>
          </a:p>
        </p:txBody>
      </p:sp>
      <p:sp>
        <p:nvSpPr>
          <p:cNvPr id="4" name="Freeform 4"/>
          <p:cNvSpPr/>
          <p:nvPr/>
        </p:nvSpPr>
        <p:spPr>
          <a:xfrm>
            <a:off x="6889195" y="6855488"/>
            <a:ext cx="5074205" cy="3216128"/>
          </a:xfrm>
          <a:custGeom>
            <a:avLst/>
            <a:gdLst/>
            <a:ahLst/>
            <a:cxnLst/>
            <a:rect l="l" t="t" r="r" b="b"/>
            <a:pathLst>
              <a:path w="6541718" h="4361146">
                <a:moveTo>
                  <a:pt x="0" y="0"/>
                </a:moveTo>
                <a:lnTo>
                  <a:pt x="6541718" y="0"/>
                </a:lnTo>
                <a:lnTo>
                  <a:pt x="6541718" y="4361145"/>
                </a:lnTo>
                <a:lnTo>
                  <a:pt x="0" y="4361145"/>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0" y="317589"/>
            <a:ext cx="18288000" cy="1319178"/>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Ας ξαναθυμηθούμε, όμως, με τη σειρά, τι έκανε ο άγγελος του Θεού στην ευλογημένη οικογένεια του Τωβίτ;</a:t>
            </a:r>
          </a:p>
        </p:txBody>
      </p:sp>
      <p:sp>
        <p:nvSpPr>
          <p:cNvPr id="6" name="TextBox 6"/>
          <p:cNvSpPr txBox="1"/>
          <p:nvPr/>
        </p:nvSpPr>
        <p:spPr>
          <a:xfrm>
            <a:off x="271504" y="3029569"/>
            <a:ext cx="18016496" cy="3537309"/>
          </a:xfrm>
          <a:prstGeom prst="rect">
            <a:avLst/>
          </a:prstGeom>
        </p:spPr>
        <p:txBody>
          <a:bodyPr lIns="0" tIns="0" rIns="0" bIns="0" rtlCol="0" anchor="t">
            <a:spAutoFit/>
          </a:bodyPr>
          <a:lstStyle/>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Οδήγησε</a:t>
            </a: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τον</a:t>
            </a: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Τω</a:t>
            </a:r>
            <a:r>
              <a:rPr lang="en-US" sz="3632" b="1" spc="170" dirty="0">
                <a:solidFill>
                  <a:srgbClr val="000000"/>
                </a:solidFill>
                <a:latin typeface="Palatino Linotype Bold"/>
                <a:ea typeface="Palatino Linotype Bold"/>
                <a:cs typeface="Palatino Linotype Bold"/>
                <a:sym typeface="Palatino Linotype Bold"/>
              </a:rPr>
              <a:t>βία στο άγνωστο μέρος και τον έφερε πίσω χωρίς να πάθει κανένα κακό.</a:t>
            </a:r>
          </a:p>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Τον</a:t>
            </a: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γλίτωσε</a:t>
            </a:r>
            <a:r>
              <a:rPr lang="en-US" sz="3632" b="1" spc="170" dirty="0">
                <a:solidFill>
                  <a:srgbClr val="000000"/>
                </a:solidFill>
                <a:latin typeface="Palatino Linotype Bold"/>
                <a:ea typeface="Palatino Linotype Bold"/>
                <a:cs typeface="Palatino Linotype Bold"/>
                <a:sym typeface="Palatino Linotype Bold"/>
              </a:rPr>
              <a:t> από </a:t>
            </a:r>
            <a:r>
              <a:rPr lang="en-US" sz="3632" b="1" spc="170" dirty="0" err="1">
                <a:solidFill>
                  <a:srgbClr val="000000"/>
                </a:solidFill>
                <a:latin typeface="Palatino Linotype Bold"/>
                <a:ea typeface="Palatino Linotype Bold"/>
                <a:cs typeface="Palatino Linotype Bold"/>
                <a:sym typeface="Palatino Linotype Bold"/>
              </a:rPr>
              <a:t>το</a:t>
            </a: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μεγάλο</a:t>
            </a: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ψάρι</a:t>
            </a:r>
            <a:r>
              <a:rPr lang="en-US" sz="3632" b="1" spc="170" dirty="0">
                <a:solidFill>
                  <a:srgbClr val="000000"/>
                </a:solidFill>
                <a:latin typeface="Palatino Linotype Bold"/>
                <a:ea typeface="Palatino Linotype Bold"/>
                <a:cs typeface="Palatino Linotype Bold"/>
                <a:sym typeface="Palatino Linotype Bold"/>
              </a:rPr>
              <a:t>. </a:t>
            </a:r>
          </a:p>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Φρόντισε</a:t>
            </a:r>
            <a:r>
              <a:rPr lang="en-US" sz="3632" b="1" spc="170" dirty="0">
                <a:solidFill>
                  <a:srgbClr val="000000"/>
                </a:solidFill>
                <a:latin typeface="Palatino Linotype Bold"/>
                <a:ea typeface="Palatino Linotype Bold"/>
                <a:cs typeface="Palatino Linotype Bold"/>
                <a:sym typeface="Palatino Linotype Bold"/>
              </a:rPr>
              <a:t> να </a:t>
            </a:r>
            <a:r>
              <a:rPr lang="en-US" sz="3632" b="1" spc="170" dirty="0" err="1">
                <a:solidFill>
                  <a:srgbClr val="000000"/>
                </a:solidFill>
                <a:latin typeface="Palatino Linotype Bold"/>
                <a:ea typeface="Palatino Linotype Bold"/>
                <a:cs typeface="Palatino Linotype Bold"/>
                <a:sym typeface="Palatino Linotype Bold"/>
              </a:rPr>
              <a:t>γίνει</a:t>
            </a:r>
            <a:r>
              <a:rPr lang="en-US" sz="3632" b="1" spc="170" dirty="0">
                <a:solidFill>
                  <a:srgbClr val="000000"/>
                </a:solidFill>
                <a:latin typeface="Palatino Linotype Bold"/>
                <a:ea typeface="Palatino Linotype Bold"/>
                <a:cs typeface="Palatino Linotype Bold"/>
                <a:sym typeface="Palatino Linotype Bold"/>
              </a:rPr>
              <a:t> κα</a:t>
            </a:r>
            <a:r>
              <a:rPr lang="en-US" sz="3632" b="1" spc="170" dirty="0" err="1">
                <a:solidFill>
                  <a:srgbClr val="000000"/>
                </a:solidFill>
                <a:latin typeface="Palatino Linotype Bold"/>
                <a:ea typeface="Palatino Linotype Bold"/>
                <a:cs typeface="Palatino Linotype Bold"/>
                <a:sym typeface="Palatino Linotype Bold"/>
              </a:rPr>
              <a:t>λά</a:t>
            </a:r>
            <a:r>
              <a:rPr lang="en-US" sz="3632" b="1" spc="170" dirty="0">
                <a:solidFill>
                  <a:srgbClr val="000000"/>
                </a:solidFill>
                <a:latin typeface="Palatino Linotype Bold"/>
                <a:ea typeface="Palatino Linotype Bold"/>
                <a:cs typeface="Palatino Linotype Bold"/>
                <a:sym typeface="Palatino Linotype Bold"/>
              </a:rPr>
              <a:t> η </a:t>
            </a:r>
            <a:r>
              <a:rPr lang="en-US" sz="3632" b="1" spc="170" dirty="0" err="1">
                <a:solidFill>
                  <a:srgbClr val="000000"/>
                </a:solidFill>
                <a:latin typeface="Palatino Linotype Bold"/>
                <a:ea typeface="Palatino Linotype Bold"/>
                <a:cs typeface="Palatino Linotype Bold"/>
                <a:sym typeface="Palatino Linotype Bold"/>
              </a:rPr>
              <a:t>κόρη</a:t>
            </a: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του</a:t>
            </a:r>
            <a:r>
              <a:rPr lang="en-US" sz="3632" b="1" spc="170" dirty="0">
                <a:solidFill>
                  <a:srgbClr val="000000"/>
                </a:solidFill>
                <a:latin typeface="Palatino Linotype Bold"/>
                <a:ea typeface="Palatino Linotype Bold"/>
                <a:cs typeface="Palatino Linotype Bold"/>
                <a:sym typeface="Palatino Linotype Bold"/>
              </a:rPr>
              <a:t> Ρα</a:t>
            </a:r>
            <a:r>
              <a:rPr lang="en-US" sz="3632" b="1" spc="170" dirty="0" err="1">
                <a:solidFill>
                  <a:srgbClr val="000000"/>
                </a:solidFill>
                <a:latin typeface="Palatino Linotype Bold"/>
                <a:ea typeface="Palatino Linotype Bold"/>
                <a:cs typeface="Palatino Linotype Bold"/>
                <a:sym typeface="Palatino Linotype Bold"/>
              </a:rPr>
              <a:t>γουήλ</a:t>
            </a:r>
            <a:r>
              <a:rPr lang="en-US" sz="3632" b="1" spc="170" dirty="0">
                <a:solidFill>
                  <a:srgbClr val="000000"/>
                </a:solidFill>
                <a:latin typeface="Palatino Linotype Bold"/>
                <a:ea typeface="Palatino Linotype Bold"/>
                <a:cs typeface="Palatino Linotype Bold"/>
                <a:sym typeface="Palatino Linotype Bold"/>
              </a:rPr>
              <a:t>.</a:t>
            </a:r>
          </a:p>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Πήγε</a:t>
            </a:r>
            <a:r>
              <a:rPr lang="en-US" sz="3632" b="1" spc="170" dirty="0">
                <a:solidFill>
                  <a:srgbClr val="000000"/>
                </a:solidFill>
                <a:latin typeface="Palatino Linotype Bold"/>
                <a:ea typeface="Palatino Linotype Bold"/>
                <a:cs typeface="Palatino Linotype Bold"/>
                <a:sym typeface="Palatino Linotype Bold"/>
              </a:rPr>
              <a:t> και </a:t>
            </a:r>
            <a:r>
              <a:rPr lang="en-US" sz="3632" b="1" spc="170" dirty="0" err="1">
                <a:solidFill>
                  <a:srgbClr val="000000"/>
                </a:solidFill>
                <a:latin typeface="Palatino Linotype Bold"/>
                <a:ea typeface="Palatino Linotype Bold"/>
                <a:cs typeface="Palatino Linotype Bold"/>
                <a:sym typeface="Palatino Linotype Bold"/>
              </a:rPr>
              <a:t>εισέ</a:t>
            </a:r>
            <a:r>
              <a:rPr lang="en-US" sz="3632" b="1" spc="170" dirty="0">
                <a:solidFill>
                  <a:srgbClr val="000000"/>
                </a:solidFill>
                <a:latin typeface="Palatino Linotype Bold"/>
                <a:ea typeface="Palatino Linotype Bold"/>
                <a:cs typeface="Palatino Linotype Bold"/>
                <a:sym typeface="Palatino Linotype Bold"/>
              </a:rPr>
              <a:t>πραξε αυτός τα χρήματα και έφερε πίσω στο σπίτι του τον Τωβία.</a:t>
            </a:r>
          </a:p>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Φρόντισε</a:t>
            </a:r>
            <a:r>
              <a:rPr lang="en-US" sz="3632" b="1" spc="170" dirty="0">
                <a:solidFill>
                  <a:srgbClr val="000000"/>
                </a:solidFill>
                <a:latin typeface="Palatino Linotype Bold"/>
                <a:ea typeface="Palatino Linotype Bold"/>
                <a:cs typeface="Palatino Linotype Bold"/>
                <a:sym typeface="Palatino Linotype Bold"/>
              </a:rPr>
              <a:t> και </a:t>
            </a:r>
            <a:r>
              <a:rPr lang="en-US" sz="3632" b="1" spc="170" dirty="0" err="1">
                <a:solidFill>
                  <a:srgbClr val="000000"/>
                </a:solidFill>
                <a:latin typeface="Palatino Linotype Bold"/>
                <a:ea typeface="Palatino Linotype Bold"/>
                <a:cs typeface="Palatino Linotype Bold"/>
                <a:sym typeface="Palatino Linotype Bold"/>
              </a:rPr>
              <a:t>γι</a:t>
            </a:r>
            <a:r>
              <a:rPr lang="en-US" sz="3632" b="1" spc="170" dirty="0">
                <a:solidFill>
                  <a:srgbClr val="000000"/>
                </a:solidFill>
                <a:latin typeface="Palatino Linotype Bold"/>
                <a:ea typeface="Palatino Linotype Bold"/>
                <a:cs typeface="Palatino Linotype Bold"/>
                <a:sym typeface="Palatino Linotype Bold"/>
              </a:rPr>
              <a:t>α τον τυφλό Τωβίτ, να γίνει καλά.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5434703" y="6749855"/>
            <a:ext cx="2853297" cy="3537145"/>
          </a:xfrm>
          <a:custGeom>
            <a:avLst/>
            <a:gdLst/>
            <a:ahLst/>
            <a:cxnLst/>
            <a:rect l="l" t="t" r="r" b="b"/>
            <a:pathLst>
              <a:path w="2853297" h="3537145">
                <a:moveTo>
                  <a:pt x="0" y="0"/>
                </a:moveTo>
                <a:lnTo>
                  <a:pt x="2853297" y="0"/>
                </a:lnTo>
                <a:lnTo>
                  <a:pt x="2853297" y="3537145"/>
                </a:lnTo>
                <a:lnTo>
                  <a:pt x="0" y="3537145"/>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667318" y="1449511"/>
            <a:ext cx="17982064" cy="1900149"/>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Ο άγγελός μου με βοήθησε σ’ όλες αυτές τις περιπτώσεις. Αυτός που μέρα και νύχτα με ευεργετεί, ο αχώριστος σύντροφός μου! </a:t>
            </a:r>
          </a:p>
        </p:txBody>
      </p:sp>
      <p:sp>
        <p:nvSpPr>
          <p:cNvPr id="5" name="Freeform 5"/>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4"/>
            <a:stretch>
              <a:fillRect t="-4226" b="-4226"/>
            </a:stretch>
          </a:blipFill>
        </p:spPr>
        <p:txBody>
          <a:bodyPr/>
          <a:lstStyle/>
          <a:p>
            <a:endParaRPr lang="el-GR"/>
          </a:p>
        </p:txBody>
      </p:sp>
      <p:sp>
        <p:nvSpPr>
          <p:cNvPr id="6" name="Freeform 6"/>
          <p:cNvSpPr/>
          <p:nvPr/>
        </p:nvSpPr>
        <p:spPr>
          <a:xfrm>
            <a:off x="1385993" y="7775033"/>
            <a:ext cx="5650629" cy="2655796"/>
          </a:xfrm>
          <a:custGeom>
            <a:avLst/>
            <a:gdLst/>
            <a:ahLst/>
            <a:cxnLst/>
            <a:rect l="l" t="t" r="r" b="b"/>
            <a:pathLst>
              <a:path w="5650629" h="2655796">
                <a:moveTo>
                  <a:pt x="0" y="0"/>
                </a:moveTo>
                <a:lnTo>
                  <a:pt x="5650630" y="0"/>
                </a:lnTo>
                <a:lnTo>
                  <a:pt x="5650630" y="2655796"/>
                </a:lnTo>
                <a:lnTo>
                  <a:pt x="0" y="2655796"/>
                </a:lnTo>
                <a:lnTo>
                  <a:pt x="0" y="0"/>
                </a:lnTo>
                <a:close/>
              </a:path>
            </a:pathLst>
          </a:custGeom>
          <a:blipFill>
            <a:blip r:embed="rId5"/>
            <a:stretch>
              <a:fillRect/>
            </a:stretch>
          </a:blipFill>
        </p:spPr>
        <p:txBody>
          <a:bodyPr/>
          <a:lstStyle/>
          <a:p>
            <a:endParaRPr lang="el-GR"/>
          </a:p>
        </p:txBody>
      </p:sp>
      <p:sp>
        <p:nvSpPr>
          <p:cNvPr id="7" name="TextBox 7"/>
          <p:cNvSpPr txBox="1"/>
          <p:nvPr/>
        </p:nvSpPr>
        <p:spPr>
          <a:xfrm>
            <a:off x="667318" y="4123685"/>
            <a:ext cx="17620682" cy="3651347"/>
          </a:xfrm>
          <a:prstGeom prst="rect">
            <a:avLst/>
          </a:prstGeom>
        </p:spPr>
        <p:txBody>
          <a:bodyPr lIns="0" tIns="0" rIns="0" bIns="0" rtlCol="0" anchor="t">
            <a:spAutoFit/>
          </a:bodyPr>
          <a:lstStyle/>
          <a:p>
            <a:pPr algn="l">
              <a:lnSpc>
                <a:spcPts val="3969"/>
              </a:lnSpc>
              <a:spcBef>
                <a:spcPct val="0"/>
              </a:spcBef>
            </a:pPr>
            <a:r>
              <a:rPr lang="en-US" sz="3710" b="1" spc="174" dirty="0" err="1">
                <a:solidFill>
                  <a:srgbClr val="000000"/>
                </a:solidFill>
                <a:latin typeface="Palatino Linotype Bold"/>
                <a:ea typeface="Palatino Linotype Bold"/>
                <a:cs typeface="Palatino Linotype Bold"/>
                <a:sym typeface="Palatino Linotype Bold"/>
              </a:rPr>
              <a:t>Πόσες</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φορές</a:t>
            </a:r>
            <a:r>
              <a:rPr lang="en-US" sz="3710" b="1" spc="174" dirty="0">
                <a:solidFill>
                  <a:srgbClr val="000000"/>
                </a:solidFill>
                <a:latin typeface="Palatino Linotype Bold"/>
                <a:ea typeface="Palatino Linotype Bold"/>
                <a:cs typeface="Palatino Linotype Bold"/>
                <a:sym typeface="Palatino Linotype Bold"/>
              </a:rPr>
              <a:t>, α</a:t>
            </a:r>
            <a:r>
              <a:rPr lang="en-US" sz="3710" b="1" spc="174" dirty="0" err="1">
                <a:solidFill>
                  <a:srgbClr val="000000"/>
                </a:solidFill>
                <a:latin typeface="Palatino Linotype Bold"/>
                <a:ea typeface="Palatino Linotype Bold"/>
                <a:cs typeface="Palatino Linotype Bold"/>
                <a:sym typeface="Palatino Linotype Bold"/>
              </a:rPr>
              <a:t>λήθει</a:t>
            </a:r>
            <a:r>
              <a:rPr lang="en-US" sz="3710" b="1" spc="174" dirty="0">
                <a:solidFill>
                  <a:srgbClr val="000000"/>
                </a:solidFill>
                <a:latin typeface="Palatino Linotype Bold"/>
                <a:ea typeface="Palatino Linotype Bold"/>
                <a:cs typeface="Palatino Linotype Bold"/>
                <a:sym typeface="Palatino Linotype Bold"/>
              </a:rPr>
              <a:t>α, δεν είπαμε: </a:t>
            </a:r>
          </a:p>
          <a:p>
            <a:pPr algn="l">
              <a:lnSpc>
                <a:spcPts val="3969"/>
              </a:lnSpc>
              <a:spcBef>
                <a:spcPct val="0"/>
              </a:spcBef>
            </a:pPr>
            <a:r>
              <a:rPr lang="en-US" sz="3710" b="1" spc="174" dirty="0">
                <a:solidFill>
                  <a:srgbClr val="000000"/>
                </a:solidFill>
                <a:latin typeface="Palatino Linotype Bold"/>
                <a:ea typeface="Palatino Linotype Bold"/>
                <a:cs typeface="Palatino Linotype Bold"/>
                <a:sym typeface="Palatino Linotype Bold"/>
              </a:rPr>
              <a:t>-</a:t>
            </a:r>
            <a:r>
              <a:rPr lang="en-US" sz="3710" b="1" spc="174" dirty="0" err="1">
                <a:solidFill>
                  <a:srgbClr val="000000"/>
                </a:solidFill>
                <a:latin typeface="Palatino Linotype Bold"/>
                <a:ea typeface="Palatino Linotype Bold"/>
                <a:cs typeface="Palatino Linotype Bold"/>
                <a:sym typeface="Palatino Linotype Bold"/>
              </a:rPr>
              <a:t>Πώς</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δε</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σκόντ</a:t>
            </a:r>
            <a:r>
              <a:rPr lang="en-US" sz="3710" b="1" spc="174" dirty="0">
                <a:solidFill>
                  <a:srgbClr val="000000"/>
                </a:solidFill>
                <a:latin typeface="Palatino Linotype Bold"/>
                <a:ea typeface="Palatino Linotype Bold"/>
                <a:cs typeface="Palatino Linotype Bold"/>
                <a:sym typeface="Palatino Linotype Bold"/>
              </a:rPr>
              <a:t>αψα! </a:t>
            </a:r>
          </a:p>
          <a:p>
            <a:pPr algn="l">
              <a:lnSpc>
                <a:spcPts val="3969"/>
              </a:lnSpc>
              <a:spcBef>
                <a:spcPct val="0"/>
              </a:spcBef>
            </a:pP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Αχ</a:t>
            </a:r>
            <a:r>
              <a:rPr lang="en-US" sz="3710" b="1" spc="174" dirty="0">
                <a:solidFill>
                  <a:srgbClr val="000000"/>
                </a:solidFill>
                <a:latin typeface="Palatino Linotype Bold"/>
                <a:ea typeface="Palatino Linotype Bold"/>
                <a:cs typeface="Palatino Linotype Bold"/>
                <a:sym typeface="Palatino Linotype Bold"/>
              </a:rPr>
              <a:t>, παρα</a:t>
            </a:r>
            <a:r>
              <a:rPr lang="en-US" sz="3710" b="1" spc="174" dirty="0" err="1">
                <a:solidFill>
                  <a:srgbClr val="000000"/>
                </a:solidFill>
                <a:latin typeface="Palatino Linotype Bold"/>
                <a:ea typeface="Palatino Linotype Bold"/>
                <a:cs typeface="Palatino Linotype Bold"/>
                <a:sym typeface="Palatino Linotype Bold"/>
              </a:rPr>
              <a:t>λίγο</a:t>
            </a:r>
            <a:r>
              <a:rPr lang="en-US" sz="3710" b="1" spc="174" dirty="0">
                <a:solidFill>
                  <a:srgbClr val="000000"/>
                </a:solidFill>
                <a:latin typeface="Palatino Linotype Bold"/>
                <a:ea typeface="Palatino Linotype Bold"/>
                <a:cs typeface="Palatino Linotype Bold"/>
                <a:sym typeface="Palatino Linotype Bold"/>
              </a:rPr>
              <a:t> να </a:t>
            </a:r>
            <a:r>
              <a:rPr lang="en-US" sz="3710" b="1" spc="174" dirty="0" err="1">
                <a:solidFill>
                  <a:srgbClr val="000000"/>
                </a:solidFill>
                <a:latin typeface="Palatino Linotype Bold"/>
                <a:ea typeface="Palatino Linotype Bold"/>
                <a:cs typeface="Palatino Linotype Bold"/>
                <a:sym typeface="Palatino Linotype Bold"/>
              </a:rPr>
              <a:t>με</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χτυ</a:t>
            </a:r>
            <a:r>
              <a:rPr lang="en-US" sz="3710" b="1" spc="174" dirty="0">
                <a:solidFill>
                  <a:srgbClr val="000000"/>
                </a:solidFill>
                <a:latin typeface="Palatino Linotype Bold"/>
                <a:ea typeface="Palatino Linotype Bold"/>
                <a:cs typeface="Palatino Linotype Bold"/>
                <a:sym typeface="Palatino Linotype Bold"/>
              </a:rPr>
              <a:t>πούσε αυτοκίνητο! </a:t>
            </a:r>
          </a:p>
          <a:p>
            <a:pPr algn="l">
              <a:lnSpc>
                <a:spcPts val="3969"/>
              </a:lnSpc>
              <a:spcBef>
                <a:spcPct val="0"/>
              </a:spcBef>
            </a:pP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Πώς</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φωτίστηκε</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το</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μυ</a:t>
            </a:r>
            <a:r>
              <a:rPr lang="en-US" sz="3710" b="1" spc="174" dirty="0">
                <a:solidFill>
                  <a:srgbClr val="000000"/>
                </a:solidFill>
                <a:latin typeface="Palatino Linotype Bold"/>
                <a:ea typeface="Palatino Linotype Bold"/>
                <a:cs typeface="Palatino Linotype Bold"/>
                <a:sym typeface="Palatino Linotype Bold"/>
              </a:rPr>
              <a:t>αλό μου και έδωσα σωστή απάντηση στο δάσκαλό μου! </a:t>
            </a:r>
          </a:p>
          <a:p>
            <a:pPr algn="l">
              <a:lnSpc>
                <a:spcPts val="3969"/>
              </a:lnSpc>
              <a:spcBef>
                <a:spcPct val="0"/>
              </a:spcBef>
            </a:pPr>
            <a:r>
              <a:rPr lang="en-US" sz="3710" b="1" spc="174" dirty="0">
                <a:solidFill>
                  <a:srgbClr val="000000"/>
                </a:solidFill>
                <a:latin typeface="Palatino Linotype Bold"/>
                <a:ea typeface="Palatino Linotype Bold"/>
                <a:cs typeface="Palatino Linotype Bold"/>
                <a:sym typeface="Palatino Linotype Bold"/>
              </a:rPr>
              <a:t>-</a:t>
            </a:r>
            <a:r>
              <a:rPr lang="en-US" sz="3710" b="1" spc="174" dirty="0" err="1">
                <a:solidFill>
                  <a:srgbClr val="000000"/>
                </a:solidFill>
                <a:latin typeface="Palatino Linotype Bold"/>
                <a:ea typeface="Palatino Linotype Bold"/>
                <a:cs typeface="Palatino Linotype Bold"/>
                <a:sym typeface="Palatino Linotype Bold"/>
              </a:rPr>
              <a:t>Πώς</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θυμήθηκ</a:t>
            </a:r>
            <a:r>
              <a:rPr lang="en-US" sz="3710" b="1" spc="174" dirty="0">
                <a:solidFill>
                  <a:srgbClr val="000000"/>
                </a:solidFill>
                <a:latin typeface="Palatino Linotype Bold"/>
                <a:ea typeface="Palatino Linotype Bold"/>
                <a:cs typeface="Palatino Linotype Bold"/>
                <a:sym typeface="Palatino Linotype Bold"/>
              </a:rPr>
              <a:t>α τούτο ή εκείνο!</a:t>
            </a:r>
          </a:p>
          <a:p>
            <a:pPr algn="l">
              <a:lnSpc>
                <a:spcPts val="3969"/>
              </a:lnSpc>
              <a:spcBef>
                <a:spcPct val="0"/>
              </a:spcBef>
            </a:pP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Ευτυχώς</a:t>
            </a:r>
            <a:r>
              <a:rPr lang="en-US" sz="3710" b="1" spc="174" dirty="0">
                <a:solidFill>
                  <a:srgbClr val="000000"/>
                </a:solidFill>
                <a:latin typeface="Palatino Linotype Bold"/>
                <a:ea typeface="Palatino Linotype Bold"/>
                <a:cs typeface="Palatino Linotype Bold"/>
                <a:sym typeface="Palatino Linotype Bold"/>
              </a:rPr>
              <a:t> κα</a:t>
            </a:r>
            <a:r>
              <a:rPr lang="en-US" sz="3710" b="1" spc="174" dirty="0" err="1">
                <a:solidFill>
                  <a:srgbClr val="000000"/>
                </a:solidFill>
                <a:latin typeface="Palatino Linotype Bold"/>
                <a:ea typeface="Palatino Linotype Bold"/>
                <a:cs typeface="Palatino Linotype Bold"/>
                <a:sym typeface="Palatino Linotype Bold"/>
              </a:rPr>
              <a:t>τάλ</a:t>
            </a:r>
            <a:r>
              <a:rPr lang="en-US" sz="3710" b="1" spc="174" dirty="0">
                <a:solidFill>
                  <a:srgbClr val="000000"/>
                </a:solidFill>
                <a:latin typeface="Palatino Linotype Bold"/>
                <a:ea typeface="Palatino Linotype Bold"/>
                <a:cs typeface="Palatino Linotype Bold"/>
                <a:sym typeface="Palatino Linotype Bold"/>
              </a:rPr>
              <a:t>αβα το λάθος μου και ζήτησα συγνώμη!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5434703" y="6749855"/>
            <a:ext cx="2853297" cy="3537145"/>
          </a:xfrm>
          <a:custGeom>
            <a:avLst/>
            <a:gdLst/>
            <a:ahLst/>
            <a:cxnLst/>
            <a:rect l="l" t="t" r="r" b="b"/>
            <a:pathLst>
              <a:path w="2853297" h="3537145">
                <a:moveTo>
                  <a:pt x="0" y="0"/>
                </a:moveTo>
                <a:lnTo>
                  <a:pt x="2853297" y="0"/>
                </a:lnTo>
                <a:lnTo>
                  <a:pt x="2853297" y="3537145"/>
                </a:lnTo>
                <a:lnTo>
                  <a:pt x="0" y="3537145"/>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1028700" y="1449511"/>
            <a:ext cx="17259300" cy="1319178"/>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Αλήθεια, όμως, παιδιά, σ’ έναν τέτοιο καλό φίλο και προστάτη, εμείς τι οφείλουμε; </a:t>
            </a:r>
          </a:p>
        </p:txBody>
      </p:sp>
      <p:sp>
        <p:nvSpPr>
          <p:cNvPr id="5" name="Freeform 5"/>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4"/>
            <a:stretch>
              <a:fillRect t="-4226" b="-4226"/>
            </a:stretch>
          </a:blipFill>
        </p:spPr>
        <p:txBody>
          <a:bodyPr/>
          <a:lstStyle/>
          <a:p>
            <a:endParaRPr lang="el-GR"/>
          </a:p>
        </p:txBody>
      </p:sp>
      <p:sp>
        <p:nvSpPr>
          <p:cNvPr id="6" name="TextBox 6"/>
          <p:cNvSpPr txBox="1"/>
          <p:nvPr/>
        </p:nvSpPr>
        <p:spPr>
          <a:xfrm>
            <a:off x="1385993" y="3875112"/>
            <a:ext cx="11644207" cy="512961"/>
          </a:xfrm>
          <a:prstGeom prst="rect">
            <a:avLst/>
          </a:prstGeom>
        </p:spPr>
        <p:txBody>
          <a:bodyPr wrap="square" lIns="0" tIns="0" rIns="0" bIns="0" rtlCol="0" anchor="t">
            <a:spAutoFit/>
          </a:bodyPr>
          <a:lstStyle/>
          <a:p>
            <a:pPr marL="801045" lvl="1" indent="-400522" algn="l">
              <a:lnSpc>
                <a:spcPts val="3969"/>
              </a:lnSpc>
              <a:buFont typeface="Arial"/>
              <a:buChar char="•"/>
            </a:pPr>
            <a:r>
              <a:rPr lang="en-US" sz="3710" b="1" spc="174" dirty="0" err="1">
                <a:solidFill>
                  <a:srgbClr val="000000"/>
                </a:solidFill>
                <a:latin typeface="Palatino Linotype Bold"/>
                <a:ea typeface="Palatino Linotype Bold"/>
                <a:cs typeface="Palatino Linotype Bold"/>
                <a:sym typeface="Palatino Linotype Bold"/>
              </a:rPr>
              <a:t>Την</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ευγνωμοσύνη</a:t>
            </a:r>
            <a:r>
              <a:rPr lang="en-US" sz="3710" b="1" spc="174" dirty="0">
                <a:solidFill>
                  <a:srgbClr val="000000"/>
                </a:solidFill>
                <a:latin typeface="Palatino Linotype Bold"/>
                <a:ea typeface="Palatino Linotype Bold"/>
                <a:cs typeface="Palatino Linotype Bold"/>
                <a:sym typeface="Palatino Linotype Bold"/>
              </a:rPr>
              <a:t> και </a:t>
            </a:r>
            <a:r>
              <a:rPr lang="en-US" sz="3710" b="1" spc="174" dirty="0" err="1">
                <a:solidFill>
                  <a:srgbClr val="000000"/>
                </a:solidFill>
                <a:latin typeface="Palatino Linotype Bold"/>
                <a:ea typeface="Palatino Linotype Bold"/>
                <a:cs typeface="Palatino Linotype Bold"/>
                <a:sym typeface="Palatino Linotype Bold"/>
              </a:rPr>
              <a:t>την</a:t>
            </a:r>
            <a:r>
              <a:rPr lang="en-US" sz="3710" b="1" spc="174" dirty="0">
                <a:solidFill>
                  <a:srgbClr val="000000"/>
                </a:solidFill>
                <a:latin typeface="Palatino Linotype Bold"/>
                <a:ea typeface="Palatino Linotype Bold"/>
                <a:cs typeface="Palatino Linotype Bold"/>
                <a:sym typeface="Palatino Linotype Bold"/>
              </a:rPr>
              <a:t> α</a:t>
            </a:r>
            <a:r>
              <a:rPr lang="en-US" sz="3710" b="1" spc="174" dirty="0" err="1">
                <a:solidFill>
                  <a:srgbClr val="000000"/>
                </a:solidFill>
                <a:latin typeface="Palatino Linotype Bold"/>
                <a:ea typeface="Palatino Linotype Bold"/>
                <a:cs typeface="Palatino Linotype Bold"/>
                <a:sym typeface="Palatino Linotype Bold"/>
              </a:rPr>
              <a:t>γά</a:t>
            </a:r>
            <a:r>
              <a:rPr lang="en-US" sz="3710" b="1" spc="174" dirty="0">
                <a:solidFill>
                  <a:srgbClr val="000000"/>
                </a:solidFill>
                <a:latin typeface="Palatino Linotype Bold"/>
                <a:ea typeface="Palatino Linotype Bold"/>
                <a:cs typeface="Palatino Linotype Bold"/>
                <a:sym typeface="Palatino Linotype Bold"/>
              </a:rPr>
              <a:t>πη μας</a:t>
            </a:r>
          </a:p>
        </p:txBody>
      </p:sp>
      <p:sp>
        <p:nvSpPr>
          <p:cNvPr id="7" name="TextBox 7"/>
          <p:cNvSpPr txBox="1"/>
          <p:nvPr/>
        </p:nvSpPr>
        <p:spPr>
          <a:xfrm>
            <a:off x="1385992" y="4584733"/>
            <a:ext cx="14616765" cy="512961"/>
          </a:xfrm>
          <a:prstGeom prst="rect">
            <a:avLst/>
          </a:prstGeom>
        </p:spPr>
        <p:txBody>
          <a:bodyPr wrap="square" lIns="0" tIns="0" rIns="0" bIns="0" rtlCol="0" anchor="t">
            <a:spAutoFit/>
          </a:bodyPr>
          <a:lstStyle/>
          <a:p>
            <a:pPr marL="801045" lvl="1" indent="-400522" algn="l">
              <a:lnSpc>
                <a:spcPts val="3969"/>
              </a:lnSpc>
              <a:buFont typeface="Arial"/>
              <a:buChar char="•"/>
            </a:pPr>
            <a:r>
              <a:rPr lang="en-US" sz="3710" b="1" spc="174" dirty="0">
                <a:solidFill>
                  <a:srgbClr val="000000"/>
                </a:solidFill>
                <a:latin typeface="Palatino Linotype Bold"/>
                <a:ea typeface="Palatino Linotype Bold"/>
                <a:cs typeface="Palatino Linotype Bold"/>
                <a:sym typeface="Palatino Linotype Bold"/>
              </a:rPr>
              <a:t>Να </a:t>
            </a:r>
            <a:r>
              <a:rPr lang="en-US" sz="3710" b="1" spc="174" dirty="0" err="1">
                <a:solidFill>
                  <a:srgbClr val="000000"/>
                </a:solidFill>
                <a:latin typeface="Palatino Linotype Bold"/>
                <a:ea typeface="Palatino Linotype Bold"/>
                <a:cs typeface="Palatino Linotype Bold"/>
                <a:sym typeface="Palatino Linotype Bold"/>
              </a:rPr>
              <a:t>μην</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ξεχνούμε</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τη</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δι</a:t>
            </a:r>
            <a:r>
              <a:rPr lang="en-US" sz="3710" b="1" spc="174" dirty="0">
                <a:solidFill>
                  <a:srgbClr val="000000"/>
                </a:solidFill>
                <a:latin typeface="Palatino Linotype Bold"/>
                <a:ea typeface="Palatino Linotype Bold"/>
                <a:cs typeface="Palatino Linotype Bold"/>
                <a:sym typeface="Palatino Linotype Bold"/>
              </a:rPr>
              <a:t>αρκή παρουσία του πλάι μας</a:t>
            </a:r>
          </a:p>
        </p:txBody>
      </p:sp>
      <p:sp>
        <p:nvSpPr>
          <p:cNvPr id="8" name="TextBox 8"/>
          <p:cNvSpPr txBox="1"/>
          <p:nvPr/>
        </p:nvSpPr>
        <p:spPr>
          <a:xfrm>
            <a:off x="1385993" y="5177910"/>
            <a:ext cx="13230772" cy="1118585"/>
          </a:xfrm>
          <a:prstGeom prst="rect">
            <a:avLst/>
          </a:prstGeom>
        </p:spPr>
        <p:txBody>
          <a:bodyPr lIns="0" tIns="0" rIns="0" bIns="0" rtlCol="0" anchor="t">
            <a:spAutoFit/>
          </a:bodyPr>
          <a:lstStyle/>
          <a:p>
            <a:pPr marL="801045" lvl="1" indent="-400522" algn="l">
              <a:lnSpc>
                <a:spcPts val="3969"/>
              </a:lnSpc>
              <a:buFont typeface="Arial"/>
              <a:buChar char="•"/>
            </a:pPr>
            <a:r>
              <a:rPr lang="en-US" sz="3710" b="1" spc="174" dirty="0">
                <a:solidFill>
                  <a:srgbClr val="000000"/>
                </a:solidFill>
                <a:latin typeface="Palatino Linotype Bold"/>
                <a:ea typeface="Palatino Linotype Bold"/>
                <a:cs typeface="Palatino Linotype Bold"/>
                <a:sym typeface="Palatino Linotype Bold"/>
              </a:rPr>
              <a:t>Να </a:t>
            </a:r>
            <a:r>
              <a:rPr lang="en-US" sz="3710" b="1" spc="174" dirty="0" err="1">
                <a:solidFill>
                  <a:srgbClr val="000000"/>
                </a:solidFill>
                <a:latin typeface="Palatino Linotype Bold"/>
                <a:ea typeface="Palatino Linotype Bold"/>
                <a:cs typeface="Palatino Linotype Bold"/>
                <a:sym typeface="Palatino Linotype Bold"/>
              </a:rPr>
              <a:t>τον</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σε</a:t>
            </a:r>
            <a:r>
              <a:rPr lang="en-US" sz="3710" b="1" spc="174" dirty="0">
                <a:solidFill>
                  <a:srgbClr val="000000"/>
                </a:solidFill>
                <a:latin typeface="Palatino Linotype Bold"/>
                <a:ea typeface="Palatino Linotype Bold"/>
                <a:cs typeface="Palatino Linotype Bold"/>
                <a:sym typeface="Palatino Linotype Bold"/>
              </a:rPr>
              <a:t>βόμαστε με την προσεκτική και ενάρετη συμπεριφορά μας</a:t>
            </a:r>
          </a:p>
        </p:txBody>
      </p:sp>
      <p:sp>
        <p:nvSpPr>
          <p:cNvPr id="9" name="TextBox 9"/>
          <p:cNvSpPr txBox="1"/>
          <p:nvPr/>
        </p:nvSpPr>
        <p:spPr>
          <a:xfrm>
            <a:off x="1385993" y="6267920"/>
            <a:ext cx="13230772" cy="623258"/>
          </a:xfrm>
          <a:prstGeom prst="rect">
            <a:avLst/>
          </a:prstGeom>
        </p:spPr>
        <p:txBody>
          <a:bodyPr lIns="0" tIns="0" rIns="0" bIns="0" rtlCol="0" anchor="t">
            <a:spAutoFit/>
          </a:bodyPr>
          <a:lstStyle/>
          <a:p>
            <a:pPr marL="801045" lvl="1" indent="-400522" algn="l">
              <a:lnSpc>
                <a:spcPts val="3969"/>
              </a:lnSpc>
              <a:buFont typeface="Arial"/>
              <a:buChar char="•"/>
            </a:pPr>
            <a:r>
              <a:rPr lang="en-US" sz="3710" b="1" spc="174" dirty="0">
                <a:solidFill>
                  <a:srgbClr val="000000"/>
                </a:solidFill>
                <a:latin typeface="Palatino Linotype Bold"/>
                <a:ea typeface="Palatino Linotype Bold"/>
                <a:cs typeface="Palatino Linotype Bold"/>
                <a:sym typeface="Palatino Linotype Bold"/>
              </a:rPr>
              <a:t>Να </a:t>
            </a:r>
            <a:r>
              <a:rPr lang="en-US" sz="3710" b="1" spc="174" dirty="0" err="1">
                <a:solidFill>
                  <a:srgbClr val="000000"/>
                </a:solidFill>
                <a:latin typeface="Palatino Linotype Bold"/>
                <a:ea typeface="Palatino Linotype Bold"/>
                <a:cs typeface="Palatino Linotype Bold"/>
                <a:sym typeface="Palatino Linotype Bold"/>
              </a:rPr>
              <a:t>τον</a:t>
            </a:r>
            <a:r>
              <a:rPr lang="en-US" sz="3710" b="1" spc="174" dirty="0">
                <a:solidFill>
                  <a:srgbClr val="000000"/>
                </a:solidFill>
                <a:latin typeface="Palatino Linotype Bold"/>
                <a:ea typeface="Palatino Linotype Bold"/>
                <a:cs typeface="Palatino Linotype Bold"/>
                <a:sym typeface="Palatino Linotype Bold"/>
              </a:rPr>
              <a:t> κα</a:t>
            </a:r>
            <a:r>
              <a:rPr lang="en-US" sz="3710" b="1" spc="174" dirty="0" err="1">
                <a:solidFill>
                  <a:srgbClr val="000000"/>
                </a:solidFill>
                <a:latin typeface="Palatino Linotype Bold"/>
                <a:ea typeface="Palatino Linotype Bold"/>
                <a:cs typeface="Palatino Linotype Bold"/>
                <a:sym typeface="Palatino Linotype Bold"/>
              </a:rPr>
              <a:t>λούμε</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κοντά</a:t>
            </a:r>
            <a:r>
              <a:rPr lang="en-US" sz="3710" b="1" spc="174" dirty="0">
                <a:solidFill>
                  <a:srgbClr val="000000"/>
                </a:solidFill>
                <a:latin typeface="Palatino Linotype Bold"/>
                <a:ea typeface="Palatino Linotype Bold"/>
                <a:cs typeface="Palatino Linotype Bold"/>
                <a:sym typeface="Palatino Linotype Bold"/>
              </a:rPr>
              <a:t> μας</a:t>
            </a:r>
          </a:p>
        </p:txBody>
      </p:sp>
      <p:sp>
        <p:nvSpPr>
          <p:cNvPr id="10" name="TextBox 10"/>
          <p:cNvSpPr txBox="1"/>
          <p:nvPr/>
        </p:nvSpPr>
        <p:spPr>
          <a:xfrm>
            <a:off x="1385993" y="6862604"/>
            <a:ext cx="13230772" cy="1118585"/>
          </a:xfrm>
          <a:prstGeom prst="rect">
            <a:avLst/>
          </a:prstGeom>
        </p:spPr>
        <p:txBody>
          <a:bodyPr lIns="0" tIns="0" rIns="0" bIns="0" rtlCol="0" anchor="t">
            <a:spAutoFit/>
          </a:bodyPr>
          <a:lstStyle/>
          <a:p>
            <a:pPr marL="801045" lvl="1" indent="-400522" algn="l">
              <a:lnSpc>
                <a:spcPts val="3969"/>
              </a:lnSpc>
              <a:buFont typeface="Arial"/>
              <a:buChar char="•"/>
            </a:pPr>
            <a:r>
              <a:rPr lang="en-US" sz="3710" b="1" spc="174" dirty="0">
                <a:solidFill>
                  <a:srgbClr val="000000"/>
                </a:solidFill>
                <a:latin typeface="Palatino Linotype Bold"/>
                <a:ea typeface="Palatino Linotype Bold"/>
                <a:cs typeface="Palatino Linotype Bold"/>
                <a:sym typeface="Palatino Linotype Bold"/>
              </a:rPr>
              <a:t>να υπα</a:t>
            </a:r>
            <a:r>
              <a:rPr lang="en-US" sz="3710" b="1" spc="174" dirty="0" err="1">
                <a:solidFill>
                  <a:srgbClr val="000000"/>
                </a:solidFill>
                <a:latin typeface="Palatino Linotype Bold"/>
                <a:ea typeface="Palatino Linotype Bold"/>
                <a:cs typeface="Palatino Linotype Bold"/>
                <a:sym typeface="Palatino Linotype Bold"/>
              </a:rPr>
              <a:t>κούμε</a:t>
            </a:r>
            <a:r>
              <a:rPr lang="en-US" sz="3710" b="1" spc="174" dirty="0">
                <a:solidFill>
                  <a:srgbClr val="000000"/>
                </a:solidFill>
                <a:latin typeface="Palatino Linotype Bold"/>
                <a:ea typeface="Palatino Linotype Bold"/>
                <a:cs typeface="Palatino Linotype Bold"/>
                <a:sym typeface="Palatino Linotype Bold"/>
              </a:rPr>
              <a:t> σ’ α</a:t>
            </a:r>
            <a:r>
              <a:rPr lang="en-US" sz="3710" b="1" spc="174" dirty="0" err="1">
                <a:solidFill>
                  <a:srgbClr val="000000"/>
                </a:solidFill>
                <a:latin typeface="Palatino Linotype Bold"/>
                <a:ea typeface="Palatino Linotype Bold"/>
                <a:cs typeface="Palatino Linotype Bold"/>
                <a:sym typeface="Palatino Linotype Bold"/>
              </a:rPr>
              <a:t>υτόν</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ότ</a:t>
            </a:r>
            <a:r>
              <a:rPr lang="en-US" sz="3710" b="1" spc="174" dirty="0">
                <a:solidFill>
                  <a:srgbClr val="000000"/>
                </a:solidFill>
                <a:latin typeface="Palatino Linotype Bold"/>
                <a:ea typeface="Palatino Linotype Bold"/>
                <a:cs typeface="Palatino Linotype Bold"/>
                <a:sym typeface="Palatino Linotype Bold"/>
              </a:rPr>
              <a:t>αν μας ψιθυρίζει κάτι στο αυτί και στην ψυχή μας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592</Words>
  <Application>Microsoft Office PowerPoint</Application>
  <PresentationFormat>Προσαρμογή</PresentationFormat>
  <Paragraphs>48</Paragraphs>
  <Slides>13</Slides>
  <Notes>0</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13</vt:i4>
      </vt:variant>
    </vt:vector>
  </HeadingPairs>
  <TitlesOfParts>
    <vt:vector size="21" baseType="lpstr">
      <vt:lpstr>Calibri</vt:lpstr>
      <vt:lpstr>Children One</vt:lpstr>
      <vt:lpstr>Palatino Linotype Bold</vt:lpstr>
      <vt:lpstr>Lilita One</vt:lpstr>
      <vt:lpstr>KSGalilea</vt:lpstr>
      <vt:lpstr>Arial</vt:lpstr>
      <vt:lpstr>Alegreya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Δημοτικό - Οι άγγελοι μας προστατεύουν</dc:title>
  <dc:creator>Idiaitero PC</dc:creator>
  <cp:lastModifiedBy>π. Αλέξανδρος Λισάη</cp:lastModifiedBy>
  <cp:revision>1</cp:revision>
  <dcterms:created xsi:type="dcterms:W3CDTF">2006-08-16T00:00:00Z</dcterms:created>
  <dcterms:modified xsi:type="dcterms:W3CDTF">2025-10-30T10:48:57Z</dcterms:modified>
  <dc:identifier>DAG3QAL6-0w</dc:identifier>
</cp:coreProperties>
</file>