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legreya Bold" panose="020B0604020202020204" charset="0"/>
      <p:regular r:id="rId22"/>
    </p:embeddedFont>
    <p:embeddedFont>
      <p:font typeface="Children One" panose="020B0604020202020204" charset="0"/>
      <p:regular r:id="rId23"/>
    </p:embeddedFont>
    <p:embeddedFont>
      <p:font typeface="One Little Font Bold" panose="020B0604020202020204" charset="-95"/>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978"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70.svg"/><Relationship Id="rId2" Type="http://schemas.openxmlformats.org/officeDocument/2006/relationships/image" Target="../media/image30.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72.svg"/><Relationship Id="rId2" Type="http://schemas.openxmlformats.org/officeDocument/2006/relationships/image" Target="../media/image30.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74.svg"/><Relationship Id="rId2" Type="http://schemas.openxmlformats.org/officeDocument/2006/relationships/image" Target="../media/image30.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76.png"/><Relationship Id="rId2" Type="http://schemas.openxmlformats.org/officeDocument/2006/relationships/image" Target="../media/image30.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18" Type="http://schemas.openxmlformats.org/officeDocument/2006/relationships/image" Target="../media/image79.pn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52.png"/><Relationship Id="rId17" Type="http://schemas.openxmlformats.org/officeDocument/2006/relationships/image" Target="../media/image78.svg"/><Relationship Id="rId2" Type="http://schemas.openxmlformats.org/officeDocument/2006/relationships/image" Target="../media/image30.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55.sv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81.svg"/><Relationship Id="rId2" Type="http://schemas.openxmlformats.org/officeDocument/2006/relationships/image" Target="../media/image30.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52.png"/><Relationship Id="rId17" Type="http://schemas.openxmlformats.org/officeDocument/2006/relationships/image" Target="../media/image25.png"/><Relationship Id="rId2" Type="http://schemas.openxmlformats.org/officeDocument/2006/relationships/image" Target="../media/image30.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55.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image" Target="../media/image30.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2" Type="http://schemas.openxmlformats.org/officeDocument/2006/relationships/image" Target="../media/image30.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86.png"/><Relationship Id="rId26" Type="http://schemas.openxmlformats.org/officeDocument/2006/relationships/image" Target="../media/image25.png"/><Relationship Id="rId3" Type="http://schemas.openxmlformats.org/officeDocument/2006/relationships/image" Target="../media/image31.svg"/><Relationship Id="rId21" Type="http://schemas.openxmlformats.org/officeDocument/2006/relationships/image" Target="../media/image89.svg"/><Relationship Id="rId7" Type="http://schemas.openxmlformats.org/officeDocument/2006/relationships/image" Target="../media/image6.svg"/><Relationship Id="rId12" Type="http://schemas.openxmlformats.org/officeDocument/2006/relationships/image" Target="../media/image17.png"/><Relationship Id="rId17" Type="http://schemas.openxmlformats.org/officeDocument/2006/relationships/image" Target="../media/image85.svg"/><Relationship Id="rId25"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44.png"/><Relationship Id="rId5" Type="http://schemas.openxmlformats.org/officeDocument/2006/relationships/image" Target="../media/image4.svg"/><Relationship Id="rId15" Type="http://schemas.openxmlformats.org/officeDocument/2006/relationships/image" Target="../media/image64.svg"/><Relationship Id="rId23" Type="http://schemas.openxmlformats.org/officeDocument/2006/relationships/image" Target="../media/image43.svg"/><Relationship Id="rId10" Type="http://schemas.openxmlformats.org/officeDocument/2006/relationships/image" Target="../media/image15.png"/><Relationship Id="rId19" Type="http://schemas.openxmlformats.org/officeDocument/2006/relationships/image" Target="../media/image87.sv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63.png"/><Relationship Id="rId22"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3.svg"/><Relationship Id="rId18" Type="http://schemas.openxmlformats.org/officeDocument/2006/relationships/image" Target="../media/image17.png"/><Relationship Id="rId26" Type="http://schemas.openxmlformats.org/officeDocument/2006/relationships/image" Target="../media/image44.png"/><Relationship Id="rId3" Type="http://schemas.openxmlformats.org/officeDocument/2006/relationships/image" Target="../media/image31.svg"/><Relationship Id="rId21" Type="http://schemas.openxmlformats.org/officeDocument/2006/relationships/image" Target="../media/image39.svg"/><Relationship Id="rId7" Type="http://schemas.openxmlformats.org/officeDocument/2006/relationships/image" Target="../media/image6.sv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3.svg"/><Relationship Id="rId2" Type="http://schemas.openxmlformats.org/officeDocument/2006/relationships/image" Target="../media/image30.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35.svg"/><Relationship Id="rId23" Type="http://schemas.openxmlformats.org/officeDocument/2006/relationships/image" Target="../media/image41.svg"/><Relationship Id="rId28" Type="http://schemas.openxmlformats.org/officeDocument/2006/relationships/image" Target="../media/image25.png"/><Relationship Id="rId10" Type="http://schemas.openxmlformats.org/officeDocument/2006/relationships/image" Target="../media/image15.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5.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90.png"/><Relationship Id="rId5" Type="http://schemas.openxmlformats.org/officeDocument/2006/relationships/image" Target="../media/image4.svg"/><Relationship Id="rId15" Type="http://schemas.openxmlformats.org/officeDocument/2006/relationships/image" Target="../media/image12.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image" Target="../media/image30.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5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2.png"/><Relationship Id="rId5" Type="http://schemas.openxmlformats.org/officeDocument/2006/relationships/image" Target="../media/image6.svg"/><Relationship Id="rId15" Type="http://schemas.openxmlformats.org/officeDocument/2006/relationships/image" Target="../media/image25.pn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55.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57.svg"/><Relationship Id="rId2" Type="http://schemas.openxmlformats.org/officeDocument/2006/relationships/image" Target="../media/image30.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18" Type="http://schemas.openxmlformats.org/officeDocument/2006/relationships/image" Target="../media/image60.sv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52.png"/><Relationship Id="rId17" Type="http://schemas.openxmlformats.org/officeDocument/2006/relationships/image" Target="../media/image59.png"/><Relationship Id="rId2" Type="http://schemas.openxmlformats.org/officeDocument/2006/relationships/image" Target="../media/image30.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55.sv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52.png"/><Relationship Id="rId17" Type="http://schemas.openxmlformats.org/officeDocument/2006/relationships/image" Target="../media/image62.svg"/><Relationship Id="rId2" Type="http://schemas.openxmlformats.org/officeDocument/2006/relationships/image" Target="../media/image30.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55.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18" Type="http://schemas.openxmlformats.org/officeDocument/2006/relationships/image" Target="../media/image46.png"/><Relationship Id="rId3" Type="http://schemas.openxmlformats.org/officeDocument/2006/relationships/image" Target="../media/image31.svg"/><Relationship Id="rId21" Type="http://schemas.openxmlformats.org/officeDocument/2006/relationships/image" Target="../media/image49.svg"/><Relationship Id="rId7" Type="http://schemas.openxmlformats.org/officeDocument/2006/relationships/image" Target="../media/image6.svg"/><Relationship Id="rId12" Type="http://schemas.openxmlformats.org/officeDocument/2006/relationships/image" Target="../media/image15.png"/><Relationship Id="rId17" Type="http://schemas.openxmlformats.org/officeDocument/2006/relationships/image" Target="../media/image64.svg"/><Relationship Id="rId2" Type="http://schemas.openxmlformats.org/officeDocument/2006/relationships/image" Target="../media/image30.png"/><Relationship Id="rId16" Type="http://schemas.openxmlformats.org/officeDocument/2006/relationships/image" Target="../media/image6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6.svg"/><Relationship Id="rId10" Type="http://schemas.openxmlformats.org/officeDocument/2006/relationships/image" Target="../media/image11.png"/><Relationship Id="rId19" Type="http://schemas.openxmlformats.org/officeDocument/2006/relationships/image" Target="../media/image47.sv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17.png"/><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7.svg"/><Relationship Id="rId18" Type="http://schemas.openxmlformats.org/officeDocument/2006/relationships/image" Target="../media/image25.png"/><Relationship Id="rId3" Type="http://schemas.openxmlformats.org/officeDocument/2006/relationships/image" Target="../media/image31.svg"/><Relationship Id="rId7" Type="http://schemas.openxmlformats.org/officeDocument/2006/relationships/image" Target="../media/image14.svg"/><Relationship Id="rId12" Type="http://schemas.openxmlformats.org/officeDocument/2006/relationships/image" Target="../media/image46.png"/><Relationship Id="rId17" Type="http://schemas.openxmlformats.org/officeDocument/2006/relationships/image" Target="../media/image68.svg"/><Relationship Id="rId2" Type="http://schemas.openxmlformats.org/officeDocument/2006/relationships/image" Target="../media/image30.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49.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5311310" y="714756"/>
            <a:ext cx="8588757" cy="8255943"/>
          </a:xfrm>
          <a:custGeom>
            <a:avLst/>
            <a:gdLst/>
            <a:ahLst/>
            <a:cxnLst/>
            <a:rect l="l" t="t" r="r" b="b"/>
            <a:pathLst>
              <a:path w="8588757" h="8255943">
                <a:moveTo>
                  <a:pt x="0" y="0"/>
                </a:moveTo>
                <a:lnTo>
                  <a:pt x="8588757" y="0"/>
                </a:lnTo>
                <a:lnTo>
                  <a:pt x="8588757" y="8255943"/>
                </a:lnTo>
                <a:lnTo>
                  <a:pt x="0" y="8255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317436" y="5704785"/>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3551219">
            <a:off x="13220427" y="-391701"/>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1584672" y="575961"/>
            <a:ext cx="3068704" cy="3447982"/>
          </a:xfrm>
          <a:custGeom>
            <a:avLst/>
            <a:gdLst/>
            <a:ahLst/>
            <a:cxnLst/>
            <a:rect l="l" t="t" r="r" b="b"/>
            <a:pathLst>
              <a:path w="3068704" h="3447982">
                <a:moveTo>
                  <a:pt x="0" y="0"/>
                </a:moveTo>
                <a:lnTo>
                  <a:pt x="3068704" y="0"/>
                </a:lnTo>
                <a:lnTo>
                  <a:pt x="3068704" y="3447983"/>
                </a:lnTo>
                <a:lnTo>
                  <a:pt x="0" y="3447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a:off x="13186949" y="6048449"/>
            <a:ext cx="2213340" cy="3219404"/>
          </a:xfrm>
          <a:custGeom>
            <a:avLst/>
            <a:gdLst/>
            <a:ahLst/>
            <a:cxnLst/>
            <a:rect l="l" t="t" r="r" b="b"/>
            <a:pathLst>
              <a:path w="2213340" h="3219404">
                <a:moveTo>
                  <a:pt x="0" y="0"/>
                </a:moveTo>
                <a:lnTo>
                  <a:pt x="2213340" y="0"/>
                </a:lnTo>
                <a:lnTo>
                  <a:pt x="2213340" y="3219404"/>
                </a:lnTo>
                <a:lnTo>
                  <a:pt x="0" y="3219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a:off x="4838459" y="9258300"/>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9" name="Freeform 9"/>
          <p:cNvSpPr/>
          <p:nvPr/>
        </p:nvSpPr>
        <p:spPr>
          <a:xfrm rot="7370511">
            <a:off x="1412806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Freeform 10"/>
          <p:cNvSpPr/>
          <p:nvPr/>
        </p:nvSpPr>
        <p:spPr>
          <a:xfrm rot="-3715400">
            <a:off x="17296316" y="5936602"/>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1" name="Freeform 11"/>
          <p:cNvSpPr/>
          <p:nvPr/>
        </p:nvSpPr>
        <p:spPr>
          <a:xfrm>
            <a:off x="4202488" y="2961159"/>
            <a:ext cx="282146" cy="365237"/>
          </a:xfrm>
          <a:custGeom>
            <a:avLst/>
            <a:gdLst/>
            <a:ahLst/>
            <a:cxnLst/>
            <a:rect l="l" t="t" r="r" b="b"/>
            <a:pathLst>
              <a:path w="282146" h="365237">
                <a:moveTo>
                  <a:pt x="0" y="0"/>
                </a:moveTo>
                <a:lnTo>
                  <a:pt x="282146" y="0"/>
                </a:lnTo>
                <a:lnTo>
                  <a:pt x="282146" y="365237"/>
                </a:lnTo>
                <a:lnTo>
                  <a:pt x="0" y="3652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6335301" y="8213329"/>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5942239" y="9456892"/>
            <a:ext cx="393062" cy="334594"/>
          </a:xfrm>
          <a:custGeom>
            <a:avLst/>
            <a:gdLst/>
            <a:ahLst/>
            <a:cxnLst/>
            <a:rect l="l" t="t" r="r" b="b"/>
            <a:pathLst>
              <a:path w="393062" h="334594">
                <a:moveTo>
                  <a:pt x="0" y="0"/>
                </a:moveTo>
                <a:lnTo>
                  <a:pt x="393062" y="0"/>
                </a:lnTo>
                <a:lnTo>
                  <a:pt x="393062" y="334594"/>
                </a:lnTo>
                <a:lnTo>
                  <a:pt x="0" y="33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623745" y="3221455"/>
            <a:ext cx="404955" cy="334594"/>
          </a:xfrm>
          <a:custGeom>
            <a:avLst/>
            <a:gdLst/>
            <a:ahLst/>
            <a:cxnLst/>
            <a:rect l="l" t="t" r="r" b="b"/>
            <a:pathLst>
              <a:path w="404955" h="334594">
                <a:moveTo>
                  <a:pt x="0" y="0"/>
                </a:moveTo>
                <a:lnTo>
                  <a:pt x="404955" y="0"/>
                </a:lnTo>
                <a:lnTo>
                  <a:pt x="404955" y="334594"/>
                </a:lnTo>
                <a:lnTo>
                  <a:pt x="0" y="334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7" name="Freeform 17"/>
          <p:cNvSpPr/>
          <p:nvPr/>
        </p:nvSpPr>
        <p:spPr>
          <a:xfrm>
            <a:off x="4015721" y="1359841"/>
            <a:ext cx="9482303" cy="5796058"/>
          </a:xfrm>
          <a:custGeom>
            <a:avLst/>
            <a:gdLst/>
            <a:ahLst/>
            <a:cxnLst/>
            <a:rect l="l" t="t" r="r" b="b"/>
            <a:pathLst>
              <a:path w="9482303" h="5796058">
                <a:moveTo>
                  <a:pt x="0" y="0"/>
                </a:moveTo>
                <a:lnTo>
                  <a:pt x="9482303" y="0"/>
                </a:lnTo>
                <a:lnTo>
                  <a:pt x="9482303" y="5796058"/>
                </a:lnTo>
                <a:lnTo>
                  <a:pt x="0" y="5796058"/>
                </a:lnTo>
                <a:lnTo>
                  <a:pt x="0" y="0"/>
                </a:lnTo>
                <a:close/>
              </a:path>
            </a:pathLst>
          </a:custGeom>
          <a:blipFill>
            <a:blip r:embed="rId24"/>
            <a:stretch>
              <a:fillRect/>
            </a:stretch>
          </a:blipFill>
        </p:spPr>
        <p:txBody>
          <a:bodyPr/>
          <a:lstStyle/>
          <a:p>
            <a:endParaRPr lang="el-GR"/>
          </a:p>
        </p:txBody>
      </p:sp>
      <p:sp>
        <p:nvSpPr>
          <p:cNvPr id="18" name="TextBox 18"/>
          <p:cNvSpPr txBox="1"/>
          <p:nvPr/>
        </p:nvSpPr>
        <p:spPr>
          <a:xfrm>
            <a:off x="5106960" y="3566247"/>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9" name="Freeform 19"/>
          <p:cNvSpPr/>
          <p:nvPr/>
        </p:nvSpPr>
        <p:spPr>
          <a:xfrm>
            <a:off x="12495193" y="1817657"/>
            <a:ext cx="6100714" cy="8474514"/>
          </a:xfrm>
          <a:custGeom>
            <a:avLst/>
            <a:gdLst/>
            <a:ahLst/>
            <a:cxnLst/>
            <a:rect l="l" t="t" r="r" b="b"/>
            <a:pathLst>
              <a:path w="6100714" h="8474514">
                <a:moveTo>
                  <a:pt x="0" y="0"/>
                </a:moveTo>
                <a:lnTo>
                  <a:pt x="6100714" y="0"/>
                </a:lnTo>
                <a:lnTo>
                  <a:pt x="6100714" y="8474514"/>
                </a:lnTo>
                <a:lnTo>
                  <a:pt x="0" y="8474514"/>
                </a:lnTo>
                <a:lnTo>
                  <a:pt x="0" y="0"/>
                </a:lnTo>
                <a:close/>
              </a:path>
            </a:pathLst>
          </a:custGeom>
          <a:blipFill>
            <a:blip r:embed="rId25"/>
            <a:stretch>
              <a:fillRect l="-2167" t="-7354" r="-2167" b="-6757"/>
            </a:stretch>
          </a:blipFill>
        </p:spPr>
        <p:txBody>
          <a:bodyPr/>
          <a:lstStyle/>
          <a:p>
            <a:endParaRPr lang="el-GR"/>
          </a:p>
        </p:txBody>
      </p:sp>
      <p:sp>
        <p:nvSpPr>
          <p:cNvPr id="20" name="Freeform 20"/>
          <p:cNvSpPr/>
          <p:nvPr/>
        </p:nvSpPr>
        <p:spPr>
          <a:xfrm>
            <a:off x="6827144" y="5648836"/>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26"/>
            <a:stretch>
              <a:fillRect/>
            </a:stretch>
          </a:blipFill>
        </p:spPr>
        <p:txBody>
          <a:bodyPr/>
          <a:lstStyle/>
          <a:p>
            <a:endParaRPr lang="el-GR"/>
          </a:p>
        </p:txBody>
      </p:sp>
      <p:grpSp>
        <p:nvGrpSpPr>
          <p:cNvPr id="21" name="Group 21"/>
          <p:cNvGrpSpPr/>
          <p:nvPr/>
        </p:nvGrpSpPr>
        <p:grpSpPr>
          <a:xfrm>
            <a:off x="275835" y="4433645"/>
            <a:ext cx="5619221" cy="5853355"/>
            <a:chOff x="0" y="0"/>
            <a:chExt cx="7492295" cy="7804474"/>
          </a:xfrm>
        </p:grpSpPr>
        <p:sp>
          <p:nvSpPr>
            <p:cNvPr id="22" name="Freeform 22"/>
            <p:cNvSpPr/>
            <p:nvPr/>
          </p:nvSpPr>
          <p:spPr>
            <a:xfrm>
              <a:off x="0" y="0"/>
              <a:ext cx="7492295" cy="7804474"/>
            </a:xfrm>
            <a:custGeom>
              <a:avLst/>
              <a:gdLst/>
              <a:ahLst/>
              <a:cxnLst/>
              <a:rect l="l" t="t" r="r" b="b"/>
              <a:pathLst>
                <a:path w="7492295" h="7804474">
                  <a:moveTo>
                    <a:pt x="0" y="0"/>
                  </a:moveTo>
                  <a:lnTo>
                    <a:pt x="7492295" y="0"/>
                  </a:lnTo>
                  <a:lnTo>
                    <a:pt x="7492295" y="7804474"/>
                  </a:lnTo>
                  <a:lnTo>
                    <a:pt x="0" y="780447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l-GR"/>
            </a:p>
          </p:txBody>
        </p:sp>
        <p:grpSp>
          <p:nvGrpSpPr>
            <p:cNvPr id="23" name="Group 23"/>
            <p:cNvGrpSpPr/>
            <p:nvPr/>
          </p:nvGrpSpPr>
          <p:grpSpPr>
            <a:xfrm rot="-408452">
              <a:off x="4150264" y="4610607"/>
              <a:ext cx="2179081" cy="2405445"/>
              <a:chOff x="0" y="0"/>
              <a:chExt cx="430436" cy="475150"/>
            </a:xfrm>
          </p:grpSpPr>
          <p:sp>
            <p:nvSpPr>
              <p:cNvPr id="24" name="Freeform 24"/>
              <p:cNvSpPr/>
              <p:nvPr/>
            </p:nvSpPr>
            <p:spPr>
              <a:xfrm>
                <a:off x="0" y="0"/>
                <a:ext cx="430436" cy="475150"/>
              </a:xfrm>
              <a:custGeom>
                <a:avLst/>
                <a:gdLst/>
                <a:ahLst/>
                <a:cxnLst/>
                <a:rect l="l" t="t" r="r" b="b"/>
                <a:pathLst>
                  <a:path w="430436" h="475150">
                    <a:moveTo>
                      <a:pt x="0" y="0"/>
                    </a:moveTo>
                    <a:lnTo>
                      <a:pt x="430436" y="0"/>
                    </a:lnTo>
                    <a:lnTo>
                      <a:pt x="430436" y="475150"/>
                    </a:lnTo>
                    <a:lnTo>
                      <a:pt x="0" y="475150"/>
                    </a:lnTo>
                    <a:close/>
                  </a:path>
                </a:pathLst>
              </a:custGeom>
              <a:solidFill>
                <a:srgbClr val="80766C"/>
              </a:solidFill>
            </p:spPr>
            <p:txBody>
              <a:bodyPr/>
              <a:lstStyle/>
              <a:p>
                <a:endParaRPr lang="el-GR"/>
              </a:p>
            </p:txBody>
          </p:sp>
          <p:sp>
            <p:nvSpPr>
              <p:cNvPr id="25" name="TextBox 25"/>
              <p:cNvSpPr txBox="1"/>
              <p:nvPr/>
            </p:nvSpPr>
            <p:spPr>
              <a:xfrm>
                <a:off x="0" y="-47625"/>
                <a:ext cx="430436" cy="522775"/>
              </a:xfrm>
              <a:prstGeom prst="rect">
                <a:avLst/>
              </a:prstGeom>
            </p:spPr>
            <p:txBody>
              <a:bodyPr lIns="50800" tIns="50800" rIns="50800" bIns="50800" rtlCol="0" anchor="ctr"/>
              <a:lstStyle/>
              <a:p>
                <a:pPr algn="ctr">
                  <a:lnSpc>
                    <a:spcPts val="2800"/>
                  </a:lnSpc>
                </a:pPr>
                <a:endParaRPr/>
              </a:p>
            </p:txBody>
          </p:sp>
        </p:grpSp>
        <p:grpSp>
          <p:nvGrpSpPr>
            <p:cNvPr id="26" name="Group 26"/>
            <p:cNvGrpSpPr/>
            <p:nvPr/>
          </p:nvGrpSpPr>
          <p:grpSpPr>
            <a:xfrm rot="-408452">
              <a:off x="4383093" y="4250194"/>
              <a:ext cx="2240523" cy="1691751"/>
              <a:chOff x="0" y="0"/>
              <a:chExt cx="442572" cy="334173"/>
            </a:xfrm>
          </p:grpSpPr>
          <p:sp>
            <p:nvSpPr>
              <p:cNvPr id="27" name="Freeform 27"/>
              <p:cNvSpPr/>
              <p:nvPr/>
            </p:nvSpPr>
            <p:spPr>
              <a:xfrm>
                <a:off x="0" y="0"/>
                <a:ext cx="442572" cy="334173"/>
              </a:xfrm>
              <a:custGeom>
                <a:avLst/>
                <a:gdLst/>
                <a:ahLst/>
                <a:cxnLst/>
                <a:rect l="l" t="t" r="r" b="b"/>
                <a:pathLst>
                  <a:path w="442572" h="334173">
                    <a:moveTo>
                      <a:pt x="0" y="0"/>
                    </a:moveTo>
                    <a:lnTo>
                      <a:pt x="442572" y="0"/>
                    </a:lnTo>
                    <a:lnTo>
                      <a:pt x="442572" y="334173"/>
                    </a:lnTo>
                    <a:lnTo>
                      <a:pt x="0" y="334173"/>
                    </a:lnTo>
                    <a:close/>
                  </a:path>
                </a:pathLst>
              </a:custGeom>
              <a:solidFill>
                <a:srgbClr val="80766C"/>
              </a:solidFill>
            </p:spPr>
            <p:txBody>
              <a:bodyPr/>
              <a:lstStyle/>
              <a:p>
                <a:endParaRPr lang="el-GR"/>
              </a:p>
            </p:txBody>
          </p:sp>
          <p:sp>
            <p:nvSpPr>
              <p:cNvPr id="28" name="TextBox 28"/>
              <p:cNvSpPr txBox="1"/>
              <p:nvPr/>
            </p:nvSpPr>
            <p:spPr>
              <a:xfrm>
                <a:off x="0" y="-47625"/>
                <a:ext cx="442572" cy="381798"/>
              </a:xfrm>
              <a:prstGeom prst="rect">
                <a:avLst/>
              </a:prstGeom>
            </p:spPr>
            <p:txBody>
              <a:bodyPr lIns="50800" tIns="50800" rIns="50800" bIns="50800" rtlCol="0" anchor="ctr"/>
              <a:lstStyle/>
              <a:p>
                <a:pPr algn="ctr">
                  <a:lnSpc>
                    <a:spcPts val="2800"/>
                  </a:lnSpc>
                </a:pPr>
                <a:endParaRPr/>
              </a:p>
            </p:txBody>
          </p:sp>
        </p:grpSp>
        <p:sp>
          <p:nvSpPr>
            <p:cNvPr id="29" name="Freeform 29"/>
            <p:cNvSpPr/>
            <p:nvPr/>
          </p:nvSpPr>
          <p:spPr>
            <a:xfrm>
              <a:off x="4534219" y="4118105"/>
              <a:ext cx="2730792" cy="2519324"/>
            </a:xfrm>
            <a:custGeom>
              <a:avLst/>
              <a:gdLst/>
              <a:ahLst/>
              <a:cxnLst/>
              <a:rect l="l" t="t" r="r" b="b"/>
              <a:pathLst>
                <a:path w="2730792" h="2519324">
                  <a:moveTo>
                    <a:pt x="0" y="0"/>
                  </a:moveTo>
                  <a:lnTo>
                    <a:pt x="2730792" y="0"/>
                  </a:lnTo>
                  <a:lnTo>
                    <a:pt x="2730792" y="2519324"/>
                  </a:lnTo>
                  <a:lnTo>
                    <a:pt x="0" y="2519324"/>
                  </a:lnTo>
                  <a:lnTo>
                    <a:pt x="0" y="0"/>
                  </a:lnTo>
                  <a:close/>
                </a:path>
              </a:pathLst>
            </a:custGeom>
            <a:blipFill>
              <a:blip r:embed="rId29"/>
              <a:stretch>
                <a:fillRect l="-54663" t="-34349" b="-111286"/>
              </a:stretch>
            </a:blipFill>
          </p:spPr>
          <p:txBody>
            <a:bodyPr/>
            <a:lstStyle/>
            <a:p>
              <a:endParaRPr lang="el-GR"/>
            </a:p>
          </p:txBody>
        </p:sp>
      </p:grpSp>
      <p:sp>
        <p:nvSpPr>
          <p:cNvPr id="30" name="Freeform 30"/>
          <p:cNvSpPr/>
          <p:nvPr/>
        </p:nvSpPr>
        <p:spPr>
          <a:xfrm>
            <a:off x="531529" y="452558"/>
            <a:ext cx="2020977" cy="2004970"/>
          </a:xfrm>
          <a:custGeom>
            <a:avLst/>
            <a:gdLst/>
            <a:ahLst/>
            <a:cxnLst/>
            <a:rect l="l" t="t" r="r" b="b"/>
            <a:pathLst>
              <a:path w="2020977" h="2004970">
                <a:moveTo>
                  <a:pt x="0" y="0"/>
                </a:moveTo>
                <a:lnTo>
                  <a:pt x="2020977" y="0"/>
                </a:lnTo>
                <a:lnTo>
                  <a:pt x="2020977" y="2004969"/>
                </a:lnTo>
                <a:lnTo>
                  <a:pt x="0" y="2004969"/>
                </a:lnTo>
                <a:lnTo>
                  <a:pt x="0" y="0"/>
                </a:lnTo>
                <a:close/>
              </a:path>
            </a:pathLst>
          </a:custGeom>
          <a:blipFill>
            <a:blip r:embed="rId30"/>
            <a:stretch>
              <a:fillRect/>
            </a:stretch>
          </a:blipFill>
        </p:spPr>
        <p:txBody>
          <a:bodyPr/>
          <a:lstStyle/>
          <a:p>
            <a:endParaRPr lang="el-GR"/>
          </a:p>
        </p:txBody>
      </p:sp>
      <p:sp>
        <p:nvSpPr>
          <p:cNvPr id="31" name="TextBox 31"/>
          <p:cNvSpPr txBox="1"/>
          <p:nvPr/>
        </p:nvSpPr>
        <p:spPr>
          <a:xfrm>
            <a:off x="5619221" y="2125140"/>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668592" y="0"/>
            <a:ext cx="18056359" cy="8937898"/>
          </a:xfrm>
          <a:custGeom>
            <a:avLst/>
            <a:gdLst/>
            <a:ahLst/>
            <a:cxnLst/>
            <a:rect l="l" t="t" r="r" b="b"/>
            <a:pathLst>
              <a:path w="18056359" h="8937898">
                <a:moveTo>
                  <a:pt x="0" y="0"/>
                </a:moveTo>
                <a:lnTo>
                  <a:pt x="18056359" y="0"/>
                </a:lnTo>
                <a:lnTo>
                  <a:pt x="18056359" y="8937898"/>
                </a:lnTo>
                <a:lnTo>
                  <a:pt x="0" y="893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6607914" y="5623917"/>
            <a:ext cx="5748022" cy="4663083"/>
          </a:xfrm>
          <a:custGeom>
            <a:avLst/>
            <a:gdLst/>
            <a:ahLst/>
            <a:cxnLst/>
            <a:rect l="l" t="t" r="r" b="b"/>
            <a:pathLst>
              <a:path w="5748022" h="4663083">
                <a:moveTo>
                  <a:pt x="0" y="0"/>
                </a:moveTo>
                <a:lnTo>
                  <a:pt x="5748021" y="0"/>
                </a:lnTo>
                <a:lnTo>
                  <a:pt x="5748021" y="4663083"/>
                </a:lnTo>
                <a:lnTo>
                  <a:pt x="0" y="46630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4370925" y="1864956"/>
            <a:ext cx="9164483" cy="1036283"/>
          </a:xfrm>
          <a:prstGeom prst="rect">
            <a:avLst/>
          </a:prstGeom>
        </p:spPr>
        <p:txBody>
          <a:bodyPr lIns="0" tIns="0" rIns="0" bIns="0" rtlCol="0" anchor="t">
            <a:spAutoFit/>
          </a:bodyPr>
          <a:lstStyle/>
          <a:p>
            <a:pPr algn="ctr">
              <a:lnSpc>
                <a:spcPts val="8043"/>
              </a:lnSpc>
              <a:spcBef>
                <a:spcPct val="0"/>
              </a:spcBef>
            </a:pPr>
            <a:r>
              <a:rPr lang="en-US" sz="7516" b="1" spc="353">
                <a:solidFill>
                  <a:srgbClr val="000000"/>
                </a:solidFill>
                <a:latin typeface="One Little Font Bold"/>
                <a:ea typeface="One Little Font Bold"/>
                <a:cs typeface="One Little Font Bold"/>
                <a:sym typeface="One Little Font Bold"/>
              </a:rPr>
              <a:t>Η αυτοκριτική τι είναι;</a:t>
            </a:r>
          </a:p>
        </p:txBody>
      </p:sp>
      <p:sp>
        <p:nvSpPr>
          <p:cNvPr id="11" name="TextBox 11"/>
          <p:cNvSpPr txBox="1"/>
          <p:nvPr/>
        </p:nvSpPr>
        <p:spPr>
          <a:xfrm>
            <a:off x="3761281" y="3353676"/>
            <a:ext cx="15078396" cy="653221"/>
          </a:xfrm>
          <a:prstGeom prst="rect">
            <a:avLst/>
          </a:prstGeom>
        </p:spPr>
        <p:txBody>
          <a:bodyPr lIns="0" tIns="0" rIns="0" bIns="0" rtlCol="0" anchor="t">
            <a:spAutoFit/>
          </a:bodyPr>
          <a:lstStyle/>
          <a:p>
            <a:pPr marL="1021968" lvl="1" indent="-510984" algn="l">
              <a:lnSpc>
                <a:spcPts val="5064"/>
              </a:lnSpc>
              <a:buFont typeface="Arial"/>
              <a:buChar char="•"/>
            </a:pPr>
            <a:r>
              <a:rPr lang="en-US" sz="4733" b="1" spc="222" dirty="0" err="1">
                <a:solidFill>
                  <a:srgbClr val="000000"/>
                </a:solidFill>
                <a:latin typeface="One Little Font Bold"/>
                <a:ea typeface="One Little Font Bold"/>
                <a:cs typeface="One Little Font Bold"/>
                <a:sym typeface="One Little Font Bold"/>
              </a:rPr>
              <a:t>Είν</a:t>
            </a:r>
            <a:r>
              <a:rPr lang="en-US" sz="4733" b="1" spc="222" dirty="0">
                <a:solidFill>
                  <a:srgbClr val="000000"/>
                </a:solidFill>
                <a:latin typeface="One Little Font Bold"/>
                <a:ea typeface="One Little Font Bold"/>
                <a:cs typeface="One Little Font Bold"/>
                <a:sym typeface="One Little Font Bold"/>
              </a:rPr>
              <a:t>αι ένα εσωτερικό δικαστήριο</a:t>
            </a:r>
          </a:p>
        </p:txBody>
      </p:sp>
      <p:sp>
        <p:nvSpPr>
          <p:cNvPr id="12" name="TextBox 12"/>
          <p:cNvSpPr txBox="1"/>
          <p:nvPr/>
        </p:nvSpPr>
        <p:spPr>
          <a:xfrm>
            <a:off x="3761281" y="4170913"/>
            <a:ext cx="12076397" cy="1285442"/>
          </a:xfrm>
          <a:prstGeom prst="rect">
            <a:avLst/>
          </a:prstGeom>
        </p:spPr>
        <p:txBody>
          <a:bodyPr lIns="0" tIns="0" rIns="0" bIns="0" rtlCol="0" anchor="t">
            <a:spAutoFit/>
          </a:bodyPr>
          <a:lstStyle/>
          <a:p>
            <a:pPr marL="1021968" lvl="1" indent="-510984" algn="l">
              <a:lnSpc>
                <a:spcPts val="5064"/>
              </a:lnSpc>
              <a:buFont typeface="Arial"/>
              <a:buChar char="•"/>
            </a:pPr>
            <a:r>
              <a:rPr lang="en-US" sz="4733" b="1" spc="222" dirty="0" err="1">
                <a:solidFill>
                  <a:srgbClr val="000000"/>
                </a:solidFill>
                <a:latin typeface="One Little Font Bold"/>
                <a:ea typeface="One Little Font Bold"/>
                <a:cs typeface="One Little Font Bold"/>
                <a:sym typeface="One Little Font Bold"/>
              </a:rPr>
              <a:t>Δικ</a:t>
            </a:r>
            <a:r>
              <a:rPr lang="en-US" sz="4733" b="1" spc="222" dirty="0">
                <a:solidFill>
                  <a:srgbClr val="000000"/>
                </a:solidFill>
                <a:latin typeface="One Little Font Bold"/>
                <a:ea typeface="One Little Font Bold"/>
                <a:cs typeface="One Little Font Bold"/>
                <a:sym typeface="One Little Font Bold"/>
              </a:rPr>
              <a:t>αστές είναι ο νους και η συνείδησή μας και κατηγορούμενος μόνο ο εαυτός μας.</a:t>
            </a:r>
          </a:p>
        </p:txBody>
      </p:sp>
      <p:sp>
        <p:nvSpPr>
          <p:cNvPr id="13" name="Freeform 13"/>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27828" y="6340636"/>
            <a:ext cx="6306207" cy="4114800"/>
          </a:xfrm>
          <a:custGeom>
            <a:avLst/>
            <a:gdLst/>
            <a:ahLst/>
            <a:cxnLst/>
            <a:rect l="l" t="t" r="r" b="b"/>
            <a:pathLst>
              <a:path w="6306207" h="4114800">
                <a:moveTo>
                  <a:pt x="0" y="0"/>
                </a:moveTo>
                <a:lnTo>
                  <a:pt x="6306207" y="0"/>
                </a:lnTo>
                <a:lnTo>
                  <a:pt x="630620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2512895" y="1376194"/>
            <a:ext cx="13262209" cy="615705"/>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Τι κάνει δύσκολη την αυτοεξέταση και την αυτοκριτική; </a:t>
            </a:r>
          </a:p>
        </p:txBody>
      </p:sp>
      <p:sp>
        <p:nvSpPr>
          <p:cNvPr id="11" name="TextBox 11"/>
          <p:cNvSpPr txBox="1"/>
          <p:nvPr/>
        </p:nvSpPr>
        <p:spPr>
          <a:xfrm>
            <a:off x="3883463" y="2655105"/>
            <a:ext cx="9618790" cy="559970"/>
          </a:xfrm>
          <a:prstGeom prst="rect">
            <a:avLst/>
          </a:prstGeom>
        </p:spPr>
        <p:txBody>
          <a:bodyPr lIns="0" tIns="0" rIns="0" bIns="0" rtlCol="0" anchor="t">
            <a:spAutoFit/>
          </a:bodyPr>
          <a:lstStyle/>
          <a:p>
            <a:pPr algn="l">
              <a:lnSpc>
                <a:spcPts val="4386"/>
              </a:lnSpc>
            </a:pPr>
            <a:r>
              <a:rPr lang="en-US" sz="4099" b="1" spc="192" dirty="0">
                <a:solidFill>
                  <a:srgbClr val="000000"/>
                </a:solidFill>
                <a:latin typeface="One Little Font Bold"/>
                <a:ea typeface="One Little Font Bold"/>
                <a:cs typeface="One Little Font Bold"/>
                <a:sym typeface="One Little Font Bold"/>
              </a:rPr>
              <a:t>α. Η </a:t>
            </a:r>
            <a:r>
              <a:rPr lang="en-US" sz="4099" b="1" spc="192" dirty="0" err="1">
                <a:solidFill>
                  <a:srgbClr val="000000"/>
                </a:solidFill>
                <a:latin typeface="One Little Font Bold"/>
                <a:ea typeface="One Little Font Bold"/>
                <a:cs typeface="One Little Font Bold"/>
                <a:sym typeface="One Little Font Bold"/>
              </a:rPr>
              <a:t>φιλ</a:t>
            </a:r>
            <a:r>
              <a:rPr lang="en-US" sz="4099" b="1" spc="192" dirty="0">
                <a:solidFill>
                  <a:srgbClr val="000000"/>
                </a:solidFill>
                <a:latin typeface="One Little Font Bold"/>
                <a:ea typeface="One Little Font Bold"/>
                <a:cs typeface="One Little Font Bold"/>
                <a:sym typeface="One Little Font Bold"/>
              </a:rPr>
              <a:t>αυτία μας</a:t>
            </a:r>
          </a:p>
        </p:txBody>
      </p:sp>
      <p:sp>
        <p:nvSpPr>
          <p:cNvPr id="12" name="TextBox 12"/>
          <p:cNvSpPr txBox="1"/>
          <p:nvPr/>
        </p:nvSpPr>
        <p:spPr>
          <a:xfrm>
            <a:off x="3883463" y="3607415"/>
            <a:ext cx="9618790" cy="559970"/>
          </a:xfrm>
          <a:prstGeom prst="rect">
            <a:avLst/>
          </a:prstGeom>
        </p:spPr>
        <p:txBody>
          <a:bodyPr lIns="0" tIns="0" rIns="0" bIns="0" rtlCol="0" anchor="t">
            <a:spAutoFit/>
          </a:bodyPr>
          <a:lstStyle/>
          <a:p>
            <a:pPr algn="l">
              <a:lnSpc>
                <a:spcPts val="4386"/>
              </a:lnSpc>
            </a:pPr>
            <a:r>
              <a:rPr lang="en-US" sz="4099" b="1" spc="192" dirty="0">
                <a:solidFill>
                  <a:srgbClr val="000000"/>
                </a:solidFill>
                <a:latin typeface="One Little Font Bold"/>
                <a:ea typeface="One Little Font Bold"/>
                <a:cs typeface="One Little Font Bold"/>
                <a:sym typeface="One Little Font Bold"/>
              </a:rPr>
              <a:t>β. </a:t>
            </a:r>
            <a:r>
              <a:rPr lang="en-US" sz="4099" b="1" spc="192" dirty="0" err="1">
                <a:solidFill>
                  <a:srgbClr val="000000"/>
                </a:solidFill>
                <a:latin typeface="One Little Font Bold"/>
                <a:ea typeface="One Little Font Bold"/>
                <a:cs typeface="One Little Font Bold"/>
                <a:sym typeface="One Little Font Bold"/>
              </a:rPr>
              <a:t>Αγνοούμε</a:t>
            </a:r>
            <a:r>
              <a:rPr lang="en-US" sz="4099" b="1" spc="192" dirty="0">
                <a:solidFill>
                  <a:srgbClr val="000000"/>
                </a:solidFill>
                <a:latin typeface="One Little Font Bold"/>
                <a:ea typeface="One Little Font Bold"/>
                <a:cs typeface="One Little Font Bold"/>
                <a:sym typeface="One Little Font Bold"/>
              </a:rPr>
              <a:t> </a:t>
            </a:r>
            <a:r>
              <a:rPr lang="en-US" sz="4099" b="1" spc="192" dirty="0" err="1">
                <a:solidFill>
                  <a:srgbClr val="000000"/>
                </a:solidFill>
                <a:latin typeface="One Little Font Bold"/>
                <a:ea typeface="One Little Font Bold"/>
                <a:cs typeface="One Little Font Bold"/>
                <a:sym typeface="One Little Font Bold"/>
              </a:rPr>
              <a:t>τον</a:t>
            </a:r>
            <a:r>
              <a:rPr lang="en-US" sz="4099" b="1" spc="192" dirty="0">
                <a:solidFill>
                  <a:srgbClr val="000000"/>
                </a:solidFill>
                <a:latin typeface="One Little Font Bold"/>
                <a:ea typeface="One Little Font Bold"/>
                <a:cs typeface="One Little Font Bold"/>
                <a:sym typeface="One Little Font Bold"/>
              </a:rPr>
              <a:t> </a:t>
            </a:r>
            <a:r>
              <a:rPr lang="en-US" sz="4099" b="1" spc="192" dirty="0" err="1">
                <a:solidFill>
                  <a:srgbClr val="000000"/>
                </a:solidFill>
                <a:latin typeface="One Little Font Bold"/>
                <a:ea typeface="One Little Font Bold"/>
                <a:cs typeface="One Little Font Bold"/>
                <a:sym typeface="One Little Font Bold"/>
              </a:rPr>
              <a:t>Θείο</a:t>
            </a:r>
            <a:r>
              <a:rPr lang="en-US" sz="4099" b="1" spc="192" dirty="0">
                <a:solidFill>
                  <a:srgbClr val="000000"/>
                </a:solidFill>
                <a:latin typeface="One Little Font Bold"/>
                <a:ea typeface="One Little Font Bold"/>
                <a:cs typeface="One Little Font Bold"/>
                <a:sym typeface="One Little Font Bold"/>
              </a:rPr>
              <a:t> </a:t>
            </a:r>
            <a:r>
              <a:rPr lang="en-US" sz="4099" b="1" spc="192" dirty="0" err="1">
                <a:solidFill>
                  <a:srgbClr val="000000"/>
                </a:solidFill>
                <a:latin typeface="One Little Font Bold"/>
                <a:ea typeface="One Little Font Bold"/>
                <a:cs typeface="One Little Font Bold"/>
                <a:sym typeface="One Little Font Bold"/>
              </a:rPr>
              <a:t>Νόμο</a:t>
            </a:r>
            <a:r>
              <a:rPr lang="en-US" sz="4099" b="1" spc="192" dirty="0">
                <a:solidFill>
                  <a:srgbClr val="000000"/>
                </a:solidFill>
                <a:latin typeface="One Little Font Bold"/>
                <a:ea typeface="One Little Font Bold"/>
                <a:cs typeface="One Little Font Bold"/>
                <a:sym typeface="One Little Font Bold"/>
              </a:rPr>
              <a:t>.</a:t>
            </a:r>
          </a:p>
        </p:txBody>
      </p:sp>
      <p:sp>
        <p:nvSpPr>
          <p:cNvPr id="13" name="TextBox 13"/>
          <p:cNvSpPr txBox="1"/>
          <p:nvPr/>
        </p:nvSpPr>
        <p:spPr>
          <a:xfrm>
            <a:off x="3883463" y="4583530"/>
            <a:ext cx="10599985" cy="1109406"/>
          </a:xfrm>
          <a:prstGeom prst="rect">
            <a:avLst/>
          </a:prstGeom>
        </p:spPr>
        <p:txBody>
          <a:bodyPr lIns="0" tIns="0" rIns="0" bIns="0" rtlCol="0" anchor="t">
            <a:spAutoFit/>
          </a:bodyPr>
          <a:lstStyle/>
          <a:p>
            <a:pPr algn="l">
              <a:lnSpc>
                <a:spcPts val="4386"/>
              </a:lnSpc>
            </a:pPr>
            <a:r>
              <a:rPr lang="en-US" sz="4099" b="1" spc="192" dirty="0">
                <a:solidFill>
                  <a:srgbClr val="000000"/>
                </a:solidFill>
                <a:latin typeface="One Little Font Bold"/>
                <a:ea typeface="One Little Font Bold"/>
                <a:cs typeface="One Little Font Bold"/>
                <a:sym typeface="One Little Font Bold"/>
              </a:rPr>
              <a:t>γ. Μας παρα</a:t>
            </a:r>
            <a:r>
              <a:rPr lang="en-US" sz="4099" b="1" spc="192" dirty="0" err="1">
                <a:solidFill>
                  <a:srgbClr val="000000"/>
                </a:solidFill>
                <a:latin typeface="One Little Font Bold"/>
                <a:ea typeface="One Little Font Bold"/>
                <a:cs typeface="One Little Font Bold"/>
                <a:sym typeface="One Little Font Bold"/>
              </a:rPr>
              <a:t>σύρει</a:t>
            </a:r>
            <a:r>
              <a:rPr lang="en-US" sz="4099" b="1" spc="192" dirty="0">
                <a:solidFill>
                  <a:srgbClr val="000000"/>
                </a:solidFill>
                <a:latin typeface="One Little Font Bold"/>
                <a:ea typeface="One Little Font Bold"/>
                <a:cs typeface="One Little Font Bold"/>
                <a:sym typeface="One Little Font Bold"/>
              </a:rPr>
              <a:t> η </a:t>
            </a:r>
            <a:r>
              <a:rPr lang="en-US" sz="4099" b="1" spc="192" dirty="0" err="1">
                <a:solidFill>
                  <a:srgbClr val="000000"/>
                </a:solidFill>
                <a:latin typeface="One Little Font Bold"/>
                <a:ea typeface="One Little Font Bold"/>
                <a:cs typeface="One Little Font Bold"/>
                <a:sym typeface="One Little Font Bold"/>
              </a:rPr>
              <a:t>κοσμική</a:t>
            </a:r>
            <a:r>
              <a:rPr lang="en-US" sz="4099" b="1" spc="192" dirty="0">
                <a:solidFill>
                  <a:srgbClr val="000000"/>
                </a:solidFill>
                <a:latin typeface="One Little Font Bold"/>
                <a:ea typeface="One Little Font Bold"/>
                <a:cs typeface="One Little Font Bold"/>
                <a:sym typeface="One Little Font Bold"/>
              </a:rPr>
              <a:t> </a:t>
            </a:r>
            <a:r>
              <a:rPr lang="en-US" sz="4099" b="1" spc="192" dirty="0" err="1">
                <a:solidFill>
                  <a:srgbClr val="000000"/>
                </a:solidFill>
                <a:latin typeface="One Little Font Bold"/>
                <a:ea typeface="One Little Font Bold"/>
                <a:cs typeface="One Little Font Bold"/>
                <a:sym typeface="One Little Font Bold"/>
              </a:rPr>
              <a:t>νοοτρο</a:t>
            </a:r>
            <a:r>
              <a:rPr lang="en-US" sz="4099" b="1" spc="192" dirty="0">
                <a:solidFill>
                  <a:srgbClr val="000000"/>
                </a:solidFill>
                <a:latin typeface="One Little Font Bold"/>
                <a:ea typeface="One Little Font Bold"/>
                <a:cs typeface="One Little Font Bold"/>
                <a:sym typeface="One Little Font Bold"/>
              </a:rPr>
              <a:t>πία, που ό,τι δεν μπορεί να το φτάσει, το απορρίπτει.</a:t>
            </a:r>
          </a:p>
        </p:txBody>
      </p:sp>
      <p:sp>
        <p:nvSpPr>
          <p:cNvPr id="14" name="TextBox 14"/>
          <p:cNvSpPr txBox="1"/>
          <p:nvPr/>
        </p:nvSpPr>
        <p:spPr>
          <a:xfrm>
            <a:off x="3883463" y="6083461"/>
            <a:ext cx="13984404" cy="1109406"/>
          </a:xfrm>
          <a:prstGeom prst="rect">
            <a:avLst/>
          </a:prstGeom>
        </p:spPr>
        <p:txBody>
          <a:bodyPr lIns="0" tIns="0" rIns="0" bIns="0" rtlCol="0" anchor="t">
            <a:spAutoFit/>
          </a:bodyPr>
          <a:lstStyle/>
          <a:p>
            <a:pPr algn="l">
              <a:lnSpc>
                <a:spcPts val="4386"/>
              </a:lnSpc>
            </a:pPr>
            <a:r>
              <a:rPr lang="en-US" sz="4099" b="1" spc="192" dirty="0">
                <a:solidFill>
                  <a:srgbClr val="000000"/>
                </a:solidFill>
                <a:latin typeface="One Little Font Bold"/>
                <a:ea typeface="One Little Font Bold"/>
                <a:cs typeface="One Little Font Bold"/>
                <a:sym typeface="One Little Font Bold"/>
              </a:rPr>
              <a:t>δ. </a:t>
            </a:r>
            <a:r>
              <a:rPr lang="en-US" sz="4099" b="1" spc="192" dirty="0" err="1">
                <a:solidFill>
                  <a:srgbClr val="000000"/>
                </a:solidFill>
                <a:latin typeface="One Little Font Bold"/>
                <a:ea typeface="One Little Font Bold"/>
                <a:cs typeface="One Little Font Bold"/>
                <a:sym typeface="One Little Font Bold"/>
              </a:rPr>
              <a:t>Διάσ</a:t>
            </a:r>
            <a:r>
              <a:rPr lang="en-US" sz="4099" b="1" spc="192" dirty="0">
                <a:solidFill>
                  <a:srgbClr val="000000"/>
                </a:solidFill>
                <a:latin typeface="One Little Font Bold"/>
                <a:ea typeface="One Little Font Bold"/>
                <a:cs typeface="One Little Font Bold"/>
                <a:sym typeface="One Little Font Bold"/>
              </a:rPr>
              <a:t>παση, θόρυβοι, κυνηγητό του χρόνου, προβλήματα, ζητήματα, άγχος, κόπος μιας τόσο φορτωμένης μέρας</a:t>
            </a:r>
          </a:p>
        </p:txBody>
      </p:sp>
      <p:sp>
        <p:nvSpPr>
          <p:cNvPr id="15" name="Freeform 15"/>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575003" y="-353111"/>
            <a:ext cx="22208530" cy="10993223"/>
          </a:xfrm>
          <a:custGeom>
            <a:avLst/>
            <a:gdLst/>
            <a:ahLst/>
            <a:cxnLst/>
            <a:rect l="l" t="t" r="r" b="b"/>
            <a:pathLst>
              <a:path w="22208530" h="10993223">
                <a:moveTo>
                  <a:pt x="0" y="0"/>
                </a:moveTo>
                <a:lnTo>
                  <a:pt x="22208531" y="0"/>
                </a:lnTo>
                <a:lnTo>
                  <a:pt x="22208531" y="10993222"/>
                </a:lnTo>
                <a:lnTo>
                  <a:pt x="0" y="10993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flipH="1">
            <a:off x="555853" y="6009534"/>
            <a:ext cx="3077526" cy="5544480"/>
          </a:xfrm>
          <a:custGeom>
            <a:avLst/>
            <a:gdLst/>
            <a:ahLst/>
            <a:cxnLst/>
            <a:rect l="l" t="t" r="r" b="b"/>
            <a:pathLst>
              <a:path w="3077526" h="5544480">
                <a:moveTo>
                  <a:pt x="3077526" y="0"/>
                </a:moveTo>
                <a:lnTo>
                  <a:pt x="0" y="0"/>
                </a:lnTo>
                <a:lnTo>
                  <a:pt x="0" y="5544480"/>
                </a:lnTo>
                <a:lnTo>
                  <a:pt x="3077526" y="5544480"/>
                </a:lnTo>
                <a:lnTo>
                  <a:pt x="3077526"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3032627" y="1871935"/>
            <a:ext cx="12222746" cy="1516817"/>
          </a:xfrm>
          <a:prstGeom prst="rect">
            <a:avLst/>
          </a:prstGeom>
        </p:spPr>
        <p:txBody>
          <a:bodyPr lIns="0" tIns="0" rIns="0" bIns="0" rtlCol="0" anchor="t">
            <a:spAutoFit/>
          </a:bodyPr>
          <a:lstStyle/>
          <a:p>
            <a:pPr algn="ctr">
              <a:lnSpc>
                <a:spcPts val="5990"/>
              </a:lnSpc>
              <a:spcBef>
                <a:spcPct val="0"/>
              </a:spcBef>
            </a:pPr>
            <a:r>
              <a:rPr lang="en-US" sz="5598" b="1" spc="263">
                <a:solidFill>
                  <a:srgbClr val="000000"/>
                </a:solidFill>
                <a:latin typeface="One Little Font Bold"/>
                <a:ea typeface="One Little Font Bold"/>
                <a:cs typeface="One Little Font Bold"/>
                <a:sym typeface="One Little Font Bold"/>
              </a:rPr>
              <a:t>Πότε και πώς πρέπει να γίνεται η αυτοεξέταση και αυτοκριτική; </a:t>
            </a:r>
          </a:p>
        </p:txBody>
      </p:sp>
      <p:sp>
        <p:nvSpPr>
          <p:cNvPr id="11" name="TextBox 11"/>
          <p:cNvSpPr txBox="1"/>
          <p:nvPr/>
        </p:nvSpPr>
        <p:spPr>
          <a:xfrm>
            <a:off x="3394844" y="4906449"/>
            <a:ext cx="11765011" cy="1268279"/>
          </a:xfrm>
          <a:prstGeom prst="rect">
            <a:avLst/>
          </a:prstGeom>
        </p:spPr>
        <p:txBody>
          <a:bodyPr lIns="0" tIns="0" rIns="0" bIns="0" rtlCol="0" anchor="t">
            <a:spAutoFit/>
          </a:bodyPr>
          <a:lstStyle/>
          <a:p>
            <a:pPr marL="995628" lvl="1" indent="-497814" algn="l">
              <a:lnSpc>
                <a:spcPts val="4934"/>
              </a:lnSpc>
              <a:buFont typeface="Arial"/>
              <a:buChar char="•"/>
            </a:pPr>
            <a:r>
              <a:rPr lang="en-US" sz="4611" b="1" spc="216" dirty="0" err="1">
                <a:solidFill>
                  <a:srgbClr val="000000"/>
                </a:solidFill>
                <a:latin typeface="One Little Font Bold"/>
                <a:ea typeface="One Little Font Bold"/>
                <a:cs typeface="One Little Font Bold"/>
                <a:sym typeface="One Little Font Bold"/>
              </a:rPr>
              <a:t>Το</a:t>
            </a:r>
            <a:r>
              <a:rPr lang="en-US" sz="4611" b="1" spc="216" dirty="0">
                <a:solidFill>
                  <a:srgbClr val="000000"/>
                </a:solidFill>
                <a:latin typeface="One Little Font Bold"/>
                <a:ea typeface="One Little Font Bold"/>
                <a:cs typeface="One Little Font Bold"/>
                <a:sym typeface="One Little Font Bold"/>
              </a:rPr>
              <a:t> β</a:t>
            </a:r>
            <a:r>
              <a:rPr lang="en-US" sz="4611" b="1" spc="216" dirty="0" err="1">
                <a:solidFill>
                  <a:srgbClr val="000000"/>
                </a:solidFill>
                <a:latin typeface="One Little Font Bold"/>
                <a:ea typeface="One Little Font Bold"/>
                <a:cs typeface="One Little Font Bold"/>
                <a:sym typeface="One Little Font Bold"/>
              </a:rPr>
              <a:t>ράδυ</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ότ</a:t>
            </a:r>
            <a:r>
              <a:rPr lang="en-US" sz="4611" b="1" spc="216" dirty="0">
                <a:solidFill>
                  <a:srgbClr val="000000"/>
                </a:solidFill>
                <a:latin typeface="One Little Font Bold"/>
                <a:ea typeface="One Little Font Bold"/>
                <a:cs typeface="One Little Font Bold"/>
                <a:sym typeface="One Little Font Bold"/>
              </a:rPr>
              <a:t>αν όλα ηρεμήσουν, πριν ή μετά τη βραδινή μας προσευχή </a:t>
            </a:r>
          </a:p>
        </p:txBody>
      </p:sp>
      <p:sp>
        <p:nvSpPr>
          <p:cNvPr id="12" name="TextBox 12"/>
          <p:cNvSpPr txBox="1"/>
          <p:nvPr/>
        </p:nvSpPr>
        <p:spPr>
          <a:xfrm>
            <a:off x="3413894" y="4058850"/>
            <a:ext cx="11765011" cy="648395"/>
          </a:xfrm>
          <a:prstGeom prst="rect">
            <a:avLst/>
          </a:prstGeom>
        </p:spPr>
        <p:txBody>
          <a:bodyPr lIns="0" tIns="0" rIns="0" bIns="0" rtlCol="0" anchor="t">
            <a:spAutoFit/>
          </a:bodyPr>
          <a:lstStyle/>
          <a:p>
            <a:pPr marL="995628" lvl="1" indent="-497814" algn="l">
              <a:lnSpc>
                <a:spcPts val="4934"/>
              </a:lnSpc>
              <a:buFont typeface="Arial"/>
              <a:buChar char="•"/>
            </a:pPr>
            <a:r>
              <a:rPr lang="en-US" sz="4611" b="1" spc="216" dirty="0">
                <a:solidFill>
                  <a:srgbClr val="000000"/>
                </a:solidFill>
                <a:latin typeface="One Little Font Bold"/>
                <a:ea typeface="One Little Font Bold"/>
                <a:cs typeface="One Little Font Bold"/>
                <a:sym typeface="One Little Font Bold"/>
              </a:rPr>
              <a:t> μπ</a:t>
            </a:r>
            <a:r>
              <a:rPr lang="en-US" sz="4611" b="1" spc="216" dirty="0" err="1">
                <a:solidFill>
                  <a:srgbClr val="000000"/>
                </a:solidFill>
                <a:latin typeface="One Little Font Bold"/>
                <a:ea typeface="One Little Font Bold"/>
                <a:cs typeface="One Little Font Bold"/>
                <a:sym typeface="One Little Font Bold"/>
              </a:rPr>
              <a:t>ορεί</a:t>
            </a:r>
            <a:r>
              <a:rPr lang="en-US" sz="4611" b="1" spc="216" dirty="0">
                <a:solidFill>
                  <a:srgbClr val="000000"/>
                </a:solidFill>
                <a:latin typeface="One Little Font Bold"/>
                <a:ea typeface="One Little Font Bold"/>
                <a:cs typeface="One Little Font Bold"/>
                <a:sym typeface="One Little Font Bold"/>
              </a:rPr>
              <a:t> να </a:t>
            </a:r>
            <a:r>
              <a:rPr lang="en-US" sz="4611" b="1" spc="216" dirty="0" err="1">
                <a:solidFill>
                  <a:srgbClr val="000000"/>
                </a:solidFill>
                <a:latin typeface="One Little Font Bold"/>
                <a:ea typeface="One Little Font Bold"/>
                <a:cs typeface="One Little Font Bold"/>
                <a:sym typeface="One Little Font Bold"/>
              </a:rPr>
              <a:t>γίνει</a:t>
            </a:r>
            <a:r>
              <a:rPr lang="en-US" sz="4611" b="1" spc="216" dirty="0">
                <a:solidFill>
                  <a:srgbClr val="000000"/>
                </a:solidFill>
                <a:latin typeface="One Little Font Bold"/>
                <a:ea typeface="One Little Font Bold"/>
                <a:cs typeface="One Little Font Bold"/>
                <a:sym typeface="One Little Font Bold"/>
              </a:rPr>
              <a:t> α</a:t>
            </a:r>
            <a:r>
              <a:rPr lang="en-US" sz="4611" b="1" spc="216" dirty="0" err="1">
                <a:solidFill>
                  <a:srgbClr val="000000"/>
                </a:solidFill>
                <a:latin typeface="One Little Font Bold"/>
                <a:ea typeface="One Little Font Bold"/>
                <a:cs typeface="One Little Font Bold"/>
                <a:sym typeface="One Little Font Bold"/>
              </a:rPr>
              <a:t>μέσως</a:t>
            </a:r>
            <a:r>
              <a:rPr lang="en-US" sz="4611" b="1" spc="216" dirty="0">
                <a:solidFill>
                  <a:srgbClr val="000000"/>
                </a:solidFill>
                <a:latin typeface="One Little Font Bold"/>
                <a:ea typeface="One Little Font Bold"/>
                <a:cs typeface="One Little Font Bold"/>
                <a:sym typeface="One Little Font Bold"/>
              </a:rPr>
              <a:t> και επ’ α</a:t>
            </a:r>
            <a:r>
              <a:rPr lang="en-US" sz="4611" b="1" spc="216" dirty="0" err="1">
                <a:solidFill>
                  <a:srgbClr val="000000"/>
                </a:solidFill>
                <a:latin typeface="One Little Font Bold"/>
                <a:ea typeface="One Little Font Bold"/>
                <a:cs typeface="One Little Font Bold"/>
                <a:sym typeface="One Little Font Bold"/>
              </a:rPr>
              <a:t>υτοφώρω</a:t>
            </a:r>
            <a:endParaRPr lang="en-US" sz="4611" b="1" spc="216" dirty="0">
              <a:solidFill>
                <a:srgbClr val="000000"/>
              </a:solidFill>
              <a:latin typeface="One Little Font Bold"/>
              <a:ea typeface="One Little Font Bold"/>
              <a:cs typeface="One Little Font Bold"/>
              <a:sym typeface="One Little Font Bold"/>
            </a:endParaRPr>
          </a:p>
        </p:txBody>
      </p:sp>
      <p:sp>
        <p:nvSpPr>
          <p:cNvPr id="13" name="TextBox 13"/>
          <p:cNvSpPr txBox="1"/>
          <p:nvPr/>
        </p:nvSpPr>
        <p:spPr>
          <a:xfrm>
            <a:off x="3413894" y="6422916"/>
            <a:ext cx="13578296" cy="1888164"/>
          </a:xfrm>
          <a:prstGeom prst="rect">
            <a:avLst/>
          </a:prstGeom>
        </p:spPr>
        <p:txBody>
          <a:bodyPr lIns="0" tIns="0" rIns="0" bIns="0" rtlCol="0" anchor="t">
            <a:spAutoFit/>
          </a:bodyPr>
          <a:lstStyle/>
          <a:p>
            <a:pPr marL="995628" lvl="1" indent="-497814" algn="l">
              <a:lnSpc>
                <a:spcPts val="4934"/>
              </a:lnSpc>
              <a:buFont typeface="Arial"/>
              <a:buChar char="•"/>
            </a:pPr>
            <a:r>
              <a:rPr lang="en-US" sz="4611" b="1" spc="216" dirty="0" err="1">
                <a:solidFill>
                  <a:srgbClr val="000000"/>
                </a:solidFill>
                <a:latin typeface="One Little Font Bold"/>
                <a:ea typeface="One Little Font Bold"/>
                <a:cs typeface="One Little Font Bold"/>
                <a:sym typeface="One Little Font Bold"/>
              </a:rPr>
              <a:t>Εκτός</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όμως</a:t>
            </a:r>
            <a:r>
              <a:rPr lang="en-US" sz="4611" b="1" spc="216" dirty="0">
                <a:solidFill>
                  <a:srgbClr val="000000"/>
                </a:solidFill>
                <a:latin typeface="One Little Font Bold"/>
                <a:ea typeface="One Little Font Bold"/>
                <a:cs typeface="One Little Font Bold"/>
                <a:sym typeface="One Little Font Bold"/>
              </a:rPr>
              <a:t> από </a:t>
            </a:r>
            <a:r>
              <a:rPr lang="en-US" sz="4611" b="1" spc="216" dirty="0" err="1">
                <a:solidFill>
                  <a:srgbClr val="000000"/>
                </a:solidFill>
                <a:latin typeface="One Little Font Bold"/>
                <a:ea typeface="One Little Font Bold"/>
                <a:cs typeface="One Little Font Bold"/>
                <a:sym typeface="One Little Font Bold"/>
              </a:rPr>
              <a:t>τη</a:t>
            </a:r>
            <a:r>
              <a:rPr lang="en-US" sz="4611" b="1" spc="216" dirty="0">
                <a:solidFill>
                  <a:srgbClr val="000000"/>
                </a:solidFill>
                <a:latin typeface="One Little Font Bold"/>
                <a:ea typeface="One Little Font Bold"/>
                <a:cs typeface="One Little Font Bold"/>
                <a:sym typeface="One Little Font Bold"/>
              </a:rPr>
              <a:t> βρα</a:t>
            </a:r>
            <a:r>
              <a:rPr lang="en-US" sz="4611" b="1" spc="216" dirty="0" err="1">
                <a:solidFill>
                  <a:srgbClr val="000000"/>
                </a:solidFill>
                <a:latin typeface="One Little Font Bold"/>
                <a:ea typeface="One Little Font Bold"/>
                <a:cs typeface="One Little Font Bold"/>
                <a:sym typeface="One Little Font Bold"/>
              </a:rPr>
              <a:t>δινή</a:t>
            </a:r>
            <a:r>
              <a:rPr lang="en-US" sz="4611" b="1" spc="216" dirty="0">
                <a:solidFill>
                  <a:srgbClr val="000000"/>
                </a:solidFill>
                <a:latin typeface="One Little Font Bold"/>
                <a:ea typeface="One Little Font Bold"/>
                <a:cs typeface="One Little Font Bold"/>
                <a:sym typeface="One Little Font Bold"/>
              </a:rPr>
              <a:t> α</a:t>
            </a:r>
            <a:r>
              <a:rPr lang="en-US" sz="4611" b="1" spc="216" dirty="0" err="1">
                <a:solidFill>
                  <a:srgbClr val="000000"/>
                </a:solidFill>
                <a:latin typeface="One Little Font Bold"/>
                <a:ea typeface="One Little Font Bold"/>
                <a:cs typeface="One Little Font Bold"/>
                <a:sym typeface="One Little Font Bold"/>
              </a:rPr>
              <a:t>υτοκριτική</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χρήσιμη</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είν</a:t>
            </a:r>
            <a:r>
              <a:rPr lang="en-US" sz="4611" b="1" spc="216" dirty="0">
                <a:solidFill>
                  <a:srgbClr val="000000"/>
                </a:solidFill>
                <a:latin typeface="One Little Font Bold"/>
                <a:ea typeface="One Little Font Bold"/>
                <a:cs typeface="One Little Font Bold"/>
                <a:sym typeface="One Little Font Bold"/>
              </a:rPr>
              <a:t>αι και εκείνη του Σαββάτου. Να </a:t>
            </a:r>
            <a:r>
              <a:rPr lang="en-US" sz="4611" b="1" spc="216" dirty="0" err="1">
                <a:solidFill>
                  <a:srgbClr val="000000"/>
                </a:solidFill>
                <a:latin typeface="One Little Font Bold"/>
                <a:ea typeface="One Little Font Bold"/>
                <a:cs typeface="One Little Font Bold"/>
                <a:sym typeface="One Little Font Bold"/>
              </a:rPr>
              <a:t>κάνουμε</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μι</a:t>
            </a:r>
            <a:r>
              <a:rPr lang="en-US" sz="4611" b="1" spc="216" dirty="0">
                <a:solidFill>
                  <a:srgbClr val="000000"/>
                </a:solidFill>
                <a:latin typeface="One Little Font Bold"/>
                <a:ea typeface="One Little Font Bold"/>
                <a:cs typeface="One Little Font Bold"/>
                <a:sym typeface="One Little Font Bold"/>
              </a:rPr>
              <a:t>α αναδρομή στην εβδομάδα που πέρασε</a:t>
            </a:r>
          </a:p>
        </p:txBody>
      </p:sp>
      <p:sp>
        <p:nvSpPr>
          <p:cNvPr id="14" name="TextBox 14"/>
          <p:cNvSpPr txBox="1"/>
          <p:nvPr/>
        </p:nvSpPr>
        <p:spPr>
          <a:xfrm>
            <a:off x="3633379" y="8511104"/>
            <a:ext cx="13578296" cy="1268279"/>
          </a:xfrm>
          <a:prstGeom prst="rect">
            <a:avLst/>
          </a:prstGeom>
        </p:spPr>
        <p:txBody>
          <a:bodyPr lIns="0" tIns="0" rIns="0" bIns="0" rtlCol="0" anchor="t">
            <a:spAutoFit/>
          </a:bodyPr>
          <a:lstStyle/>
          <a:p>
            <a:pPr marL="995628" lvl="1" indent="-497814" algn="l">
              <a:lnSpc>
                <a:spcPts val="4934"/>
              </a:lnSpc>
              <a:buFont typeface="Arial"/>
              <a:buChar char="•"/>
            </a:pPr>
            <a:r>
              <a:rPr lang="en-US" sz="4611" b="1" spc="216" dirty="0">
                <a:solidFill>
                  <a:srgbClr val="000000"/>
                </a:solidFill>
                <a:latin typeface="One Little Font Bold"/>
                <a:ea typeface="One Little Font Bold"/>
                <a:cs typeface="One Little Font Bold"/>
                <a:sym typeface="One Little Font Bold"/>
              </a:rPr>
              <a:t>Και </a:t>
            </a:r>
            <a:r>
              <a:rPr lang="en-US" sz="4611" b="1" spc="216" dirty="0" err="1">
                <a:solidFill>
                  <a:srgbClr val="000000"/>
                </a:solidFill>
                <a:latin typeface="One Little Font Bold"/>
                <a:ea typeface="One Little Font Bold"/>
                <a:cs typeface="One Little Font Bold"/>
                <a:sym typeface="One Little Font Bold"/>
              </a:rPr>
              <a:t>φυσικά</a:t>
            </a:r>
            <a:r>
              <a:rPr lang="en-US" sz="4611" b="1" spc="216" dirty="0">
                <a:solidFill>
                  <a:srgbClr val="000000"/>
                </a:solidFill>
                <a:latin typeface="One Little Font Bold"/>
                <a:ea typeface="One Little Font Bold"/>
                <a:cs typeface="One Little Font Bold"/>
                <a:sym typeface="One Little Font Bold"/>
              </a:rPr>
              <a:t> απαρα</a:t>
            </a:r>
            <a:r>
              <a:rPr lang="en-US" sz="4611" b="1" spc="216" dirty="0" err="1">
                <a:solidFill>
                  <a:srgbClr val="000000"/>
                </a:solidFill>
                <a:latin typeface="One Little Font Bold"/>
                <a:ea typeface="One Little Font Bold"/>
                <a:cs typeface="One Little Font Bold"/>
                <a:sym typeface="One Little Font Bold"/>
              </a:rPr>
              <a:t>ίτητος</a:t>
            </a:r>
            <a:r>
              <a:rPr lang="en-US" sz="4611" b="1" spc="216" dirty="0">
                <a:solidFill>
                  <a:srgbClr val="000000"/>
                </a:solidFill>
                <a:latin typeface="One Little Font Bold"/>
                <a:ea typeface="One Little Font Bold"/>
                <a:cs typeface="One Little Font Bold"/>
                <a:sym typeface="One Little Font Bold"/>
              </a:rPr>
              <a:t> ο </a:t>
            </a:r>
            <a:r>
              <a:rPr lang="en-US" sz="4611" b="1" spc="216" dirty="0" err="1">
                <a:solidFill>
                  <a:srgbClr val="000000"/>
                </a:solidFill>
                <a:latin typeface="One Little Font Bold"/>
                <a:ea typeface="One Little Font Bold"/>
                <a:cs typeface="One Little Font Bold"/>
                <a:sym typeface="One Little Font Bold"/>
              </a:rPr>
              <a:t>ειλικρινής</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έλεγχος</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του</a:t>
            </a:r>
            <a:r>
              <a:rPr lang="en-US" sz="4611" b="1" spc="216" dirty="0">
                <a:solidFill>
                  <a:srgbClr val="000000"/>
                </a:solidFill>
                <a:latin typeface="One Little Font Bold"/>
                <a:ea typeface="One Little Font Bold"/>
                <a:cs typeface="One Little Font Bold"/>
                <a:sym typeface="One Little Font Bold"/>
              </a:rPr>
              <a:t> εα</a:t>
            </a:r>
            <a:r>
              <a:rPr lang="en-US" sz="4611" b="1" spc="216" dirty="0" err="1">
                <a:solidFill>
                  <a:srgbClr val="000000"/>
                </a:solidFill>
                <a:latin typeface="One Little Font Bold"/>
                <a:ea typeface="One Little Font Bold"/>
                <a:cs typeface="One Little Font Bold"/>
                <a:sym typeface="One Little Font Bold"/>
              </a:rPr>
              <a:t>υτού</a:t>
            </a:r>
            <a:r>
              <a:rPr lang="en-US" sz="4611" b="1" spc="216" dirty="0">
                <a:solidFill>
                  <a:srgbClr val="000000"/>
                </a:solidFill>
                <a:latin typeface="One Little Font Bold"/>
                <a:ea typeface="One Little Font Bold"/>
                <a:cs typeface="One Little Font Bold"/>
                <a:sym typeface="One Little Font Bold"/>
              </a:rPr>
              <a:t> μας π</a:t>
            </a:r>
            <a:r>
              <a:rPr lang="en-US" sz="4611" b="1" spc="216" dirty="0" err="1">
                <a:solidFill>
                  <a:srgbClr val="000000"/>
                </a:solidFill>
                <a:latin typeface="One Little Font Bold"/>
                <a:ea typeface="One Little Font Bold"/>
                <a:cs typeface="One Little Font Bold"/>
                <a:sym typeface="One Little Font Bold"/>
              </a:rPr>
              <a:t>ριν</a:t>
            </a:r>
            <a:r>
              <a:rPr lang="en-US" sz="4611" b="1" spc="216" dirty="0">
                <a:solidFill>
                  <a:srgbClr val="000000"/>
                </a:solidFill>
                <a:latin typeface="One Little Font Bold"/>
                <a:ea typeface="One Little Font Bold"/>
                <a:cs typeface="One Little Font Bold"/>
                <a:sym typeface="One Little Font Bold"/>
              </a:rPr>
              <a:t> από </a:t>
            </a:r>
            <a:r>
              <a:rPr lang="en-US" sz="4611" b="1" spc="216" dirty="0" err="1">
                <a:solidFill>
                  <a:srgbClr val="000000"/>
                </a:solidFill>
                <a:latin typeface="One Little Font Bold"/>
                <a:ea typeface="One Little Font Bold"/>
                <a:cs typeface="One Little Font Bold"/>
                <a:sym typeface="One Little Font Bold"/>
              </a:rPr>
              <a:t>την</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ιερά</a:t>
            </a:r>
            <a:r>
              <a:rPr lang="en-US" sz="4611" b="1" spc="216" dirty="0">
                <a:solidFill>
                  <a:srgbClr val="000000"/>
                </a:solidFill>
                <a:latin typeface="One Little Font Bold"/>
                <a:ea typeface="One Little Font Bold"/>
                <a:cs typeface="One Little Font Bold"/>
                <a:sym typeface="One Little Font Bold"/>
              </a:rPr>
              <a:t> </a:t>
            </a:r>
            <a:r>
              <a:rPr lang="en-US" sz="4611" b="1" spc="216" dirty="0" err="1">
                <a:solidFill>
                  <a:srgbClr val="000000"/>
                </a:solidFill>
                <a:latin typeface="One Little Font Bold"/>
                <a:ea typeface="One Little Font Bold"/>
                <a:cs typeface="One Little Font Bold"/>
                <a:sym typeface="One Little Font Bold"/>
              </a:rPr>
              <a:t>Εξομολόγηση</a:t>
            </a:r>
            <a:endParaRPr lang="en-US" sz="4611" b="1" spc="216" dirty="0">
              <a:solidFill>
                <a:srgbClr val="000000"/>
              </a:solidFill>
              <a:latin typeface="One Little Font Bold"/>
              <a:ea typeface="One Little Font Bold"/>
              <a:cs typeface="One Little Font Bold"/>
              <a:sym typeface="One Little Font Bold"/>
            </a:endParaRPr>
          </a:p>
        </p:txBody>
      </p:sp>
      <p:sp>
        <p:nvSpPr>
          <p:cNvPr id="15" name="Freeform 15"/>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2501849" y="9992223"/>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5178735" y="4893405"/>
            <a:ext cx="3455939" cy="5246207"/>
          </a:xfrm>
          <a:custGeom>
            <a:avLst/>
            <a:gdLst/>
            <a:ahLst/>
            <a:cxnLst/>
            <a:rect l="l" t="t" r="r" b="b"/>
            <a:pathLst>
              <a:path w="3455939" h="5246207">
                <a:moveTo>
                  <a:pt x="0" y="0"/>
                </a:moveTo>
                <a:lnTo>
                  <a:pt x="3455939" y="0"/>
                </a:lnTo>
                <a:lnTo>
                  <a:pt x="3455939" y="5246207"/>
                </a:lnTo>
                <a:lnTo>
                  <a:pt x="0" y="5246207"/>
                </a:lnTo>
                <a:lnTo>
                  <a:pt x="0" y="0"/>
                </a:lnTo>
                <a:close/>
              </a:path>
            </a:pathLst>
          </a:custGeom>
          <a:blipFill>
            <a:blip r:embed="rId16"/>
            <a:stretch>
              <a:fillRect/>
            </a:stretch>
          </a:blipFill>
        </p:spPr>
        <p:txBody>
          <a:bodyPr/>
          <a:lstStyle/>
          <a:p>
            <a:endParaRPr lang="el-GR"/>
          </a:p>
        </p:txBody>
      </p:sp>
      <p:sp>
        <p:nvSpPr>
          <p:cNvPr id="10" name="Freeform 10"/>
          <p:cNvSpPr/>
          <p:nvPr/>
        </p:nvSpPr>
        <p:spPr>
          <a:xfrm>
            <a:off x="181970" y="4154968"/>
            <a:ext cx="4078255" cy="6132715"/>
          </a:xfrm>
          <a:custGeom>
            <a:avLst/>
            <a:gdLst/>
            <a:ahLst/>
            <a:cxnLst/>
            <a:rect l="l" t="t" r="r" b="b"/>
            <a:pathLst>
              <a:path w="4078255" h="6132715">
                <a:moveTo>
                  <a:pt x="0" y="0"/>
                </a:moveTo>
                <a:lnTo>
                  <a:pt x="4078255" y="0"/>
                </a:lnTo>
                <a:lnTo>
                  <a:pt x="4078255" y="6132715"/>
                </a:lnTo>
                <a:lnTo>
                  <a:pt x="0" y="6132715"/>
                </a:lnTo>
                <a:lnTo>
                  <a:pt x="0" y="0"/>
                </a:lnTo>
                <a:close/>
              </a:path>
            </a:pathLst>
          </a:custGeom>
          <a:blipFill>
            <a:blip r:embed="rId17"/>
            <a:stretch>
              <a:fillRect/>
            </a:stretch>
          </a:blipFill>
        </p:spPr>
        <p:txBody>
          <a:bodyPr/>
          <a:lstStyle/>
          <a:p>
            <a:endParaRPr lang="el-GR"/>
          </a:p>
        </p:txBody>
      </p:sp>
      <p:sp>
        <p:nvSpPr>
          <p:cNvPr id="11" name="TextBox 11"/>
          <p:cNvSpPr txBox="1"/>
          <p:nvPr/>
        </p:nvSpPr>
        <p:spPr>
          <a:xfrm>
            <a:off x="795698" y="2164219"/>
            <a:ext cx="17492302" cy="808382"/>
          </a:xfrm>
          <a:prstGeom prst="rect">
            <a:avLst/>
          </a:prstGeom>
        </p:spPr>
        <p:txBody>
          <a:bodyPr lIns="0" tIns="0" rIns="0" bIns="0" rtlCol="0" anchor="t">
            <a:spAutoFit/>
          </a:bodyPr>
          <a:lstStyle/>
          <a:p>
            <a:pPr algn="ctr">
              <a:lnSpc>
                <a:spcPts val="6220"/>
              </a:lnSpc>
              <a:spcBef>
                <a:spcPct val="0"/>
              </a:spcBef>
            </a:pPr>
            <a:r>
              <a:rPr lang="en-US" sz="5813" b="1" spc="273">
                <a:solidFill>
                  <a:srgbClr val="000000"/>
                </a:solidFill>
                <a:latin typeface="One Little Font Bold"/>
                <a:ea typeface="One Little Font Bold"/>
                <a:cs typeface="One Little Font Bold"/>
                <a:sym typeface="One Little Font Bold"/>
              </a:rPr>
              <a:t>Προσοχή στο μυστικό της σωστής αυτοκριτικής:</a:t>
            </a:r>
          </a:p>
        </p:txBody>
      </p:sp>
      <p:sp>
        <p:nvSpPr>
          <p:cNvPr id="13" name="TextBox 13"/>
          <p:cNvSpPr txBox="1"/>
          <p:nvPr/>
        </p:nvSpPr>
        <p:spPr>
          <a:xfrm>
            <a:off x="4442195" y="3522044"/>
            <a:ext cx="10589901" cy="4159167"/>
          </a:xfrm>
          <a:prstGeom prst="rect">
            <a:avLst/>
          </a:prstGeom>
        </p:spPr>
        <p:txBody>
          <a:bodyPr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Ελέγχω</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τον</a:t>
            </a:r>
            <a:r>
              <a:rPr lang="en-US" sz="4406" b="1" spc="207" dirty="0">
                <a:solidFill>
                  <a:srgbClr val="000000"/>
                </a:solidFill>
                <a:latin typeface="One Little Font Bold"/>
                <a:ea typeface="One Little Font Bold"/>
                <a:cs typeface="One Little Font Bold"/>
                <a:sym typeface="One Little Font Bold"/>
              </a:rPr>
              <a:t> εα</a:t>
            </a:r>
            <a:r>
              <a:rPr lang="en-US" sz="4406" b="1" spc="207" dirty="0" err="1">
                <a:solidFill>
                  <a:srgbClr val="000000"/>
                </a:solidFill>
                <a:latin typeface="One Little Font Bold"/>
                <a:ea typeface="One Little Font Bold"/>
                <a:cs typeface="One Little Font Bold"/>
                <a:sym typeface="One Little Font Bold"/>
              </a:rPr>
              <a:t>υτό</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μου</a:t>
            </a:r>
            <a:r>
              <a:rPr lang="en-US" sz="4406" b="1" spc="207" dirty="0">
                <a:solidFill>
                  <a:srgbClr val="000000"/>
                </a:solidFill>
                <a:latin typeface="One Little Font Bold"/>
                <a:ea typeface="One Little Font Bold"/>
                <a:cs typeface="One Little Font Bold"/>
                <a:sym typeface="One Little Font Bold"/>
              </a:rPr>
              <a:t> και β</a:t>
            </a:r>
            <a:r>
              <a:rPr lang="en-US" sz="4406" b="1" spc="207" dirty="0" err="1">
                <a:solidFill>
                  <a:srgbClr val="000000"/>
                </a:solidFill>
                <a:latin typeface="One Little Font Bold"/>
                <a:ea typeface="One Little Font Bold"/>
                <a:cs typeface="One Little Font Bold"/>
                <a:sym typeface="One Little Font Bold"/>
              </a:rPr>
              <a:t>ρίσκω</a:t>
            </a:r>
            <a:r>
              <a:rPr lang="en-US" sz="4406" b="1" spc="207" dirty="0">
                <a:solidFill>
                  <a:srgbClr val="000000"/>
                </a:solidFill>
                <a:latin typeface="One Little Font Bold"/>
                <a:ea typeface="One Little Font Bold"/>
                <a:cs typeface="One Little Font Bold"/>
                <a:sym typeface="One Little Font Bold"/>
              </a:rPr>
              <a:t> τα </a:t>
            </a:r>
            <a:r>
              <a:rPr lang="en-US" sz="4406" b="1" spc="207" dirty="0" err="1">
                <a:solidFill>
                  <a:srgbClr val="000000"/>
                </a:solidFill>
                <a:latin typeface="One Little Font Bold"/>
                <a:ea typeface="One Little Font Bold"/>
                <a:cs typeface="One Little Font Bold"/>
                <a:sym typeface="One Little Font Bold"/>
              </a:rPr>
              <a:t>λάθη</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μου</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όχι</a:t>
            </a:r>
            <a:r>
              <a:rPr lang="en-US" sz="4406" b="1" spc="207" dirty="0">
                <a:solidFill>
                  <a:srgbClr val="000000"/>
                </a:solidFill>
                <a:latin typeface="One Little Font Bold"/>
                <a:ea typeface="One Little Font Bold"/>
                <a:cs typeface="One Little Font Bold"/>
                <a:sym typeface="One Little Font Bold"/>
              </a:rPr>
              <a:t> απ</a:t>
            </a:r>
            <a:r>
              <a:rPr lang="en-US" sz="4406" b="1" spc="207" dirty="0" err="1">
                <a:solidFill>
                  <a:srgbClr val="000000"/>
                </a:solidFill>
                <a:latin typeface="One Little Font Bold"/>
                <a:ea typeface="One Little Font Bold"/>
                <a:cs typeface="One Little Font Bold"/>
                <a:sym typeface="One Little Font Bold"/>
              </a:rPr>
              <a:t>λώς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γι</a:t>
            </a:r>
            <a:r>
              <a:rPr lang="en-US" sz="4406" b="1" spc="207" dirty="0">
                <a:solidFill>
                  <a:srgbClr val="000000"/>
                </a:solidFill>
                <a:latin typeface="One Little Font Bold"/>
                <a:ea typeface="One Little Font Bold"/>
                <a:cs typeface="One Little Font Bold"/>
                <a:sym typeface="One Little Font Bold"/>
              </a:rPr>
              <a:t>α να τα διαπιστώσω μελαγχολικά και να βυθιστώ στην απογοήτευση και την παραίτηση. </a:t>
            </a:r>
            <a:r>
              <a:rPr lang="en-US" sz="4406" b="1" spc="207" dirty="0" err="1">
                <a:solidFill>
                  <a:srgbClr val="000000"/>
                </a:solidFill>
                <a:latin typeface="One Little Font Bold"/>
                <a:ea typeface="One Little Font Bold"/>
                <a:cs typeface="One Little Font Bold"/>
                <a:sym typeface="One Little Font Bold"/>
              </a:rPr>
              <a:t>Αλλά</a:t>
            </a:r>
            <a:r>
              <a:rPr lang="en-US" sz="4406" b="1" spc="207" dirty="0">
                <a:solidFill>
                  <a:srgbClr val="000000"/>
                </a:solidFill>
                <a:latin typeface="One Little Font Bold"/>
                <a:ea typeface="One Little Font Bold"/>
                <a:cs typeface="One Little Font Bold"/>
                <a:sym typeface="One Little Font Bold"/>
              </a:rPr>
              <a:t> ανα</a:t>
            </a:r>
            <a:r>
              <a:rPr lang="en-US" sz="4406" b="1" spc="207" dirty="0" err="1">
                <a:solidFill>
                  <a:srgbClr val="000000"/>
                </a:solidFill>
                <a:latin typeface="One Little Font Bold"/>
                <a:ea typeface="One Little Font Bold"/>
                <a:cs typeface="One Little Font Bold"/>
                <a:sym typeface="One Little Font Bold"/>
              </a:rPr>
              <a:t>κρίνω</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τον</a:t>
            </a:r>
            <a:r>
              <a:rPr lang="en-US" sz="4406" b="1" spc="207" dirty="0">
                <a:solidFill>
                  <a:srgbClr val="000000"/>
                </a:solidFill>
                <a:latin typeface="One Little Font Bold"/>
                <a:ea typeface="One Little Font Bold"/>
                <a:cs typeface="One Little Font Bold"/>
                <a:sym typeface="One Little Font Bold"/>
              </a:rPr>
              <a:t> εα</a:t>
            </a:r>
            <a:r>
              <a:rPr lang="en-US" sz="4406" b="1" spc="207" dirty="0" err="1">
                <a:solidFill>
                  <a:srgbClr val="000000"/>
                </a:solidFill>
                <a:latin typeface="One Little Font Bold"/>
                <a:ea typeface="One Little Font Bold"/>
                <a:cs typeface="One Little Font Bold"/>
                <a:sym typeface="One Little Font Bold"/>
              </a:rPr>
              <a:t>υτό</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μου</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με</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την</a:t>
            </a:r>
            <a:r>
              <a:rPr lang="en-US" sz="4406" b="1" spc="207" dirty="0">
                <a:solidFill>
                  <a:srgbClr val="000000"/>
                </a:solidFill>
                <a:latin typeface="One Little Font Bold"/>
                <a:ea typeface="One Little Font Bold"/>
                <a:cs typeface="One Little Font Bold"/>
                <a:sym typeface="One Little Font Bold"/>
              </a:rPr>
              <a:t> π</a:t>
            </a:r>
            <a:r>
              <a:rPr lang="en-US" sz="4406" b="1" spc="207" dirty="0" err="1">
                <a:solidFill>
                  <a:srgbClr val="000000"/>
                </a:solidFill>
                <a:latin typeface="One Little Font Bold"/>
                <a:ea typeface="One Little Font Bold"/>
                <a:cs typeface="One Little Font Bold"/>
                <a:sym typeface="One Little Font Bold"/>
              </a:rPr>
              <a:t>ροο</a:t>
            </a:r>
            <a:r>
              <a:rPr lang="en-US" sz="4406" b="1" spc="207" dirty="0">
                <a:solidFill>
                  <a:srgbClr val="000000"/>
                </a:solidFill>
                <a:latin typeface="One Little Font Bold"/>
                <a:ea typeface="One Little Font Bold"/>
                <a:cs typeface="One Little Font Bold"/>
                <a:sym typeface="One Little Font Bold"/>
              </a:rPr>
              <a:t>πτική της διόρθωσης, της αλλαγής, της μετάνοιας, της επιστροφής</a:t>
            </a:r>
          </a:p>
        </p:txBody>
      </p:sp>
      <p:sp>
        <p:nvSpPr>
          <p:cNvPr id="14" name="Freeform 14"/>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824877" y="260383"/>
            <a:ext cx="18177610" cy="8997917"/>
          </a:xfrm>
          <a:custGeom>
            <a:avLst/>
            <a:gdLst/>
            <a:ahLst/>
            <a:cxnLst/>
            <a:rect l="l" t="t" r="r" b="b"/>
            <a:pathLst>
              <a:path w="18177610" h="8997917">
                <a:moveTo>
                  <a:pt x="0" y="0"/>
                </a:moveTo>
                <a:lnTo>
                  <a:pt x="18177610" y="0"/>
                </a:lnTo>
                <a:lnTo>
                  <a:pt x="18177610" y="8997917"/>
                </a:lnTo>
                <a:lnTo>
                  <a:pt x="0" y="8997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TextBox 9"/>
          <p:cNvSpPr txBox="1"/>
          <p:nvPr/>
        </p:nvSpPr>
        <p:spPr>
          <a:xfrm>
            <a:off x="3173971" y="2997729"/>
            <a:ext cx="12781027" cy="1761613"/>
          </a:xfrm>
          <a:prstGeom prst="rect">
            <a:avLst/>
          </a:prstGeom>
        </p:spPr>
        <p:txBody>
          <a:bodyPr lIns="0" tIns="0" rIns="0" bIns="0" rtlCol="0" anchor="t">
            <a:spAutoFit/>
          </a:bodyPr>
          <a:lstStyle/>
          <a:p>
            <a:pPr algn="ctr">
              <a:lnSpc>
                <a:spcPts val="4649"/>
              </a:lnSpc>
            </a:pPr>
            <a:r>
              <a:rPr lang="en-US" sz="4345" b="1" spc="204">
                <a:solidFill>
                  <a:srgbClr val="000000"/>
                </a:solidFill>
                <a:latin typeface="One Little Font Bold"/>
                <a:ea typeface="One Little Font Bold"/>
                <a:cs typeface="One Little Font Bold"/>
                <a:sym typeface="One Little Font Bold"/>
              </a:rPr>
              <a:t>Χρειάζεται όμως κάτι ακόμα. Τι; Η υπογραφή εγκυρότητας στα αποτελέσματα της αυτοκριτικής. Ποιος θα τη βάλει;</a:t>
            </a:r>
          </a:p>
        </p:txBody>
      </p:sp>
      <p:sp>
        <p:nvSpPr>
          <p:cNvPr id="10" name="TextBox 10"/>
          <p:cNvSpPr txBox="1"/>
          <p:nvPr/>
        </p:nvSpPr>
        <p:spPr>
          <a:xfrm>
            <a:off x="403215" y="5701222"/>
            <a:ext cx="19020933" cy="897212"/>
          </a:xfrm>
          <a:prstGeom prst="rect">
            <a:avLst/>
          </a:prstGeom>
        </p:spPr>
        <p:txBody>
          <a:bodyPr lIns="0" tIns="0" rIns="0" bIns="0" rtlCol="0" anchor="t">
            <a:spAutoFit/>
          </a:bodyPr>
          <a:lstStyle/>
          <a:p>
            <a:pPr algn="ctr">
              <a:lnSpc>
                <a:spcPts val="6919"/>
              </a:lnSpc>
            </a:pPr>
            <a:r>
              <a:rPr lang="en-US" sz="6466" b="1" spc="303" dirty="0">
                <a:solidFill>
                  <a:srgbClr val="000000"/>
                </a:solidFill>
                <a:latin typeface="One Little Font Bold"/>
                <a:ea typeface="One Little Font Bold"/>
                <a:cs typeface="One Little Font Bold"/>
                <a:sym typeface="One Little Font Bold"/>
              </a:rPr>
              <a:t>Ο </a:t>
            </a:r>
            <a:r>
              <a:rPr lang="en-US" sz="6466" b="1" spc="303" dirty="0" err="1">
                <a:solidFill>
                  <a:srgbClr val="000000"/>
                </a:solidFill>
                <a:latin typeface="One Little Font Bold"/>
                <a:ea typeface="One Little Font Bold"/>
                <a:cs typeface="One Little Font Bold"/>
                <a:sym typeface="One Little Font Bold"/>
              </a:rPr>
              <a:t>Πνευμ</a:t>
            </a:r>
            <a:r>
              <a:rPr lang="en-US" sz="6466" b="1" spc="303" dirty="0">
                <a:solidFill>
                  <a:srgbClr val="000000"/>
                </a:solidFill>
                <a:latin typeface="One Little Font Bold"/>
                <a:ea typeface="One Little Font Bold"/>
                <a:cs typeface="One Little Font Bold"/>
                <a:sym typeface="One Little Font Bold"/>
              </a:rPr>
              <a:t>ατικός μας.</a:t>
            </a:r>
          </a:p>
        </p:txBody>
      </p:sp>
      <p:grpSp>
        <p:nvGrpSpPr>
          <p:cNvPr id="11" name="Group 11"/>
          <p:cNvGrpSpPr/>
          <p:nvPr/>
        </p:nvGrpSpPr>
        <p:grpSpPr>
          <a:xfrm>
            <a:off x="0" y="2384919"/>
            <a:ext cx="3853028" cy="7767467"/>
            <a:chOff x="0" y="0"/>
            <a:chExt cx="5137370" cy="10356623"/>
          </a:xfrm>
        </p:grpSpPr>
        <p:sp>
          <p:nvSpPr>
            <p:cNvPr id="12" name="Freeform 12"/>
            <p:cNvSpPr/>
            <p:nvPr/>
          </p:nvSpPr>
          <p:spPr>
            <a:xfrm>
              <a:off x="1778148" y="0"/>
              <a:ext cx="2390520" cy="2403631"/>
            </a:xfrm>
            <a:custGeom>
              <a:avLst/>
              <a:gdLst/>
              <a:ahLst/>
              <a:cxnLst/>
              <a:rect l="l" t="t" r="r" b="b"/>
              <a:pathLst>
                <a:path w="2390520" h="2403631">
                  <a:moveTo>
                    <a:pt x="0" y="0"/>
                  </a:moveTo>
                  <a:lnTo>
                    <a:pt x="2390520" y="0"/>
                  </a:lnTo>
                  <a:lnTo>
                    <a:pt x="2390520" y="2403631"/>
                  </a:lnTo>
                  <a:lnTo>
                    <a:pt x="0" y="24036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3" name="Freeform 13"/>
            <p:cNvSpPr/>
            <p:nvPr/>
          </p:nvSpPr>
          <p:spPr>
            <a:xfrm>
              <a:off x="0" y="600061"/>
              <a:ext cx="5137370" cy="9756562"/>
            </a:xfrm>
            <a:custGeom>
              <a:avLst/>
              <a:gdLst/>
              <a:ahLst/>
              <a:cxnLst/>
              <a:rect l="l" t="t" r="r" b="b"/>
              <a:pathLst>
                <a:path w="5137370" h="9756562">
                  <a:moveTo>
                    <a:pt x="0" y="0"/>
                  </a:moveTo>
                  <a:lnTo>
                    <a:pt x="5137370" y="0"/>
                  </a:lnTo>
                  <a:lnTo>
                    <a:pt x="5137370" y="9756562"/>
                  </a:lnTo>
                  <a:lnTo>
                    <a:pt x="0" y="9756562"/>
                  </a:lnTo>
                  <a:lnTo>
                    <a:pt x="0" y="0"/>
                  </a:lnTo>
                  <a:close/>
                </a:path>
              </a:pathLst>
            </a:custGeom>
            <a:blipFill>
              <a:blip r:embed="rId18"/>
              <a:stretch>
                <a:fillRect l="-12103" t="-9863" r="-59942" b="-6676"/>
              </a:stretch>
            </a:blipFill>
          </p:spPr>
          <p:txBody>
            <a:bodyPr/>
            <a:lstStyle/>
            <a:p>
              <a:endParaRPr lang="el-GR"/>
            </a:p>
          </p:txBody>
        </p:sp>
      </p:grpSp>
      <p:sp>
        <p:nvSpPr>
          <p:cNvPr id="14" name="Freeform 14"/>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2501849" y="9992223"/>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321069" y="4798825"/>
            <a:ext cx="3725764" cy="4114800"/>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1" name="TextBox 11"/>
          <p:cNvSpPr txBox="1"/>
          <p:nvPr/>
        </p:nvSpPr>
        <p:spPr>
          <a:xfrm>
            <a:off x="3046361" y="2224662"/>
            <a:ext cx="13009251" cy="3640670"/>
          </a:xfrm>
          <a:prstGeom prst="rect">
            <a:avLst/>
          </a:prstGeom>
        </p:spPr>
        <p:txBody>
          <a:bodyPr lIns="0" tIns="0" rIns="0" bIns="0" rtlCol="0" anchor="t">
            <a:spAutoFit/>
          </a:bodyPr>
          <a:lstStyle/>
          <a:p>
            <a:pPr algn="ctr">
              <a:lnSpc>
                <a:spcPts val="5792"/>
              </a:lnSpc>
              <a:spcBef>
                <a:spcPct val="0"/>
              </a:spcBef>
            </a:pPr>
            <a:r>
              <a:rPr lang="en-US" sz="5413" b="1" spc="254" dirty="0">
                <a:solidFill>
                  <a:srgbClr val="000000"/>
                </a:solidFill>
                <a:latin typeface="One Little Font Bold"/>
                <a:ea typeface="One Little Font Bold"/>
                <a:cs typeface="One Little Font Bold"/>
                <a:sym typeface="One Little Font Bold"/>
              </a:rPr>
              <a:t>Η </a:t>
            </a:r>
            <a:r>
              <a:rPr lang="en-US" sz="5413" b="1" spc="254" dirty="0" err="1">
                <a:solidFill>
                  <a:srgbClr val="000000"/>
                </a:solidFill>
                <a:latin typeface="One Little Font Bold"/>
                <a:ea typeface="One Little Font Bold"/>
                <a:cs typeface="One Little Font Bold"/>
                <a:sym typeface="One Little Font Bold"/>
              </a:rPr>
              <a:t>Αγί</a:t>
            </a:r>
            <a:r>
              <a:rPr lang="en-US" sz="5413" b="1" spc="254" dirty="0">
                <a:solidFill>
                  <a:srgbClr val="000000"/>
                </a:solidFill>
                <a:latin typeface="One Little Font Bold"/>
                <a:ea typeface="One Little Font Bold"/>
                <a:cs typeface="One Little Font Bold"/>
                <a:sym typeface="One Little Font Bold"/>
              </a:rPr>
              <a:t>α Γραφή και οι Άγιοι Πατέρες τονίζουν την ανάγκη της αυτοκριτικής. </a:t>
            </a:r>
          </a:p>
          <a:p>
            <a:pPr algn="ctr">
              <a:lnSpc>
                <a:spcPts val="5792"/>
              </a:lnSpc>
              <a:spcBef>
                <a:spcPct val="0"/>
              </a:spcBef>
            </a:pPr>
            <a:r>
              <a:rPr lang="en-US" sz="5413" b="1" spc="254" dirty="0" err="1">
                <a:solidFill>
                  <a:srgbClr val="000000"/>
                </a:solidFill>
                <a:latin typeface="One Little Font Bold"/>
                <a:ea typeface="One Little Font Bold"/>
                <a:cs typeface="One Little Font Bold"/>
                <a:sym typeface="One Little Font Bold"/>
              </a:rPr>
              <a:t>Την</a:t>
            </a:r>
            <a:r>
              <a:rPr lang="en-US" sz="5413" b="1" spc="254" dirty="0">
                <a:solidFill>
                  <a:srgbClr val="000000"/>
                </a:solidFill>
                <a:latin typeface="One Little Font Bold"/>
                <a:ea typeface="One Little Font Bold"/>
                <a:cs typeface="One Little Font Bold"/>
                <a:sym typeface="One Little Font Bold"/>
              </a:rPr>
              <a:t> </a:t>
            </a:r>
            <a:r>
              <a:rPr lang="en-US" sz="5413" b="1" spc="254" dirty="0" err="1">
                <a:solidFill>
                  <a:srgbClr val="000000"/>
                </a:solidFill>
                <a:latin typeface="One Little Font Bold"/>
                <a:ea typeface="One Little Font Bold"/>
                <a:cs typeface="One Little Font Bold"/>
                <a:sym typeface="One Little Font Bold"/>
              </a:rPr>
              <a:t>ονομάζουν</a:t>
            </a:r>
            <a:r>
              <a:rPr lang="en-US" sz="5413" b="1" spc="254" dirty="0">
                <a:solidFill>
                  <a:srgbClr val="000000"/>
                </a:solidFill>
                <a:latin typeface="One Little Font Bold"/>
                <a:ea typeface="One Little Font Bold"/>
                <a:cs typeface="One Little Font Bold"/>
                <a:sym typeface="One Little Font Bold"/>
              </a:rPr>
              <a:t> «Επ</a:t>
            </a:r>
            <a:r>
              <a:rPr lang="en-US" sz="5413" b="1" spc="254" dirty="0" err="1">
                <a:solidFill>
                  <a:srgbClr val="000000"/>
                </a:solidFill>
                <a:latin typeface="One Little Font Bold"/>
                <a:ea typeface="One Little Font Bold"/>
                <a:cs typeface="One Little Font Bold"/>
                <a:sym typeface="One Little Font Bold"/>
              </a:rPr>
              <a:t>ιστήμη</a:t>
            </a:r>
            <a:r>
              <a:rPr lang="en-US" sz="5413" b="1" spc="254" dirty="0">
                <a:solidFill>
                  <a:srgbClr val="000000"/>
                </a:solidFill>
                <a:latin typeface="One Little Font Bold"/>
                <a:ea typeface="One Little Font Bold"/>
                <a:cs typeface="One Little Font Bold"/>
                <a:sym typeface="One Little Font Bold"/>
              </a:rPr>
              <a:t> επ</a:t>
            </a:r>
            <a:r>
              <a:rPr lang="en-US" sz="5413" b="1" spc="254" dirty="0" err="1">
                <a:solidFill>
                  <a:srgbClr val="000000"/>
                </a:solidFill>
                <a:latin typeface="One Little Font Bold"/>
                <a:ea typeface="One Little Font Bold"/>
                <a:cs typeface="One Little Font Bold"/>
                <a:sym typeface="One Little Font Bold"/>
              </a:rPr>
              <a:t>ιστημών</a:t>
            </a:r>
            <a:r>
              <a:rPr lang="en-US" sz="5413" b="1" spc="254" dirty="0">
                <a:solidFill>
                  <a:srgbClr val="000000"/>
                </a:solidFill>
                <a:latin typeface="One Little Font Bold"/>
                <a:ea typeface="One Little Font Bold"/>
                <a:cs typeface="One Little Font Bold"/>
                <a:sym typeface="One Little Font Bold"/>
              </a:rPr>
              <a:t> και </a:t>
            </a:r>
            <a:r>
              <a:rPr lang="en-US" sz="5413" b="1" spc="254" dirty="0" err="1">
                <a:solidFill>
                  <a:srgbClr val="000000"/>
                </a:solidFill>
                <a:latin typeface="One Little Font Bold"/>
                <a:ea typeface="One Little Font Bold"/>
                <a:cs typeface="One Little Font Bold"/>
                <a:sym typeface="One Little Font Bold"/>
              </a:rPr>
              <a:t>τέχνη</a:t>
            </a:r>
            <a:r>
              <a:rPr lang="en-US" sz="5413" b="1" spc="254" dirty="0">
                <a:solidFill>
                  <a:srgbClr val="000000"/>
                </a:solidFill>
                <a:latin typeface="One Little Font Bold"/>
                <a:ea typeface="One Little Font Bold"/>
                <a:cs typeface="One Little Font Bold"/>
                <a:sym typeface="One Little Font Bold"/>
              </a:rPr>
              <a:t> </a:t>
            </a:r>
            <a:r>
              <a:rPr lang="en-US" sz="5413" b="1" spc="254" dirty="0" err="1">
                <a:solidFill>
                  <a:srgbClr val="000000"/>
                </a:solidFill>
                <a:latin typeface="One Little Font Bold"/>
                <a:ea typeface="One Little Font Bold"/>
                <a:cs typeface="One Little Font Bold"/>
                <a:sym typeface="One Little Font Bold"/>
              </a:rPr>
              <a:t>τεχνών</a:t>
            </a:r>
            <a:r>
              <a:rPr lang="en-US" sz="5413" b="1" spc="254" dirty="0">
                <a:solidFill>
                  <a:srgbClr val="000000"/>
                </a:solidFill>
                <a:latin typeface="One Little Font Bold"/>
                <a:ea typeface="One Little Font Bold"/>
                <a:cs typeface="One Little Font Bold"/>
                <a:sym typeface="One Little Font Bold"/>
              </a:rPr>
              <a:t>». </a:t>
            </a:r>
            <a:r>
              <a:rPr lang="en-US" sz="5413" b="1" spc="254" dirty="0" err="1">
                <a:solidFill>
                  <a:srgbClr val="000000"/>
                </a:solidFill>
                <a:latin typeface="One Little Font Bold"/>
                <a:ea typeface="One Little Font Bold"/>
                <a:cs typeface="One Little Font Bold"/>
                <a:sym typeface="One Little Font Bold"/>
              </a:rPr>
              <a:t>Την</a:t>
            </a:r>
            <a:r>
              <a:rPr lang="en-US" sz="5413" b="1" spc="254" dirty="0">
                <a:solidFill>
                  <a:srgbClr val="000000"/>
                </a:solidFill>
                <a:latin typeface="One Little Font Bold"/>
                <a:ea typeface="One Little Font Bold"/>
                <a:cs typeface="One Little Font Bold"/>
                <a:sym typeface="One Little Font Bold"/>
              </a:rPr>
              <a:t> </a:t>
            </a:r>
            <a:r>
              <a:rPr lang="en-US" sz="5413" b="1" spc="254" dirty="0" err="1">
                <a:solidFill>
                  <a:srgbClr val="000000"/>
                </a:solidFill>
                <a:latin typeface="One Little Font Bold"/>
                <a:ea typeface="One Little Font Bold"/>
                <a:cs typeface="One Little Font Bold"/>
                <a:sym typeface="One Little Font Bold"/>
              </a:rPr>
              <a:t>ονομάζουν</a:t>
            </a:r>
            <a:r>
              <a:rPr lang="en-US" sz="5413" b="1" spc="254" dirty="0">
                <a:solidFill>
                  <a:srgbClr val="000000"/>
                </a:solidFill>
                <a:latin typeface="One Little Font Bold"/>
                <a:ea typeface="One Little Font Bold"/>
                <a:cs typeface="One Little Font Bold"/>
                <a:sym typeface="One Little Font Bold"/>
              </a:rPr>
              <a:t> «</a:t>
            </a:r>
            <a:r>
              <a:rPr lang="en-US" sz="5413" b="1" spc="254" dirty="0" err="1">
                <a:solidFill>
                  <a:srgbClr val="000000"/>
                </a:solidFill>
                <a:latin typeface="One Little Font Bold"/>
                <a:ea typeface="One Little Font Bold"/>
                <a:cs typeface="One Little Font Bold"/>
                <a:sym typeface="One Little Font Bold"/>
              </a:rPr>
              <a:t>νήψη</a:t>
            </a:r>
            <a:r>
              <a:rPr lang="en-US" sz="5413" b="1" spc="254" dirty="0">
                <a:solidFill>
                  <a:srgbClr val="000000"/>
                </a:solidFill>
                <a:latin typeface="One Little Font Bold"/>
                <a:ea typeface="One Little Font Bold"/>
                <a:cs typeface="One Little Font Bold"/>
                <a:sym typeface="One Little Font Bold"/>
              </a:rPr>
              <a:t>». </a:t>
            </a:r>
          </a:p>
          <a:p>
            <a:pPr algn="ctr">
              <a:lnSpc>
                <a:spcPts val="5792"/>
              </a:lnSpc>
              <a:spcBef>
                <a:spcPct val="0"/>
              </a:spcBef>
            </a:pPr>
            <a:r>
              <a:rPr lang="en-US" sz="5413" b="1" spc="254" dirty="0" err="1">
                <a:solidFill>
                  <a:srgbClr val="000000"/>
                </a:solidFill>
                <a:latin typeface="One Little Font Bold"/>
                <a:ea typeface="One Little Font Bold"/>
                <a:cs typeface="One Little Font Bold"/>
                <a:sym typeface="One Little Font Bold"/>
              </a:rPr>
              <a:t>Δηλ</a:t>
            </a:r>
            <a:r>
              <a:rPr lang="en-US" sz="5413" b="1" spc="254" dirty="0">
                <a:solidFill>
                  <a:srgbClr val="000000"/>
                </a:solidFill>
                <a:latin typeface="One Little Font Bold"/>
                <a:ea typeface="One Little Font Bold"/>
                <a:cs typeface="One Little Font Bold"/>
                <a:sym typeface="One Little Font Bold"/>
              </a:rPr>
              <a:t>αδή πνευματική αγρύπνια</a:t>
            </a:r>
          </a:p>
        </p:txBody>
      </p:sp>
      <p:sp>
        <p:nvSpPr>
          <p:cNvPr id="12" name="Freeform 12"/>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824877" y="260383"/>
            <a:ext cx="18177610" cy="8997917"/>
          </a:xfrm>
          <a:custGeom>
            <a:avLst/>
            <a:gdLst/>
            <a:ahLst/>
            <a:cxnLst/>
            <a:rect l="l" t="t" r="r" b="b"/>
            <a:pathLst>
              <a:path w="18177610" h="8997917">
                <a:moveTo>
                  <a:pt x="0" y="0"/>
                </a:moveTo>
                <a:lnTo>
                  <a:pt x="18177610" y="0"/>
                </a:lnTo>
                <a:lnTo>
                  <a:pt x="18177610" y="8997917"/>
                </a:lnTo>
                <a:lnTo>
                  <a:pt x="0" y="8997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TextBox 9"/>
          <p:cNvSpPr txBox="1"/>
          <p:nvPr/>
        </p:nvSpPr>
        <p:spPr>
          <a:xfrm>
            <a:off x="4600143" y="4260428"/>
            <a:ext cx="12659157" cy="2296787"/>
          </a:xfrm>
          <a:prstGeom prst="rect">
            <a:avLst/>
          </a:prstGeom>
        </p:spPr>
        <p:txBody>
          <a:bodyPr lIns="0" tIns="0" rIns="0" bIns="0" rtlCol="0" anchor="t">
            <a:spAutoFit/>
          </a:bodyPr>
          <a:lstStyle/>
          <a:p>
            <a:pPr algn="ctr">
              <a:lnSpc>
                <a:spcPts val="6066"/>
              </a:lnSpc>
            </a:pPr>
            <a:r>
              <a:rPr lang="en-US" sz="5669" b="1" spc="266">
                <a:solidFill>
                  <a:srgbClr val="000000"/>
                </a:solidFill>
                <a:latin typeface="One Little Font Bold"/>
                <a:ea typeface="One Little Font Bold"/>
                <a:cs typeface="One Little Font Bold"/>
                <a:sym typeface="One Little Font Bold"/>
              </a:rPr>
              <a:t> «Όποιος αξιώθηκε να γνωρίσει τον εαυτό του είναι καλύτερος από εκείνον που αξιώθηκε να δει αγγέλους». </a:t>
            </a:r>
          </a:p>
        </p:txBody>
      </p:sp>
      <p:sp>
        <p:nvSpPr>
          <p:cNvPr id="10" name="Freeform 10"/>
          <p:cNvSpPr/>
          <p:nvPr/>
        </p:nvSpPr>
        <p:spPr>
          <a:xfrm>
            <a:off x="-580117" y="2940579"/>
            <a:ext cx="5767224" cy="7874070"/>
          </a:xfrm>
          <a:custGeom>
            <a:avLst/>
            <a:gdLst/>
            <a:ahLst/>
            <a:cxnLst/>
            <a:rect l="l" t="t" r="r" b="b"/>
            <a:pathLst>
              <a:path w="5767224" h="7874070">
                <a:moveTo>
                  <a:pt x="0" y="0"/>
                </a:moveTo>
                <a:lnTo>
                  <a:pt x="5767224" y="0"/>
                </a:lnTo>
                <a:lnTo>
                  <a:pt x="5767224" y="7874070"/>
                </a:lnTo>
                <a:lnTo>
                  <a:pt x="0" y="7874070"/>
                </a:lnTo>
                <a:lnTo>
                  <a:pt x="0" y="0"/>
                </a:lnTo>
                <a:close/>
              </a:path>
            </a:pathLst>
          </a:custGeom>
          <a:blipFill>
            <a:blip r:embed="rId16"/>
            <a:stretch>
              <a:fillRect l="-11439" t="-6216" b="-4054"/>
            </a:stretch>
          </a:blipFill>
        </p:spPr>
        <p:txBody>
          <a:bodyPr/>
          <a:lstStyle/>
          <a:p>
            <a:endParaRPr lang="el-GR"/>
          </a:p>
        </p:txBody>
      </p:sp>
      <p:sp>
        <p:nvSpPr>
          <p:cNvPr id="11" name="Freeform 11"/>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2501849" y="9992223"/>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TextBox 10"/>
          <p:cNvSpPr txBox="1"/>
          <p:nvPr/>
        </p:nvSpPr>
        <p:spPr>
          <a:xfrm>
            <a:off x="4699570" y="3361265"/>
            <a:ext cx="13009251" cy="2189671"/>
          </a:xfrm>
          <a:prstGeom prst="rect">
            <a:avLst/>
          </a:prstGeom>
        </p:spPr>
        <p:txBody>
          <a:bodyPr lIns="0" tIns="0" rIns="0" bIns="0" rtlCol="0" anchor="t">
            <a:spAutoFit/>
          </a:bodyPr>
          <a:lstStyle/>
          <a:p>
            <a:pPr algn="ctr">
              <a:lnSpc>
                <a:spcPts val="5792"/>
              </a:lnSpc>
              <a:spcBef>
                <a:spcPct val="0"/>
              </a:spcBef>
            </a:pPr>
            <a:r>
              <a:rPr lang="en-US" sz="5413" b="1" spc="254">
                <a:solidFill>
                  <a:srgbClr val="000000"/>
                </a:solidFill>
                <a:latin typeface="One Little Font Bold"/>
                <a:ea typeface="One Little Font Bold"/>
                <a:cs typeface="One Little Font Bold"/>
                <a:sym typeface="One Little Font Bold"/>
              </a:rPr>
              <a:t>«εκείνοι που προσπαθούν να ζήσουν ανώτερη ζωή, αγωνίζονται σ’ αυτόν τον πιο λεπτό και πιο δύσκολο πνευματικό πόλεμο».</a:t>
            </a:r>
          </a:p>
        </p:txBody>
      </p:sp>
      <p:sp>
        <p:nvSpPr>
          <p:cNvPr id="11" name="Freeform 11"/>
          <p:cNvSpPr/>
          <p:nvPr/>
        </p:nvSpPr>
        <p:spPr>
          <a:xfrm>
            <a:off x="-231959" y="3084972"/>
            <a:ext cx="5094095" cy="7414085"/>
          </a:xfrm>
          <a:custGeom>
            <a:avLst/>
            <a:gdLst/>
            <a:ahLst/>
            <a:cxnLst/>
            <a:rect l="l" t="t" r="r" b="b"/>
            <a:pathLst>
              <a:path w="5094095" h="7414085">
                <a:moveTo>
                  <a:pt x="0" y="0"/>
                </a:moveTo>
                <a:lnTo>
                  <a:pt x="5094095" y="0"/>
                </a:lnTo>
                <a:lnTo>
                  <a:pt x="5094095" y="7414085"/>
                </a:lnTo>
                <a:lnTo>
                  <a:pt x="0" y="7414085"/>
                </a:lnTo>
                <a:lnTo>
                  <a:pt x="0" y="0"/>
                </a:lnTo>
                <a:close/>
              </a:path>
            </a:pathLst>
          </a:custGeom>
          <a:blipFill>
            <a:blip r:embed="rId16"/>
            <a:stretch>
              <a:fillRect l="-12337" t="-5462" r="-15097" b="-668"/>
            </a:stretch>
          </a:blipFill>
        </p:spPr>
        <p:txBody>
          <a:bodyPr/>
          <a:lstStyle/>
          <a:p>
            <a:endParaRPr lang="el-GR"/>
          </a:p>
        </p:txBody>
      </p:sp>
      <p:sp>
        <p:nvSpPr>
          <p:cNvPr id="12" name="Freeform 12"/>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2501849" y="9992223"/>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TextBox 10"/>
          <p:cNvSpPr txBox="1"/>
          <p:nvPr/>
        </p:nvSpPr>
        <p:spPr>
          <a:xfrm>
            <a:off x="3046361" y="2224662"/>
            <a:ext cx="13009251" cy="5091668"/>
          </a:xfrm>
          <a:prstGeom prst="rect">
            <a:avLst/>
          </a:prstGeom>
        </p:spPr>
        <p:txBody>
          <a:bodyPr lIns="0" tIns="0" rIns="0" bIns="0" rtlCol="0" anchor="t">
            <a:spAutoFit/>
          </a:bodyPr>
          <a:lstStyle/>
          <a:p>
            <a:pPr algn="ctr">
              <a:lnSpc>
                <a:spcPts val="5792"/>
              </a:lnSpc>
              <a:spcBef>
                <a:spcPct val="0"/>
              </a:spcBef>
            </a:pPr>
            <a:r>
              <a:rPr lang="en-US" sz="5413" b="1" spc="254">
                <a:solidFill>
                  <a:srgbClr val="000000"/>
                </a:solidFill>
                <a:latin typeface="One Little Font Bold"/>
                <a:ea typeface="One Little Font Bold"/>
                <a:cs typeface="One Little Font Bold"/>
                <a:sym typeface="One Little Font Bold"/>
              </a:rPr>
              <a:t>Γι’ αυτό κι εμείς από τα 1.440 λεπτά του 24ώρου, ας ξεχωρίζουμε πάντα μερικά για την πνευματική μας αυτή ανασυγκρότηση. Είναι ο πιο γόνιμος διάλογος που μπορούμε να κάνουμε. Έτσι μόνο μπορούμε να ελπίζουμε σε πρόοδο πνευματική. Ένα-ένα να ξεριζώνονται τα αγκάθια του κακού</a:t>
            </a:r>
          </a:p>
        </p:txBody>
      </p:sp>
      <p:sp>
        <p:nvSpPr>
          <p:cNvPr id="11" name="Freeform 11"/>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694558" y="1525337"/>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283742">
            <a:off x="14830556" y="-451759"/>
            <a:ext cx="4340822" cy="3326155"/>
          </a:xfrm>
          <a:custGeom>
            <a:avLst/>
            <a:gdLst/>
            <a:ahLst/>
            <a:cxnLst/>
            <a:rect l="l" t="t" r="r" b="b"/>
            <a:pathLst>
              <a:path w="4340822" h="3326155">
                <a:moveTo>
                  <a:pt x="0" y="0"/>
                </a:moveTo>
                <a:lnTo>
                  <a:pt x="4340822" y="0"/>
                </a:lnTo>
                <a:lnTo>
                  <a:pt x="4340822" y="3326155"/>
                </a:lnTo>
                <a:lnTo>
                  <a:pt x="0" y="33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028700" y="2203170"/>
            <a:ext cx="1671685" cy="2167501"/>
          </a:xfrm>
          <a:custGeom>
            <a:avLst/>
            <a:gdLst/>
            <a:ahLst/>
            <a:cxnLst/>
            <a:rect l="l" t="t" r="r" b="b"/>
            <a:pathLst>
              <a:path w="1671685" h="2167501">
                <a:moveTo>
                  <a:pt x="0" y="0"/>
                </a:moveTo>
                <a:lnTo>
                  <a:pt x="1671685" y="0"/>
                </a:lnTo>
                <a:lnTo>
                  <a:pt x="1671685" y="2167500"/>
                </a:lnTo>
                <a:lnTo>
                  <a:pt x="0" y="2167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4504625" y="7985972"/>
            <a:ext cx="1722895" cy="2301028"/>
          </a:xfrm>
          <a:custGeom>
            <a:avLst/>
            <a:gdLst/>
            <a:ahLst/>
            <a:cxnLst/>
            <a:rect l="l" t="t" r="r" b="b"/>
            <a:pathLst>
              <a:path w="1722895" h="2301028">
                <a:moveTo>
                  <a:pt x="0" y="0"/>
                </a:moveTo>
                <a:lnTo>
                  <a:pt x="1722895" y="0"/>
                </a:lnTo>
                <a:lnTo>
                  <a:pt x="1722895" y="2301028"/>
                </a:lnTo>
                <a:lnTo>
                  <a:pt x="0" y="23010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Freeform 10"/>
          <p:cNvSpPr/>
          <p:nvPr/>
        </p:nvSpPr>
        <p:spPr>
          <a:xfrm>
            <a:off x="3469320" y="714756"/>
            <a:ext cx="414143" cy="347880"/>
          </a:xfrm>
          <a:custGeom>
            <a:avLst/>
            <a:gdLst/>
            <a:ahLst/>
            <a:cxnLst/>
            <a:rect l="l" t="t" r="r" b="b"/>
            <a:pathLst>
              <a:path w="414143" h="347880">
                <a:moveTo>
                  <a:pt x="0" y="0"/>
                </a:moveTo>
                <a:lnTo>
                  <a:pt x="414143" y="0"/>
                </a:lnTo>
                <a:lnTo>
                  <a:pt x="414143" y="347880"/>
                </a:lnTo>
                <a:lnTo>
                  <a:pt x="0" y="3478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1" name="Freeform 11"/>
          <p:cNvSpPr/>
          <p:nvPr/>
        </p:nvSpPr>
        <p:spPr>
          <a:xfrm>
            <a:off x="13563929" y="9258300"/>
            <a:ext cx="425518" cy="364349"/>
          </a:xfrm>
          <a:custGeom>
            <a:avLst/>
            <a:gdLst/>
            <a:ahLst/>
            <a:cxnLst/>
            <a:rect l="l" t="t" r="r" b="b"/>
            <a:pathLst>
              <a:path w="425518" h="364349">
                <a:moveTo>
                  <a:pt x="0" y="0"/>
                </a:moveTo>
                <a:lnTo>
                  <a:pt x="425518" y="0"/>
                </a:lnTo>
                <a:lnTo>
                  <a:pt x="425518" y="364349"/>
                </a:lnTo>
                <a:lnTo>
                  <a:pt x="0" y="3643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2" name="Freeform 12"/>
          <p:cNvSpPr/>
          <p:nvPr/>
        </p:nvSpPr>
        <p:spPr>
          <a:xfrm>
            <a:off x="6789005" y="1955570"/>
            <a:ext cx="2185556" cy="2741942"/>
          </a:xfrm>
          <a:custGeom>
            <a:avLst/>
            <a:gdLst/>
            <a:ahLst/>
            <a:cxnLst/>
            <a:rect l="l" t="t" r="r" b="b"/>
            <a:pathLst>
              <a:path w="2185556" h="2741942">
                <a:moveTo>
                  <a:pt x="0" y="0"/>
                </a:moveTo>
                <a:lnTo>
                  <a:pt x="2185556" y="0"/>
                </a:lnTo>
                <a:lnTo>
                  <a:pt x="2185556" y="2741942"/>
                </a:lnTo>
                <a:lnTo>
                  <a:pt x="0" y="27419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3" name="Freeform 13"/>
          <p:cNvSpPr/>
          <p:nvPr/>
        </p:nvSpPr>
        <p:spPr>
          <a:xfrm>
            <a:off x="8657582" y="1955570"/>
            <a:ext cx="2337505" cy="2741942"/>
          </a:xfrm>
          <a:custGeom>
            <a:avLst/>
            <a:gdLst/>
            <a:ahLst/>
            <a:cxnLst/>
            <a:rect l="l" t="t" r="r" b="b"/>
            <a:pathLst>
              <a:path w="2337505" h="2741942">
                <a:moveTo>
                  <a:pt x="0" y="0"/>
                </a:moveTo>
                <a:lnTo>
                  <a:pt x="2337505" y="0"/>
                </a:lnTo>
                <a:lnTo>
                  <a:pt x="2337505" y="2741942"/>
                </a:lnTo>
                <a:lnTo>
                  <a:pt x="0" y="274194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4" name="TextBox 14"/>
          <p:cNvSpPr txBox="1"/>
          <p:nvPr/>
        </p:nvSpPr>
        <p:spPr>
          <a:xfrm>
            <a:off x="3153247" y="4928293"/>
            <a:ext cx="11981505" cy="2762903"/>
          </a:xfrm>
          <a:prstGeom prst="rect">
            <a:avLst/>
          </a:prstGeom>
        </p:spPr>
        <p:txBody>
          <a:bodyPr lIns="0" tIns="0" rIns="0" bIns="0" rtlCol="0" anchor="t">
            <a:spAutoFit/>
          </a:bodyPr>
          <a:lstStyle/>
          <a:p>
            <a:pPr algn="ctr">
              <a:lnSpc>
                <a:spcPts val="4428"/>
              </a:lnSpc>
              <a:spcBef>
                <a:spcPct val="0"/>
              </a:spcBef>
            </a:pPr>
            <a:r>
              <a:rPr lang="en-US" sz="316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
        <p:nvSpPr>
          <p:cNvPr id="15" name="Freeform 15"/>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26"/>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289814" y="789231"/>
            <a:ext cx="16807007" cy="8319469"/>
          </a:xfrm>
          <a:custGeom>
            <a:avLst/>
            <a:gdLst/>
            <a:ahLst/>
            <a:cxnLst/>
            <a:rect l="l" t="t" r="r" b="b"/>
            <a:pathLst>
              <a:path w="16807007" h="8319469">
                <a:moveTo>
                  <a:pt x="0" y="0"/>
                </a:moveTo>
                <a:lnTo>
                  <a:pt x="16807007" y="0"/>
                </a:lnTo>
                <a:lnTo>
                  <a:pt x="16807007" y="8319468"/>
                </a:lnTo>
                <a:lnTo>
                  <a:pt x="0" y="8319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094614" y="226008"/>
            <a:ext cx="2189228" cy="1677496"/>
          </a:xfrm>
          <a:custGeom>
            <a:avLst/>
            <a:gdLst/>
            <a:ahLst/>
            <a:cxnLst/>
            <a:rect l="l" t="t" r="r" b="b"/>
            <a:pathLst>
              <a:path w="2189228" h="1677496">
                <a:moveTo>
                  <a:pt x="0" y="0"/>
                </a:moveTo>
                <a:lnTo>
                  <a:pt x="2189228" y="0"/>
                </a:lnTo>
                <a:lnTo>
                  <a:pt x="2189228" y="1677496"/>
                </a:lnTo>
                <a:lnTo>
                  <a:pt x="0" y="1677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6707049" y="7968008"/>
            <a:ext cx="2602818" cy="1994409"/>
          </a:xfrm>
          <a:custGeom>
            <a:avLst/>
            <a:gdLst/>
            <a:ahLst/>
            <a:cxnLst/>
            <a:rect l="l" t="t" r="r" b="b"/>
            <a:pathLst>
              <a:path w="2602818" h="1994409">
                <a:moveTo>
                  <a:pt x="0" y="0"/>
                </a:moveTo>
                <a:lnTo>
                  <a:pt x="2602817" y="0"/>
                </a:lnTo>
                <a:lnTo>
                  <a:pt x="2602817" y="1994409"/>
                </a:lnTo>
                <a:lnTo>
                  <a:pt x="0" y="19944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2930340" y="-831857"/>
            <a:ext cx="2302087" cy="2519384"/>
          </a:xfrm>
          <a:custGeom>
            <a:avLst/>
            <a:gdLst/>
            <a:ahLst/>
            <a:cxnLst/>
            <a:rect l="l" t="t" r="r" b="b"/>
            <a:pathLst>
              <a:path w="2302087" h="2519384">
                <a:moveTo>
                  <a:pt x="0" y="0"/>
                </a:moveTo>
                <a:lnTo>
                  <a:pt x="2302087" y="0"/>
                </a:lnTo>
                <a:lnTo>
                  <a:pt x="2302087" y="2519384"/>
                </a:lnTo>
                <a:lnTo>
                  <a:pt x="0" y="25193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2546877">
            <a:off x="-448733" y="5585948"/>
            <a:ext cx="1794275" cy="1540834"/>
          </a:xfrm>
          <a:custGeom>
            <a:avLst/>
            <a:gdLst/>
            <a:ahLst/>
            <a:cxnLst/>
            <a:rect l="l" t="t" r="r" b="b"/>
            <a:pathLst>
              <a:path w="1794275" h="1540834">
                <a:moveTo>
                  <a:pt x="0" y="0"/>
                </a:moveTo>
                <a:lnTo>
                  <a:pt x="1794275" y="0"/>
                </a:lnTo>
                <a:lnTo>
                  <a:pt x="1794275" y="1540834"/>
                </a:lnTo>
                <a:lnTo>
                  <a:pt x="0" y="15408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2476213" y="789231"/>
            <a:ext cx="454127" cy="361031"/>
          </a:xfrm>
          <a:custGeom>
            <a:avLst/>
            <a:gdLst/>
            <a:ahLst/>
            <a:cxnLst/>
            <a:rect l="l" t="t" r="r" b="b"/>
            <a:pathLst>
              <a:path w="454127" h="361031">
                <a:moveTo>
                  <a:pt x="0" y="0"/>
                </a:moveTo>
                <a:lnTo>
                  <a:pt x="454127" y="0"/>
                </a:lnTo>
                <a:lnTo>
                  <a:pt x="454127" y="361031"/>
                </a:lnTo>
                <a:lnTo>
                  <a:pt x="0" y="3610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TextBox 14"/>
          <p:cNvSpPr txBox="1"/>
          <p:nvPr/>
        </p:nvSpPr>
        <p:spPr>
          <a:xfrm>
            <a:off x="1912397" y="6532524"/>
            <a:ext cx="13809772" cy="2171700"/>
          </a:xfrm>
          <a:prstGeom prst="rect">
            <a:avLst/>
          </a:prstGeom>
        </p:spPr>
        <p:txBody>
          <a:bodyPr lIns="0" tIns="0" rIns="0" bIns="0" rtlCol="0" anchor="t">
            <a:spAutoFit/>
          </a:bodyPr>
          <a:lstStyle/>
          <a:p>
            <a:pPr algn="ctr">
              <a:lnSpc>
                <a:spcPts val="3323"/>
              </a:lnSpc>
            </a:pPr>
            <a:endParaRPr/>
          </a:p>
          <a:p>
            <a:pPr algn="ctr">
              <a:lnSpc>
                <a:spcPts val="771"/>
              </a:lnSpc>
            </a:pPr>
            <a:endParaRPr/>
          </a:p>
          <a:p>
            <a:pPr algn="ctr">
              <a:lnSpc>
                <a:spcPts val="3323"/>
              </a:lnSpc>
            </a:pPr>
            <a:r>
              <a:rPr lang="en-US" sz="2373"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3323"/>
              </a:lnSpc>
              <a:spcBef>
                <a:spcPct val="0"/>
              </a:spcBef>
            </a:pPr>
            <a:endParaRPr lang="en-US" sz="2373" b="1">
              <a:solidFill>
                <a:srgbClr val="4B3825"/>
              </a:solidFill>
              <a:latin typeface="Alegreya Bold"/>
              <a:ea typeface="Alegreya Bold"/>
              <a:cs typeface="Alegreya Bold"/>
              <a:sym typeface="Alegreya Bold"/>
            </a:endParaRPr>
          </a:p>
        </p:txBody>
      </p:sp>
      <p:sp>
        <p:nvSpPr>
          <p:cNvPr id="15" name="Freeform 15"/>
          <p:cNvSpPr/>
          <p:nvPr/>
        </p:nvSpPr>
        <p:spPr>
          <a:xfrm>
            <a:off x="7165043" y="8611425"/>
            <a:ext cx="473199" cy="372053"/>
          </a:xfrm>
          <a:custGeom>
            <a:avLst/>
            <a:gdLst/>
            <a:ahLst/>
            <a:cxnLst/>
            <a:rect l="l" t="t" r="r" b="b"/>
            <a:pathLst>
              <a:path w="473199" h="372053">
                <a:moveTo>
                  <a:pt x="0" y="0"/>
                </a:moveTo>
                <a:lnTo>
                  <a:pt x="473199" y="0"/>
                </a:lnTo>
                <a:lnTo>
                  <a:pt x="473199" y="372052"/>
                </a:lnTo>
                <a:lnTo>
                  <a:pt x="0" y="372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6" name="Freeform 16"/>
          <p:cNvSpPr/>
          <p:nvPr/>
        </p:nvSpPr>
        <p:spPr>
          <a:xfrm>
            <a:off x="3028010" y="3242296"/>
            <a:ext cx="2446134" cy="3068857"/>
          </a:xfrm>
          <a:custGeom>
            <a:avLst/>
            <a:gdLst/>
            <a:ahLst/>
            <a:cxnLst/>
            <a:rect l="l" t="t" r="r" b="b"/>
            <a:pathLst>
              <a:path w="2446134" h="3068857">
                <a:moveTo>
                  <a:pt x="0" y="0"/>
                </a:moveTo>
                <a:lnTo>
                  <a:pt x="2446135" y="0"/>
                </a:lnTo>
                <a:lnTo>
                  <a:pt x="2446135" y="3068857"/>
                </a:lnTo>
                <a:lnTo>
                  <a:pt x="0" y="306885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7" name="TextBox 17"/>
          <p:cNvSpPr txBox="1"/>
          <p:nvPr/>
        </p:nvSpPr>
        <p:spPr>
          <a:xfrm>
            <a:off x="1765547" y="2235083"/>
            <a:ext cx="13956622" cy="1211922"/>
          </a:xfrm>
          <a:prstGeom prst="rect">
            <a:avLst/>
          </a:prstGeom>
        </p:spPr>
        <p:txBody>
          <a:bodyPr lIns="0" tIns="0" rIns="0" bIns="0" rtlCol="0" anchor="t">
            <a:spAutoFit/>
          </a:bodyPr>
          <a:lstStyle/>
          <a:p>
            <a:pPr algn="ctr">
              <a:lnSpc>
                <a:spcPts val="3289"/>
              </a:lnSpc>
              <a:spcBef>
                <a:spcPct val="0"/>
              </a:spcBef>
            </a:pPr>
            <a:r>
              <a:rPr lang="en-US" sz="2349"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8" name="TextBox 18"/>
          <p:cNvSpPr txBox="1"/>
          <p:nvPr/>
        </p:nvSpPr>
        <p:spPr>
          <a:xfrm>
            <a:off x="2629635" y="1385557"/>
            <a:ext cx="12120963" cy="383985"/>
          </a:xfrm>
          <a:prstGeom prst="rect">
            <a:avLst/>
          </a:prstGeom>
        </p:spPr>
        <p:txBody>
          <a:bodyPr lIns="0" tIns="0" rIns="0" bIns="0" rtlCol="0" anchor="t">
            <a:spAutoFit/>
          </a:bodyPr>
          <a:lstStyle/>
          <a:p>
            <a:pPr algn="ctr">
              <a:lnSpc>
                <a:spcPts val="3188"/>
              </a:lnSpc>
              <a:spcBef>
                <a:spcPct val="0"/>
              </a:spcBef>
            </a:pPr>
            <a:r>
              <a:rPr lang="en-US" sz="2277"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9" name="Freeform 19"/>
          <p:cNvSpPr/>
          <p:nvPr/>
        </p:nvSpPr>
        <p:spPr>
          <a:xfrm>
            <a:off x="11884769" y="3242296"/>
            <a:ext cx="2501647" cy="2934484"/>
          </a:xfrm>
          <a:custGeom>
            <a:avLst/>
            <a:gdLst/>
            <a:ahLst/>
            <a:cxnLst/>
            <a:rect l="l" t="t" r="r" b="b"/>
            <a:pathLst>
              <a:path w="2501647" h="2934484">
                <a:moveTo>
                  <a:pt x="0" y="0"/>
                </a:moveTo>
                <a:lnTo>
                  <a:pt x="2501647" y="0"/>
                </a:lnTo>
                <a:lnTo>
                  <a:pt x="2501647" y="2934484"/>
                </a:lnTo>
                <a:lnTo>
                  <a:pt x="0" y="293448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l-GR"/>
          </a:p>
        </p:txBody>
      </p:sp>
      <p:sp>
        <p:nvSpPr>
          <p:cNvPr id="20" name="Freeform 20"/>
          <p:cNvSpPr/>
          <p:nvPr/>
        </p:nvSpPr>
        <p:spPr>
          <a:xfrm>
            <a:off x="729268" y="685231"/>
            <a:ext cx="1328311" cy="1699688"/>
          </a:xfrm>
          <a:custGeom>
            <a:avLst/>
            <a:gdLst/>
            <a:ahLst/>
            <a:cxnLst/>
            <a:rect l="l" t="t" r="r" b="b"/>
            <a:pathLst>
              <a:path w="1328311" h="1699688">
                <a:moveTo>
                  <a:pt x="0" y="0"/>
                </a:moveTo>
                <a:lnTo>
                  <a:pt x="1328311" y="0"/>
                </a:lnTo>
                <a:lnTo>
                  <a:pt x="1328311" y="1699688"/>
                </a:lnTo>
                <a:lnTo>
                  <a:pt x="0" y="1699688"/>
                </a:lnTo>
                <a:lnTo>
                  <a:pt x="0" y="0"/>
                </a:lnTo>
                <a:close/>
              </a:path>
            </a:pathLst>
          </a:custGeom>
          <a:blipFill>
            <a:blip r:embed="rId28"/>
            <a:stretch>
              <a:fillRect/>
            </a:stretch>
          </a:blipFill>
        </p:spPr>
        <p:txBody>
          <a:bodyPr/>
          <a:lstStyle/>
          <a:p>
            <a:endParaRPr lang="el-GR"/>
          </a:p>
        </p:txBody>
      </p:sp>
      <p:sp>
        <p:nvSpPr>
          <p:cNvPr id="21" name="TextBox 21"/>
          <p:cNvSpPr txBox="1"/>
          <p:nvPr/>
        </p:nvSpPr>
        <p:spPr>
          <a:xfrm>
            <a:off x="5474145" y="3542507"/>
            <a:ext cx="6431943" cy="3316317"/>
          </a:xfrm>
          <a:prstGeom prst="rect">
            <a:avLst/>
          </a:prstGeom>
        </p:spPr>
        <p:txBody>
          <a:bodyPr lIns="0" tIns="0" rIns="0" bIns="0" rtlCol="0" anchor="t">
            <a:spAutoFit/>
          </a:bodyPr>
          <a:lstStyle/>
          <a:p>
            <a:pPr algn="ctr">
              <a:lnSpc>
                <a:spcPts val="2607"/>
              </a:lnSpc>
            </a:pPr>
            <a:r>
              <a:rPr lang="en-US" sz="2349" b="1">
                <a:solidFill>
                  <a:srgbClr val="4B3825"/>
                </a:solidFill>
                <a:latin typeface="Alegreya Bold"/>
                <a:ea typeface="Alegreya Bold"/>
                <a:cs typeface="Alegreya Bold"/>
                <a:sym typeface="Alegreya Bold"/>
              </a:rPr>
              <a:t>Κύριε και Δέσποτα της ζωής μου,</a:t>
            </a:r>
          </a:p>
          <a:p>
            <a:pPr algn="ctr">
              <a:lnSpc>
                <a:spcPts val="2607"/>
              </a:lnSpc>
            </a:pPr>
            <a:r>
              <a:rPr lang="en-US" sz="2349" b="1">
                <a:solidFill>
                  <a:srgbClr val="4B3825"/>
                </a:solidFill>
                <a:latin typeface="Alegreya Bold"/>
                <a:ea typeface="Alegreya Bold"/>
                <a:cs typeface="Alegreya Bold"/>
                <a:sym typeface="Alegreya Bold"/>
              </a:rPr>
              <a:t>Πνεύμα αργίας, περιεργείας, φιλαρχίας</a:t>
            </a:r>
          </a:p>
          <a:p>
            <a:pPr algn="ctr">
              <a:lnSpc>
                <a:spcPts val="2607"/>
              </a:lnSpc>
            </a:pPr>
            <a:r>
              <a:rPr lang="en-US" sz="2349" b="1">
                <a:solidFill>
                  <a:srgbClr val="4B3825"/>
                </a:solidFill>
                <a:latin typeface="Alegreya Bold"/>
                <a:ea typeface="Alegreya Bold"/>
                <a:cs typeface="Alegreya Bold"/>
                <a:sym typeface="Alegreya Bold"/>
              </a:rPr>
              <a:t>Και αργολογίας μη μοι δως.</a:t>
            </a:r>
          </a:p>
          <a:p>
            <a:pPr algn="ctr">
              <a:lnSpc>
                <a:spcPts val="2607"/>
              </a:lnSpc>
            </a:pPr>
            <a:r>
              <a:rPr lang="en-US" sz="2349" b="1">
                <a:solidFill>
                  <a:srgbClr val="4B3825"/>
                </a:solidFill>
                <a:latin typeface="Alegreya Bold"/>
                <a:ea typeface="Alegreya Bold"/>
                <a:cs typeface="Alegreya Bold"/>
                <a:sym typeface="Alegreya Bold"/>
              </a:rPr>
              <a:t>Πνεύμα δε σωφροσύνης, ταπεινοφροσύνης,</a:t>
            </a:r>
          </a:p>
          <a:p>
            <a:pPr algn="ctr">
              <a:lnSpc>
                <a:spcPts val="2607"/>
              </a:lnSpc>
            </a:pPr>
            <a:r>
              <a:rPr lang="en-US" sz="2349" b="1">
                <a:solidFill>
                  <a:srgbClr val="4B3825"/>
                </a:solidFill>
                <a:latin typeface="Alegreya Bold"/>
                <a:ea typeface="Alegreya Bold"/>
                <a:cs typeface="Alegreya Bold"/>
                <a:sym typeface="Alegreya Bold"/>
              </a:rPr>
              <a:t>Υπομονής και αγάπης</a:t>
            </a:r>
          </a:p>
          <a:p>
            <a:pPr algn="ctr">
              <a:lnSpc>
                <a:spcPts val="2607"/>
              </a:lnSpc>
            </a:pPr>
            <a:r>
              <a:rPr lang="en-US" sz="2349" b="1">
                <a:solidFill>
                  <a:srgbClr val="4B3825"/>
                </a:solidFill>
                <a:latin typeface="Alegreya Bold"/>
                <a:ea typeface="Alegreya Bold"/>
                <a:cs typeface="Alegreya Bold"/>
                <a:sym typeface="Alegreya Bold"/>
              </a:rPr>
              <a:t>Χάρισαί μοι τω σω δούλω.</a:t>
            </a:r>
          </a:p>
          <a:p>
            <a:pPr algn="ctr">
              <a:lnSpc>
                <a:spcPts val="2607"/>
              </a:lnSpc>
            </a:pPr>
            <a:r>
              <a:rPr lang="en-US" sz="2349" b="1">
                <a:solidFill>
                  <a:srgbClr val="4B3825"/>
                </a:solidFill>
                <a:latin typeface="Alegreya Bold"/>
                <a:ea typeface="Alegreya Bold"/>
                <a:cs typeface="Alegreya Bold"/>
                <a:sym typeface="Alegreya Bold"/>
              </a:rPr>
              <a:t>Ναι, Κύριε Βασιλεύ, δώρησαί μοι</a:t>
            </a:r>
          </a:p>
          <a:p>
            <a:pPr algn="ctr">
              <a:lnSpc>
                <a:spcPts val="2607"/>
              </a:lnSpc>
            </a:pPr>
            <a:r>
              <a:rPr lang="en-US" sz="2349" b="1">
                <a:solidFill>
                  <a:srgbClr val="4B3825"/>
                </a:solidFill>
                <a:latin typeface="Alegreya Bold"/>
                <a:ea typeface="Alegreya Bold"/>
                <a:cs typeface="Alegreya Bold"/>
                <a:sym typeface="Alegreya Bold"/>
              </a:rPr>
              <a:t>Του οράν τα εμά πταίσματα, και</a:t>
            </a:r>
          </a:p>
          <a:p>
            <a:pPr algn="ctr">
              <a:lnSpc>
                <a:spcPts val="2607"/>
              </a:lnSpc>
            </a:pPr>
            <a:r>
              <a:rPr lang="en-US" sz="2349" b="1">
                <a:solidFill>
                  <a:srgbClr val="4B3825"/>
                </a:solidFill>
                <a:latin typeface="Alegreya Bold"/>
                <a:ea typeface="Alegreya Bold"/>
                <a:cs typeface="Alegreya Bold"/>
                <a:sym typeface="Alegreya Bold"/>
              </a:rPr>
              <a:t>Μη κατακρίνειν τον αδελφόν μου</a:t>
            </a:r>
          </a:p>
          <a:p>
            <a:pPr algn="ctr">
              <a:lnSpc>
                <a:spcPts val="2607"/>
              </a:lnSpc>
            </a:pPr>
            <a:r>
              <a:rPr lang="en-US" sz="2349" b="1">
                <a:solidFill>
                  <a:srgbClr val="4B3825"/>
                </a:solidFill>
                <a:latin typeface="Alegreya Bold"/>
                <a:ea typeface="Alegreya Bold"/>
                <a:cs typeface="Alegreya Bold"/>
                <a:sym typeface="Alegreya Bold"/>
              </a:rPr>
              <a:t>Ότι ευλογητός ει εις τους αιώνας των αιώνων, Αμήν.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5311310" y="714756"/>
            <a:ext cx="8588757" cy="8255943"/>
          </a:xfrm>
          <a:custGeom>
            <a:avLst/>
            <a:gdLst/>
            <a:ahLst/>
            <a:cxnLst/>
            <a:rect l="l" t="t" r="r" b="b"/>
            <a:pathLst>
              <a:path w="8588757" h="8255943">
                <a:moveTo>
                  <a:pt x="0" y="0"/>
                </a:moveTo>
                <a:lnTo>
                  <a:pt x="8588757" y="0"/>
                </a:lnTo>
                <a:lnTo>
                  <a:pt x="8588757" y="8255943"/>
                </a:lnTo>
                <a:lnTo>
                  <a:pt x="0" y="8255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317436" y="5704785"/>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3551219">
            <a:off x="13220427" y="-391701"/>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1584672" y="575961"/>
            <a:ext cx="3068704" cy="3447982"/>
          </a:xfrm>
          <a:custGeom>
            <a:avLst/>
            <a:gdLst/>
            <a:ahLst/>
            <a:cxnLst/>
            <a:rect l="l" t="t" r="r" b="b"/>
            <a:pathLst>
              <a:path w="3068704" h="3447982">
                <a:moveTo>
                  <a:pt x="0" y="0"/>
                </a:moveTo>
                <a:lnTo>
                  <a:pt x="3068704" y="0"/>
                </a:lnTo>
                <a:lnTo>
                  <a:pt x="3068704" y="3447983"/>
                </a:lnTo>
                <a:lnTo>
                  <a:pt x="0" y="3447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a:off x="13186949" y="6048449"/>
            <a:ext cx="2213340" cy="3219404"/>
          </a:xfrm>
          <a:custGeom>
            <a:avLst/>
            <a:gdLst/>
            <a:ahLst/>
            <a:cxnLst/>
            <a:rect l="l" t="t" r="r" b="b"/>
            <a:pathLst>
              <a:path w="2213340" h="3219404">
                <a:moveTo>
                  <a:pt x="0" y="0"/>
                </a:moveTo>
                <a:lnTo>
                  <a:pt x="2213340" y="0"/>
                </a:lnTo>
                <a:lnTo>
                  <a:pt x="2213340" y="3219404"/>
                </a:lnTo>
                <a:lnTo>
                  <a:pt x="0" y="3219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rot="7370511">
            <a:off x="1412806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9" name="Freeform 9"/>
          <p:cNvSpPr/>
          <p:nvPr/>
        </p:nvSpPr>
        <p:spPr>
          <a:xfrm rot="-3715400">
            <a:off x="17296316" y="5936602"/>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Freeform 10"/>
          <p:cNvSpPr/>
          <p:nvPr/>
        </p:nvSpPr>
        <p:spPr>
          <a:xfrm>
            <a:off x="4202488" y="2961159"/>
            <a:ext cx="282146" cy="365237"/>
          </a:xfrm>
          <a:custGeom>
            <a:avLst/>
            <a:gdLst/>
            <a:ahLst/>
            <a:cxnLst/>
            <a:rect l="l" t="t" r="r" b="b"/>
            <a:pathLst>
              <a:path w="282146" h="365237">
                <a:moveTo>
                  <a:pt x="0" y="0"/>
                </a:moveTo>
                <a:lnTo>
                  <a:pt x="282146" y="0"/>
                </a:lnTo>
                <a:lnTo>
                  <a:pt x="282146" y="365237"/>
                </a:lnTo>
                <a:lnTo>
                  <a:pt x="0" y="3652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1" name="Freeform 11"/>
          <p:cNvSpPr/>
          <p:nvPr/>
        </p:nvSpPr>
        <p:spPr>
          <a:xfrm>
            <a:off x="16335301" y="8213329"/>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2" name="Freeform 12"/>
          <p:cNvSpPr/>
          <p:nvPr/>
        </p:nvSpPr>
        <p:spPr>
          <a:xfrm>
            <a:off x="16179535" y="9379215"/>
            <a:ext cx="393062" cy="334594"/>
          </a:xfrm>
          <a:custGeom>
            <a:avLst/>
            <a:gdLst/>
            <a:ahLst/>
            <a:cxnLst/>
            <a:rect l="l" t="t" r="r" b="b"/>
            <a:pathLst>
              <a:path w="393062" h="334594">
                <a:moveTo>
                  <a:pt x="0" y="0"/>
                </a:moveTo>
                <a:lnTo>
                  <a:pt x="393062" y="0"/>
                </a:lnTo>
                <a:lnTo>
                  <a:pt x="393062" y="334594"/>
                </a:lnTo>
                <a:lnTo>
                  <a:pt x="0" y="33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3" name="Freeform 13"/>
          <p:cNvSpPr/>
          <p:nvPr/>
        </p:nvSpPr>
        <p:spPr>
          <a:xfrm>
            <a:off x="861040" y="3143778"/>
            <a:ext cx="404955" cy="334594"/>
          </a:xfrm>
          <a:custGeom>
            <a:avLst/>
            <a:gdLst/>
            <a:ahLst/>
            <a:cxnLst/>
            <a:rect l="l" t="t" r="r" b="b"/>
            <a:pathLst>
              <a:path w="404955" h="334594">
                <a:moveTo>
                  <a:pt x="0" y="0"/>
                </a:moveTo>
                <a:lnTo>
                  <a:pt x="404955" y="0"/>
                </a:lnTo>
                <a:lnTo>
                  <a:pt x="404955" y="334594"/>
                </a:lnTo>
                <a:lnTo>
                  <a:pt x="0" y="334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4" name="Freeform 14"/>
          <p:cNvSpPr/>
          <p:nvPr/>
        </p:nvSpPr>
        <p:spPr>
          <a:xfrm>
            <a:off x="7836073" y="1778034"/>
            <a:ext cx="3102313" cy="3969676"/>
          </a:xfrm>
          <a:custGeom>
            <a:avLst/>
            <a:gdLst/>
            <a:ahLst/>
            <a:cxnLst/>
            <a:rect l="l" t="t" r="r" b="b"/>
            <a:pathLst>
              <a:path w="3102313" h="3969676">
                <a:moveTo>
                  <a:pt x="0" y="0"/>
                </a:moveTo>
                <a:lnTo>
                  <a:pt x="3102314" y="0"/>
                </a:lnTo>
                <a:lnTo>
                  <a:pt x="3102314" y="3969676"/>
                </a:lnTo>
                <a:lnTo>
                  <a:pt x="0" y="3969676"/>
                </a:lnTo>
                <a:lnTo>
                  <a:pt x="0" y="0"/>
                </a:lnTo>
                <a:close/>
              </a:path>
            </a:pathLst>
          </a:custGeom>
          <a:blipFill>
            <a:blip r:embed="rId24"/>
            <a:stretch>
              <a:fillRect/>
            </a:stretch>
          </a:blipFill>
        </p:spPr>
        <p:txBody>
          <a:bodyPr/>
          <a:lstStyle/>
          <a:p>
            <a:endParaRPr lang="el-GR"/>
          </a:p>
        </p:txBody>
      </p:sp>
      <p:sp>
        <p:nvSpPr>
          <p:cNvPr id="15" name="TextBox 15"/>
          <p:cNvSpPr txBox="1"/>
          <p:nvPr/>
        </p:nvSpPr>
        <p:spPr>
          <a:xfrm>
            <a:off x="5009804" y="6302439"/>
            <a:ext cx="8754852" cy="1817457"/>
          </a:xfrm>
          <a:prstGeom prst="rect">
            <a:avLst/>
          </a:prstGeom>
        </p:spPr>
        <p:txBody>
          <a:bodyPr lIns="0" tIns="0" rIns="0" bIns="0" rtlCol="0" anchor="t">
            <a:spAutoFit/>
          </a:bodyPr>
          <a:lstStyle/>
          <a:p>
            <a:pPr algn="ctr">
              <a:lnSpc>
                <a:spcPts val="4715"/>
              </a:lnSpc>
            </a:pPr>
            <a:r>
              <a:rPr lang="en-US" sz="4406" b="1" spc="207">
                <a:solidFill>
                  <a:srgbClr val="3D446C"/>
                </a:solidFill>
                <a:latin typeface="One Little Font Bold"/>
                <a:ea typeface="One Little Font Bold"/>
                <a:cs typeface="One Little Font Bold"/>
                <a:sym typeface="One Little Font Bold"/>
              </a:rPr>
              <a:t>Ιερά Μητρόπολις</a:t>
            </a:r>
          </a:p>
          <a:p>
            <a:pPr algn="ctr">
              <a:lnSpc>
                <a:spcPts val="4715"/>
              </a:lnSpc>
            </a:pPr>
            <a:r>
              <a:rPr lang="en-US" sz="4406" b="1" spc="207">
                <a:solidFill>
                  <a:srgbClr val="3D446C"/>
                </a:solidFill>
                <a:latin typeface="One Little Font Bold"/>
                <a:ea typeface="One Little Font Bold"/>
                <a:cs typeface="One Little Font Bold"/>
                <a:sym typeface="One Little Font Bold"/>
              </a:rPr>
              <a:t>Μεσογαίας &amp; Λαυρεωτικής</a:t>
            </a:r>
          </a:p>
          <a:p>
            <a:pPr algn="ctr">
              <a:lnSpc>
                <a:spcPts val="4715"/>
              </a:lnSpc>
            </a:pPr>
            <a:r>
              <a:rPr lang="en-US" sz="4406" b="1" spc="207">
                <a:solidFill>
                  <a:srgbClr val="3D446C"/>
                </a:solidFill>
                <a:latin typeface="One Little Font Bold"/>
                <a:ea typeface="One Little Font Bold"/>
                <a:cs typeface="One Little Font Bold"/>
                <a:sym typeface="One Little Font Bold"/>
              </a:rPr>
              <a:t>Γραφείο Νεότητος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591244" y="1525337"/>
            <a:ext cx="15140271" cy="7494434"/>
          </a:xfrm>
          <a:custGeom>
            <a:avLst/>
            <a:gdLst/>
            <a:ahLst/>
            <a:cxnLst/>
            <a:rect l="l" t="t" r="r" b="b"/>
            <a:pathLst>
              <a:path w="15140271" h="7494434">
                <a:moveTo>
                  <a:pt x="0" y="0"/>
                </a:moveTo>
                <a:lnTo>
                  <a:pt x="15140271" y="0"/>
                </a:lnTo>
                <a:lnTo>
                  <a:pt x="15140271" y="7494434"/>
                </a:lnTo>
                <a:lnTo>
                  <a:pt x="0" y="7494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7153290" y="4999484"/>
            <a:ext cx="4454420" cy="5263717"/>
          </a:xfrm>
          <a:custGeom>
            <a:avLst/>
            <a:gdLst/>
            <a:ahLst/>
            <a:cxnLst/>
            <a:rect l="l" t="t" r="r" b="b"/>
            <a:pathLst>
              <a:path w="4454420" h="5263717">
                <a:moveTo>
                  <a:pt x="0" y="0"/>
                </a:moveTo>
                <a:lnTo>
                  <a:pt x="4454420" y="0"/>
                </a:lnTo>
                <a:lnTo>
                  <a:pt x="4454420" y="5263717"/>
                </a:lnTo>
                <a:lnTo>
                  <a:pt x="0" y="5263717"/>
                </a:lnTo>
                <a:lnTo>
                  <a:pt x="0" y="0"/>
                </a:lnTo>
                <a:close/>
              </a:path>
            </a:pathLst>
          </a:custGeom>
          <a:blipFill>
            <a:blip r:embed="rId16"/>
            <a:stretch>
              <a:fillRect/>
            </a:stretch>
          </a:blipFill>
        </p:spPr>
        <p:txBody>
          <a:bodyPr/>
          <a:lstStyle/>
          <a:p>
            <a:endParaRPr lang="el-GR"/>
          </a:p>
        </p:txBody>
      </p:sp>
      <p:sp>
        <p:nvSpPr>
          <p:cNvPr id="10" name="TextBox 10"/>
          <p:cNvSpPr txBox="1"/>
          <p:nvPr/>
        </p:nvSpPr>
        <p:spPr>
          <a:xfrm>
            <a:off x="3084846" y="3107177"/>
            <a:ext cx="11856336" cy="1206282"/>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 Είναι εύκολο νομίζετε παιδιά, να διακρίνει κάποιος τα λάθη του;</a:t>
            </a:r>
          </a:p>
        </p:txBody>
      </p:sp>
      <p:sp>
        <p:nvSpPr>
          <p:cNvPr id="11" name="TextBox 11"/>
          <p:cNvSpPr txBox="1"/>
          <p:nvPr/>
        </p:nvSpPr>
        <p:spPr>
          <a:xfrm>
            <a:off x="2063565" y="5047109"/>
            <a:ext cx="5508984" cy="1206282"/>
          </a:xfrm>
          <a:prstGeom prst="rect">
            <a:avLst/>
          </a:prstGeom>
        </p:spPr>
        <p:txBody>
          <a:bodyPr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Είν</a:t>
            </a:r>
            <a:r>
              <a:rPr lang="en-US" sz="4406" b="1" spc="207" dirty="0">
                <a:solidFill>
                  <a:srgbClr val="000000"/>
                </a:solidFill>
                <a:latin typeface="One Little Font Bold"/>
                <a:ea typeface="One Little Font Bold"/>
                <a:cs typeface="One Little Font Bold"/>
                <a:sym typeface="One Little Font Bold"/>
              </a:rPr>
              <a:t>αι δύσκολο διότι απαιτεί ταπείνωση.</a:t>
            </a:r>
          </a:p>
        </p:txBody>
      </p:sp>
      <p:sp>
        <p:nvSpPr>
          <p:cNvPr id="12" name="Freeform 12"/>
          <p:cNvSpPr/>
          <p:nvPr/>
        </p:nvSpPr>
        <p:spPr>
          <a:xfrm>
            <a:off x="729268" y="685231"/>
            <a:ext cx="1328311" cy="1699688"/>
          </a:xfrm>
          <a:custGeom>
            <a:avLst/>
            <a:gdLst/>
            <a:ahLst/>
            <a:cxnLst/>
            <a:rect l="l" t="t" r="r" b="b"/>
            <a:pathLst>
              <a:path w="1328311" h="1699688">
                <a:moveTo>
                  <a:pt x="0" y="0"/>
                </a:moveTo>
                <a:lnTo>
                  <a:pt x="1328311" y="0"/>
                </a:lnTo>
                <a:lnTo>
                  <a:pt x="1328311" y="1699688"/>
                </a:lnTo>
                <a:lnTo>
                  <a:pt x="0" y="1699688"/>
                </a:lnTo>
                <a:lnTo>
                  <a:pt x="0" y="0"/>
                </a:lnTo>
                <a:close/>
              </a:path>
            </a:pathLst>
          </a:custGeom>
          <a:blipFill>
            <a:blip r:embed="rId1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824877" y="260383"/>
            <a:ext cx="18177610" cy="8997917"/>
          </a:xfrm>
          <a:custGeom>
            <a:avLst/>
            <a:gdLst/>
            <a:ahLst/>
            <a:cxnLst/>
            <a:rect l="l" t="t" r="r" b="b"/>
            <a:pathLst>
              <a:path w="18177610" h="8997917">
                <a:moveTo>
                  <a:pt x="0" y="0"/>
                </a:moveTo>
                <a:lnTo>
                  <a:pt x="18177610" y="0"/>
                </a:lnTo>
                <a:lnTo>
                  <a:pt x="18177610" y="8997917"/>
                </a:lnTo>
                <a:lnTo>
                  <a:pt x="0" y="8997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10794331" y="3270749"/>
            <a:ext cx="7870914" cy="7541375"/>
          </a:xfrm>
          <a:custGeom>
            <a:avLst/>
            <a:gdLst/>
            <a:ahLst/>
            <a:cxnLst/>
            <a:rect l="l" t="t" r="r" b="b"/>
            <a:pathLst>
              <a:path w="7870914" h="7541375">
                <a:moveTo>
                  <a:pt x="0" y="0"/>
                </a:moveTo>
                <a:lnTo>
                  <a:pt x="7870914" y="0"/>
                </a:lnTo>
                <a:lnTo>
                  <a:pt x="7870914" y="7541376"/>
                </a:lnTo>
                <a:lnTo>
                  <a:pt x="0" y="7541376"/>
                </a:lnTo>
                <a:lnTo>
                  <a:pt x="0" y="0"/>
                </a:lnTo>
                <a:close/>
              </a:path>
            </a:pathLst>
          </a:custGeom>
          <a:blipFill>
            <a:blip r:embed="rId8"/>
            <a:stretch>
              <a:fillRect l="-5171" r="-25387"/>
            </a:stretch>
          </a:blipFill>
        </p:spPr>
        <p:txBody>
          <a:bodyPr/>
          <a:lstStyle/>
          <a:p>
            <a:endParaRPr lang="el-GR"/>
          </a:p>
        </p:txBody>
      </p:sp>
      <p:sp>
        <p:nvSpPr>
          <p:cNvPr id="6" name="Freeform 6"/>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7" name="Freeform 7"/>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8" name="Freeform 8"/>
          <p:cNvSpPr/>
          <p:nvPr/>
        </p:nvSpPr>
        <p:spPr>
          <a:xfrm>
            <a:off x="8241055" y="9260340"/>
            <a:ext cx="902945" cy="729128"/>
          </a:xfrm>
          <a:custGeom>
            <a:avLst/>
            <a:gdLst/>
            <a:ahLst/>
            <a:cxnLst/>
            <a:rect l="l" t="t" r="r" b="b"/>
            <a:pathLst>
              <a:path w="902945" h="729128">
                <a:moveTo>
                  <a:pt x="0" y="0"/>
                </a:moveTo>
                <a:lnTo>
                  <a:pt x="902945" y="0"/>
                </a:lnTo>
                <a:lnTo>
                  <a:pt x="902945" y="729128"/>
                </a:lnTo>
                <a:lnTo>
                  <a:pt x="0" y="7291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9" name="TextBox 9"/>
          <p:cNvSpPr txBox="1"/>
          <p:nvPr/>
        </p:nvSpPr>
        <p:spPr>
          <a:xfrm>
            <a:off x="1286220" y="3079326"/>
            <a:ext cx="11129926" cy="3417181"/>
          </a:xfrm>
          <a:prstGeom prst="rect">
            <a:avLst/>
          </a:prstGeom>
        </p:spPr>
        <p:txBody>
          <a:bodyPr lIns="0" tIns="0" rIns="0" bIns="0" rtlCol="0" anchor="t">
            <a:spAutoFit/>
          </a:bodyPr>
          <a:lstStyle/>
          <a:p>
            <a:pPr algn="ctr">
              <a:lnSpc>
                <a:spcPts val="5414"/>
              </a:lnSpc>
              <a:spcBef>
                <a:spcPct val="0"/>
              </a:spcBef>
            </a:pPr>
            <a:r>
              <a:rPr lang="en-US" sz="5060" b="1" spc="237">
                <a:solidFill>
                  <a:srgbClr val="000000"/>
                </a:solidFill>
                <a:latin typeface="One Little Font Bold"/>
                <a:ea typeface="One Little Font Bold"/>
                <a:cs typeface="One Little Font Bold"/>
                <a:sym typeface="One Little Font Bold"/>
              </a:rPr>
              <a:t>«Εὔκολοί ἐσμεν γνῶναι οὐρανὸν μᾶλλον ἢ ἑαυτούς». </a:t>
            </a:r>
          </a:p>
          <a:p>
            <a:pPr algn="ctr">
              <a:lnSpc>
                <a:spcPts val="5414"/>
              </a:lnSpc>
              <a:spcBef>
                <a:spcPct val="0"/>
              </a:spcBef>
            </a:pPr>
            <a:endParaRPr lang="en-US" sz="5060" b="1" spc="237">
              <a:solidFill>
                <a:srgbClr val="000000"/>
              </a:solidFill>
              <a:latin typeface="One Little Font Bold"/>
              <a:ea typeface="One Little Font Bold"/>
              <a:cs typeface="One Little Font Bold"/>
              <a:sym typeface="One Little Font Bold"/>
            </a:endParaRPr>
          </a:p>
          <a:p>
            <a:pPr algn="ctr">
              <a:lnSpc>
                <a:spcPts val="5414"/>
              </a:lnSpc>
              <a:spcBef>
                <a:spcPct val="0"/>
              </a:spcBef>
            </a:pPr>
            <a:r>
              <a:rPr lang="en-US" sz="5060" b="1" spc="237">
                <a:solidFill>
                  <a:srgbClr val="000000"/>
                </a:solidFill>
                <a:latin typeface="One Little Font Bold"/>
                <a:ea typeface="One Little Font Bold"/>
                <a:cs typeface="One Little Font Bold"/>
                <a:sym typeface="One Little Font Bold"/>
              </a:rPr>
              <a:t>Πιο εύκολα γνωρίζουμε τον ουράνιο κόσμο παρά τον εαυτό μας!</a:t>
            </a:r>
          </a:p>
        </p:txBody>
      </p:sp>
      <p:sp>
        <p:nvSpPr>
          <p:cNvPr id="10" name="Freeform 10"/>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5"/>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17369" y="6185705"/>
            <a:ext cx="3291840" cy="4114800"/>
          </a:xfrm>
          <a:custGeom>
            <a:avLst/>
            <a:gdLst/>
            <a:ahLst/>
            <a:cxnLst/>
            <a:rect l="l" t="t" r="r" b="b"/>
            <a:pathLst>
              <a:path w="3291840" h="4114800">
                <a:moveTo>
                  <a:pt x="0" y="0"/>
                </a:moveTo>
                <a:lnTo>
                  <a:pt x="3291840" y="0"/>
                </a:lnTo>
                <a:lnTo>
                  <a:pt x="329184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1920412" y="2310457"/>
            <a:ext cx="13447385" cy="925264"/>
          </a:xfrm>
          <a:prstGeom prst="rect">
            <a:avLst/>
          </a:prstGeom>
        </p:spPr>
        <p:txBody>
          <a:bodyPr lIns="0" tIns="0" rIns="0" bIns="0" rtlCol="0" anchor="t">
            <a:spAutoFit/>
          </a:bodyPr>
          <a:lstStyle/>
          <a:p>
            <a:pPr algn="ctr">
              <a:lnSpc>
                <a:spcPts val="7186"/>
              </a:lnSpc>
              <a:spcBef>
                <a:spcPct val="0"/>
              </a:spcBef>
            </a:pPr>
            <a:r>
              <a:rPr lang="en-US" sz="6716" b="1" spc="315">
                <a:solidFill>
                  <a:srgbClr val="000000"/>
                </a:solidFill>
                <a:latin typeface="One Little Font Bold"/>
                <a:ea typeface="One Little Font Bold"/>
                <a:cs typeface="One Little Font Bold"/>
                <a:sym typeface="One Little Font Bold"/>
              </a:rPr>
              <a:t>Τι είναι η αυτογνωσία;</a:t>
            </a:r>
          </a:p>
        </p:txBody>
      </p:sp>
      <p:sp>
        <p:nvSpPr>
          <p:cNvPr id="11" name="TextBox 11"/>
          <p:cNvSpPr txBox="1"/>
          <p:nvPr/>
        </p:nvSpPr>
        <p:spPr>
          <a:xfrm>
            <a:off x="2092156" y="4040725"/>
            <a:ext cx="13039966" cy="615705"/>
          </a:xfrm>
          <a:prstGeom prst="rect">
            <a:avLst/>
          </a:prstGeom>
        </p:spPr>
        <p:txBody>
          <a:bodyPr lIns="0" tIns="0" rIns="0" bIns="0" rtlCol="0" anchor="t">
            <a:spAutoFit/>
          </a:bodyPr>
          <a:lstStyle/>
          <a:p>
            <a:pPr marL="951382" lvl="1" indent="-475691" algn="l">
              <a:lnSpc>
                <a:spcPts val="4715"/>
              </a:lnSpc>
              <a:buFont typeface="Arial"/>
              <a:buChar char="•"/>
            </a:pPr>
            <a:r>
              <a:rPr lang="en-US" sz="4406" b="1" spc="207" dirty="0" err="1">
                <a:solidFill>
                  <a:srgbClr val="000000"/>
                </a:solidFill>
                <a:latin typeface="One Little Font Bold"/>
                <a:ea typeface="One Little Font Bold"/>
                <a:cs typeface="One Little Font Bold"/>
                <a:sym typeface="One Little Font Bold"/>
              </a:rPr>
              <a:t>Γνώση</a:t>
            </a:r>
            <a:r>
              <a:rPr lang="en-US" sz="4406" b="1" spc="207" dirty="0">
                <a:solidFill>
                  <a:srgbClr val="000000"/>
                </a:solidFill>
                <a:latin typeface="One Little Font Bold"/>
                <a:ea typeface="One Little Font Bold"/>
                <a:cs typeface="One Little Font Bold"/>
                <a:sym typeface="One Little Font Bold"/>
              </a:rPr>
              <a:t> και </a:t>
            </a:r>
            <a:r>
              <a:rPr lang="en-US" sz="4406" b="1" spc="207" dirty="0" err="1">
                <a:solidFill>
                  <a:srgbClr val="000000"/>
                </a:solidFill>
                <a:latin typeface="One Little Font Bold"/>
                <a:ea typeface="One Little Font Bold"/>
                <a:cs typeface="One Little Font Bold"/>
                <a:sym typeface="One Little Font Bold"/>
              </a:rPr>
              <a:t>συνείδηση</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του</a:t>
            </a:r>
            <a:r>
              <a:rPr lang="en-US" sz="4406" b="1" spc="207" dirty="0">
                <a:solidFill>
                  <a:srgbClr val="000000"/>
                </a:solidFill>
                <a:latin typeface="One Little Font Bold"/>
                <a:ea typeface="One Little Font Bold"/>
                <a:cs typeface="One Little Font Bold"/>
                <a:sym typeface="One Little Font Bold"/>
              </a:rPr>
              <a:t> πρα</a:t>
            </a:r>
            <a:r>
              <a:rPr lang="en-US" sz="4406" b="1" spc="207" dirty="0" err="1">
                <a:solidFill>
                  <a:srgbClr val="000000"/>
                </a:solidFill>
                <a:latin typeface="One Little Font Bold"/>
                <a:ea typeface="One Little Font Bold"/>
                <a:cs typeface="One Little Font Bold"/>
                <a:sym typeface="One Little Font Bold"/>
              </a:rPr>
              <a:t>γμ</a:t>
            </a:r>
            <a:r>
              <a:rPr lang="en-US" sz="4406" b="1" spc="207" dirty="0">
                <a:solidFill>
                  <a:srgbClr val="000000"/>
                </a:solidFill>
                <a:latin typeface="One Little Font Bold"/>
                <a:ea typeface="One Little Font Bold"/>
                <a:cs typeface="One Little Font Bold"/>
                <a:sym typeface="One Little Font Bold"/>
              </a:rPr>
              <a:t>ατικού εαυτού μας</a:t>
            </a:r>
          </a:p>
        </p:txBody>
      </p:sp>
      <p:sp>
        <p:nvSpPr>
          <p:cNvPr id="12" name="TextBox 12"/>
          <p:cNvSpPr txBox="1"/>
          <p:nvPr/>
        </p:nvSpPr>
        <p:spPr>
          <a:xfrm>
            <a:off x="2092156" y="5860814"/>
            <a:ext cx="15875386" cy="615705"/>
          </a:xfrm>
          <a:prstGeom prst="rect">
            <a:avLst/>
          </a:prstGeom>
        </p:spPr>
        <p:txBody>
          <a:bodyPr lIns="0" tIns="0" rIns="0" bIns="0" rtlCol="0" anchor="t">
            <a:spAutoFit/>
          </a:bodyPr>
          <a:lstStyle/>
          <a:p>
            <a:pPr marL="951382" lvl="1" indent="-475691" algn="l">
              <a:lnSpc>
                <a:spcPts val="4715"/>
              </a:lnSpc>
              <a:buFont typeface="Arial"/>
              <a:buChar char="•"/>
            </a:pPr>
            <a:r>
              <a:rPr lang="en-US" sz="4406" b="1" spc="207" dirty="0" err="1">
                <a:solidFill>
                  <a:srgbClr val="000000"/>
                </a:solidFill>
                <a:latin typeface="One Little Font Bold"/>
                <a:ea typeface="One Little Font Bold"/>
                <a:cs typeface="One Little Font Bold"/>
                <a:sym typeface="One Little Font Bold"/>
              </a:rPr>
              <a:t>Είν</a:t>
            </a:r>
            <a:r>
              <a:rPr lang="en-US" sz="4406" b="1" spc="207" dirty="0">
                <a:solidFill>
                  <a:srgbClr val="000000"/>
                </a:solidFill>
                <a:latin typeface="One Little Font Bold"/>
                <a:ea typeface="One Little Font Bold"/>
                <a:cs typeface="One Little Font Bold"/>
                <a:sym typeface="One Little Font Bold"/>
              </a:rPr>
              <a:t>αι λοιπόν η αυτογνωσία πνευματική κατάκτηση των σοφών</a:t>
            </a:r>
          </a:p>
        </p:txBody>
      </p:sp>
      <p:sp>
        <p:nvSpPr>
          <p:cNvPr id="13" name="TextBox 13"/>
          <p:cNvSpPr txBox="1"/>
          <p:nvPr/>
        </p:nvSpPr>
        <p:spPr>
          <a:xfrm>
            <a:off x="2092156" y="4983848"/>
            <a:ext cx="13250297" cy="615705"/>
          </a:xfrm>
          <a:prstGeom prst="rect">
            <a:avLst/>
          </a:prstGeom>
        </p:spPr>
        <p:txBody>
          <a:bodyPr lIns="0" tIns="0" rIns="0" bIns="0" rtlCol="0" anchor="t">
            <a:spAutoFit/>
          </a:bodyPr>
          <a:lstStyle/>
          <a:p>
            <a:pPr marL="951382" lvl="1" indent="-475691" algn="l">
              <a:lnSpc>
                <a:spcPts val="4715"/>
              </a:lnSpc>
              <a:buFont typeface="Arial"/>
              <a:buChar char="•"/>
            </a:pPr>
            <a:r>
              <a:rPr lang="en-US" sz="4406" b="1" spc="207" dirty="0">
                <a:solidFill>
                  <a:srgbClr val="000000"/>
                </a:solidFill>
                <a:latin typeface="One Little Font Bold"/>
                <a:ea typeface="One Little Font Bold"/>
                <a:cs typeface="One Little Font Bold"/>
                <a:sym typeface="One Little Font Bold"/>
              </a:rPr>
              <a:t>«</a:t>
            </a:r>
            <a:r>
              <a:rPr lang="en-US" sz="4406" b="1" spc="207" dirty="0" err="1">
                <a:solidFill>
                  <a:srgbClr val="000000"/>
                </a:solidFill>
                <a:latin typeface="One Little Font Bold"/>
                <a:ea typeface="One Little Font Bold"/>
                <a:cs typeface="One Little Font Bold"/>
                <a:sym typeface="One Little Font Bold"/>
              </a:rPr>
              <a:t>οἱ</a:t>
            </a:r>
            <a:r>
              <a:rPr lang="en-US" sz="4406" b="1" spc="207" dirty="0">
                <a:solidFill>
                  <a:srgbClr val="000000"/>
                </a:solidFill>
                <a:latin typeface="One Little Font Bold"/>
                <a:ea typeface="One Little Font Bold"/>
                <a:cs typeface="One Little Font Bold"/>
                <a:sym typeface="One Little Font Bold"/>
              </a:rPr>
              <a:t> ἑα</a:t>
            </a:r>
            <a:r>
              <a:rPr lang="en-US" sz="4406" b="1" spc="207" dirty="0" err="1">
                <a:solidFill>
                  <a:srgbClr val="000000"/>
                </a:solidFill>
                <a:latin typeface="One Little Font Bold"/>
                <a:ea typeface="One Little Font Bold"/>
                <a:cs typeface="One Little Font Bold"/>
                <a:sym typeface="One Little Font Bold"/>
              </a:rPr>
              <a:t>υτῶν</a:t>
            </a:r>
            <a:r>
              <a:rPr lang="en-US" sz="4406" b="1" spc="207" dirty="0">
                <a:solidFill>
                  <a:srgbClr val="000000"/>
                </a:solidFill>
                <a:latin typeface="One Little Font Bold"/>
                <a:ea typeface="One Little Font Bold"/>
                <a:cs typeface="One Little Font Bold"/>
                <a:sym typeface="One Little Font Bold"/>
              </a:rPr>
              <a:t> ἐπ</a:t>
            </a:r>
            <a:r>
              <a:rPr lang="en-US" sz="4406" b="1" spc="207" dirty="0" err="1">
                <a:solidFill>
                  <a:srgbClr val="000000"/>
                </a:solidFill>
                <a:latin typeface="One Little Font Bold"/>
                <a:ea typeface="One Little Font Bold"/>
                <a:cs typeface="One Little Font Bold"/>
                <a:sym typeface="One Little Font Bold"/>
              </a:rPr>
              <a:t>ιγνώμονες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σοφοί</a:t>
            </a:r>
            <a:r>
              <a:rPr lang="en-US" sz="4406" b="1" spc="207" dirty="0">
                <a:solidFill>
                  <a:srgbClr val="000000"/>
                </a:solidFill>
                <a:latin typeface="One Little Font Bold"/>
                <a:ea typeface="One Little Font Bold"/>
                <a:cs typeface="One Little Font Bold"/>
                <a:sym typeface="One Little Font Bold"/>
              </a:rPr>
              <a:t>» (Παρ. </a:t>
            </a:r>
            <a:r>
              <a:rPr lang="en-US" sz="4406" b="1" spc="207" dirty="0" err="1">
                <a:solidFill>
                  <a:srgbClr val="000000"/>
                </a:solidFill>
                <a:latin typeface="One Little Font Bold"/>
                <a:ea typeface="One Little Font Bold"/>
                <a:cs typeface="One Little Font Bold"/>
                <a:sym typeface="One Little Font Bold"/>
              </a:rPr>
              <a:t>ιγ</a:t>
            </a:r>
            <a:r>
              <a:rPr lang="en-US" sz="4406" b="1" spc="207" dirty="0">
                <a:solidFill>
                  <a:srgbClr val="000000"/>
                </a:solidFill>
                <a:latin typeface="One Little Font Bold"/>
                <a:ea typeface="One Little Font Bold"/>
                <a:cs typeface="One Little Font Bold"/>
                <a:sym typeface="One Little Font Bold"/>
              </a:rPr>
              <a:t>΄ 10)</a:t>
            </a:r>
          </a:p>
        </p:txBody>
      </p:sp>
      <p:sp>
        <p:nvSpPr>
          <p:cNvPr id="14" name="TextBox 14"/>
          <p:cNvSpPr txBox="1"/>
          <p:nvPr/>
        </p:nvSpPr>
        <p:spPr>
          <a:xfrm>
            <a:off x="-11329885" y="5293775"/>
            <a:ext cx="13250297" cy="615705"/>
          </a:xfrm>
          <a:prstGeom prst="rect">
            <a:avLst/>
          </a:prstGeom>
        </p:spPr>
        <p:txBody>
          <a:bodyPr lIns="0" tIns="0" rIns="0" bIns="0" rtlCol="0" anchor="t">
            <a:spAutoFit/>
          </a:bodyPr>
          <a:lstStyle/>
          <a:p>
            <a:pPr marL="951382" lvl="1" indent="-475691" algn="l">
              <a:lnSpc>
                <a:spcPts val="4715"/>
              </a:lnSpc>
              <a:buFont typeface="Arial"/>
              <a:buChar char="•"/>
            </a:pPr>
            <a:r>
              <a:rPr lang="en-US" sz="4406" b="1" spc="207">
                <a:solidFill>
                  <a:srgbClr val="000000"/>
                </a:solidFill>
                <a:latin typeface="One Little Font Bold"/>
                <a:ea typeface="One Little Font Bold"/>
                <a:cs typeface="One Little Font Bold"/>
                <a:sym typeface="One Little Font Bold"/>
              </a:rPr>
              <a:t>η ασέβεια προς τον Θεό</a:t>
            </a:r>
          </a:p>
        </p:txBody>
      </p:sp>
      <p:sp>
        <p:nvSpPr>
          <p:cNvPr id="15" name="Freeform 15"/>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824877" y="260383"/>
            <a:ext cx="18177610" cy="8997917"/>
          </a:xfrm>
          <a:custGeom>
            <a:avLst/>
            <a:gdLst/>
            <a:ahLst/>
            <a:cxnLst/>
            <a:rect l="l" t="t" r="r" b="b"/>
            <a:pathLst>
              <a:path w="18177610" h="8997917">
                <a:moveTo>
                  <a:pt x="0" y="0"/>
                </a:moveTo>
                <a:lnTo>
                  <a:pt x="18177610" y="0"/>
                </a:lnTo>
                <a:lnTo>
                  <a:pt x="18177610" y="8997917"/>
                </a:lnTo>
                <a:lnTo>
                  <a:pt x="0" y="8997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5075968" y="7159448"/>
            <a:ext cx="3038675" cy="2901935"/>
          </a:xfrm>
          <a:custGeom>
            <a:avLst/>
            <a:gdLst/>
            <a:ahLst/>
            <a:cxnLst/>
            <a:rect l="l" t="t" r="r" b="b"/>
            <a:pathLst>
              <a:path w="3038675" h="2901935">
                <a:moveTo>
                  <a:pt x="0" y="0"/>
                </a:moveTo>
                <a:lnTo>
                  <a:pt x="3038675" y="0"/>
                </a:lnTo>
                <a:lnTo>
                  <a:pt x="3038675" y="2901935"/>
                </a:lnTo>
                <a:lnTo>
                  <a:pt x="0" y="2901935"/>
                </a:lnTo>
                <a:lnTo>
                  <a:pt x="0" y="0"/>
                </a:lnTo>
                <a:close/>
              </a:path>
            </a:pathLst>
          </a:custGeom>
          <a:blipFill>
            <a:blip r:embed="rId16"/>
            <a:stretch>
              <a:fillRect/>
            </a:stretch>
          </a:blipFill>
        </p:spPr>
        <p:txBody>
          <a:bodyPr/>
          <a:lstStyle/>
          <a:p>
            <a:endParaRPr lang="el-GR"/>
          </a:p>
        </p:txBody>
      </p:sp>
      <p:sp>
        <p:nvSpPr>
          <p:cNvPr id="10" name="Freeform 10"/>
          <p:cNvSpPr/>
          <p:nvPr/>
        </p:nvSpPr>
        <p:spPr>
          <a:xfrm>
            <a:off x="0" y="4881496"/>
            <a:ext cx="2925729" cy="5405504"/>
          </a:xfrm>
          <a:custGeom>
            <a:avLst/>
            <a:gdLst/>
            <a:ahLst/>
            <a:cxnLst/>
            <a:rect l="l" t="t" r="r" b="b"/>
            <a:pathLst>
              <a:path w="2925729" h="5405504">
                <a:moveTo>
                  <a:pt x="0" y="0"/>
                </a:moveTo>
                <a:lnTo>
                  <a:pt x="2925729" y="0"/>
                </a:lnTo>
                <a:lnTo>
                  <a:pt x="2925729" y="5405504"/>
                </a:lnTo>
                <a:lnTo>
                  <a:pt x="0" y="54055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11" name="TextBox 11"/>
          <p:cNvSpPr txBox="1"/>
          <p:nvPr/>
        </p:nvSpPr>
        <p:spPr>
          <a:xfrm>
            <a:off x="3975565" y="1941101"/>
            <a:ext cx="9430189" cy="982887"/>
          </a:xfrm>
          <a:prstGeom prst="rect">
            <a:avLst/>
          </a:prstGeom>
        </p:spPr>
        <p:txBody>
          <a:bodyPr lIns="0" tIns="0" rIns="0" bIns="0" rtlCol="0" anchor="t">
            <a:spAutoFit/>
          </a:bodyPr>
          <a:lstStyle/>
          <a:p>
            <a:pPr algn="ctr">
              <a:lnSpc>
                <a:spcPts val="7663"/>
              </a:lnSpc>
            </a:pPr>
            <a:r>
              <a:rPr lang="en-US" sz="7162" b="1" spc="336">
                <a:solidFill>
                  <a:srgbClr val="000000"/>
                </a:solidFill>
                <a:latin typeface="One Little Font Bold"/>
                <a:ea typeface="One Little Font Bold"/>
                <a:cs typeface="One Little Font Bold"/>
                <a:sym typeface="One Little Font Bold"/>
              </a:rPr>
              <a:t>Ποια η σημασία της;</a:t>
            </a:r>
          </a:p>
        </p:txBody>
      </p:sp>
      <p:sp>
        <p:nvSpPr>
          <p:cNvPr id="12" name="TextBox 12"/>
          <p:cNvSpPr txBox="1"/>
          <p:nvPr/>
        </p:nvSpPr>
        <p:spPr>
          <a:xfrm>
            <a:off x="1794192" y="3262314"/>
            <a:ext cx="13281776" cy="589219"/>
          </a:xfrm>
          <a:prstGeom prst="rect">
            <a:avLst/>
          </a:prstGeom>
        </p:spPr>
        <p:txBody>
          <a:bodyPr lIns="0" tIns="0" rIns="0" bIns="0" rtlCol="0" anchor="t">
            <a:spAutoFit/>
          </a:bodyPr>
          <a:lstStyle/>
          <a:p>
            <a:pPr algn="ctr">
              <a:lnSpc>
                <a:spcPts val="4526"/>
              </a:lnSpc>
            </a:pPr>
            <a:r>
              <a:rPr lang="en-US" sz="4230" b="1" spc="198" dirty="0">
                <a:solidFill>
                  <a:srgbClr val="000000"/>
                </a:solidFill>
                <a:latin typeface="One Little Font Bold"/>
                <a:ea typeface="One Little Font Bold"/>
                <a:cs typeface="One Little Font Bold"/>
                <a:sym typeface="One Little Font Bold"/>
              </a:rPr>
              <a:t>α. Απαρα</a:t>
            </a:r>
            <a:r>
              <a:rPr lang="en-US" sz="4230" b="1" spc="198" dirty="0" err="1">
                <a:solidFill>
                  <a:srgbClr val="000000"/>
                </a:solidFill>
                <a:latin typeface="One Little Font Bold"/>
                <a:ea typeface="One Little Font Bold"/>
                <a:cs typeface="One Little Font Bold"/>
                <a:sym typeface="One Little Font Bold"/>
              </a:rPr>
              <a:t>ίτητη</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γι</a:t>
            </a:r>
            <a:r>
              <a:rPr lang="en-US" sz="4230" b="1" spc="198" dirty="0">
                <a:solidFill>
                  <a:srgbClr val="000000"/>
                </a:solidFill>
                <a:latin typeface="One Little Font Bold"/>
                <a:ea typeface="One Little Font Bold"/>
                <a:cs typeface="One Little Font Bold"/>
                <a:sym typeface="One Little Font Bold"/>
              </a:rPr>
              <a:t>α την καλλιέργεια του χαρακτήρα μας.</a:t>
            </a:r>
          </a:p>
        </p:txBody>
      </p:sp>
      <p:sp>
        <p:nvSpPr>
          <p:cNvPr id="13" name="TextBox 13"/>
          <p:cNvSpPr txBox="1"/>
          <p:nvPr/>
        </p:nvSpPr>
        <p:spPr>
          <a:xfrm>
            <a:off x="2503112" y="4288334"/>
            <a:ext cx="13281776" cy="3424198"/>
          </a:xfrm>
          <a:prstGeom prst="rect">
            <a:avLst/>
          </a:prstGeom>
        </p:spPr>
        <p:txBody>
          <a:bodyPr lIns="0" tIns="0" rIns="0" bIns="0" rtlCol="0" anchor="t">
            <a:spAutoFit/>
          </a:bodyPr>
          <a:lstStyle/>
          <a:p>
            <a:pPr algn="ctr">
              <a:lnSpc>
                <a:spcPts val="4526"/>
              </a:lnSpc>
            </a:pPr>
            <a:r>
              <a:rPr lang="en-US" sz="4230" b="1" spc="198" dirty="0" err="1">
                <a:solidFill>
                  <a:srgbClr val="000000"/>
                </a:solidFill>
                <a:latin typeface="One Little Font Bold"/>
                <a:ea typeface="One Little Font Bold"/>
                <a:cs typeface="One Little Font Bold"/>
                <a:sym typeface="One Little Font Bold"/>
              </a:rPr>
              <a:t>Είν</a:t>
            </a:r>
            <a:r>
              <a:rPr lang="en-US" sz="4230" b="1" spc="198" dirty="0">
                <a:solidFill>
                  <a:srgbClr val="000000"/>
                </a:solidFill>
                <a:latin typeface="One Little Font Bold"/>
                <a:ea typeface="One Little Font Bold"/>
                <a:cs typeface="One Little Font Bold"/>
                <a:sym typeface="One Little Font Bold"/>
              </a:rPr>
              <a:t>αι τόσοι οι «καπνοί» του εγωισμού που θολώνουν το μάτι της ψυχής και την αντίληψη του νου μπροστά στον καθρέπτη των αγίων εντολών του Θεού γι΄ αυτό πολύ θαμπή και πολύ θολή διακρίνουμε την πραγματική μας εικόνα. </a:t>
            </a:r>
            <a:r>
              <a:rPr lang="en-US" sz="4230" b="1" spc="198" dirty="0" err="1">
                <a:solidFill>
                  <a:srgbClr val="000000"/>
                </a:solidFill>
                <a:latin typeface="One Little Font Bold"/>
                <a:ea typeface="One Little Font Bold"/>
                <a:cs typeface="One Little Font Bold"/>
                <a:sym typeface="One Little Font Bold"/>
              </a:rPr>
              <a:t>Συχνά</a:t>
            </a:r>
            <a:r>
              <a:rPr lang="en-US" sz="4230" b="1" spc="198" dirty="0">
                <a:solidFill>
                  <a:srgbClr val="000000"/>
                </a:solidFill>
                <a:latin typeface="One Little Font Bold"/>
                <a:ea typeface="One Little Font Bold"/>
                <a:cs typeface="One Little Font Bold"/>
                <a:sym typeface="One Little Font Bold"/>
              </a:rPr>
              <a:t> π</a:t>
            </a:r>
            <a:r>
              <a:rPr lang="en-US" sz="4230" b="1" spc="198" dirty="0" err="1">
                <a:solidFill>
                  <a:srgbClr val="000000"/>
                </a:solidFill>
                <a:latin typeface="One Little Font Bold"/>
                <a:ea typeface="One Little Font Bold"/>
                <a:cs typeface="One Little Font Bold"/>
                <a:sym typeface="One Little Font Bold"/>
              </a:rPr>
              <a:t>λάθουμε</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έν</a:t>
            </a:r>
            <a:r>
              <a:rPr lang="en-US" sz="4230" b="1" spc="198" dirty="0">
                <a:solidFill>
                  <a:srgbClr val="000000"/>
                </a:solidFill>
                <a:latin typeface="One Little Font Bold"/>
                <a:ea typeface="One Little Font Bold"/>
                <a:cs typeface="One Little Font Bold"/>
                <a:sym typeface="One Little Font Bold"/>
              </a:rPr>
              <a:t>α ωραιοποιημένο και ψεύτικο είδωλο του εαυτού μας.</a:t>
            </a:r>
          </a:p>
        </p:txBody>
      </p:sp>
      <p:sp>
        <p:nvSpPr>
          <p:cNvPr id="14" name="Freeform 14"/>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9"/>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824877" y="260383"/>
            <a:ext cx="18177610" cy="8997917"/>
          </a:xfrm>
          <a:custGeom>
            <a:avLst/>
            <a:gdLst/>
            <a:ahLst/>
            <a:cxnLst/>
            <a:rect l="l" t="t" r="r" b="b"/>
            <a:pathLst>
              <a:path w="18177610" h="8997917">
                <a:moveTo>
                  <a:pt x="0" y="0"/>
                </a:moveTo>
                <a:lnTo>
                  <a:pt x="18177610" y="0"/>
                </a:lnTo>
                <a:lnTo>
                  <a:pt x="18177610" y="8997917"/>
                </a:lnTo>
                <a:lnTo>
                  <a:pt x="0" y="8997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5311781" y="5409625"/>
            <a:ext cx="2976219" cy="4810051"/>
          </a:xfrm>
          <a:custGeom>
            <a:avLst/>
            <a:gdLst/>
            <a:ahLst/>
            <a:cxnLst/>
            <a:rect l="l" t="t" r="r" b="b"/>
            <a:pathLst>
              <a:path w="2976219" h="4810051">
                <a:moveTo>
                  <a:pt x="0" y="0"/>
                </a:moveTo>
                <a:lnTo>
                  <a:pt x="2976219" y="0"/>
                </a:lnTo>
                <a:lnTo>
                  <a:pt x="2976219" y="4810051"/>
                </a:lnTo>
                <a:lnTo>
                  <a:pt x="0" y="4810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3975565" y="1941101"/>
            <a:ext cx="9430189" cy="982887"/>
          </a:xfrm>
          <a:prstGeom prst="rect">
            <a:avLst/>
          </a:prstGeom>
        </p:spPr>
        <p:txBody>
          <a:bodyPr lIns="0" tIns="0" rIns="0" bIns="0" rtlCol="0" anchor="t">
            <a:spAutoFit/>
          </a:bodyPr>
          <a:lstStyle/>
          <a:p>
            <a:pPr algn="ctr">
              <a:lnSpc>
                <a:spcPts val="7663"/>
              </a:lnSpc>
            </a:pPr>
            <a:r>
              <a:rPr lang="en-US" sz="7162" b="1" spc="336">
                <a:solidFill>
                  <a:srgbClr val="000000"/>
                </a:solidFill>
                <a:latin typeface="One Little Font Bold"/>
                <a:ea typeface="One Little Font Bold"/>
                <a:cs typeface="One Little Font Bold"/>
                <a:sym typeface="One Little Font Bold"/>
              </a:rPr>
              <a:t>Ποια η σημασία της;</a:t>
            </a:r>
          </a:p>
        </p:txBody>
      </p:sp>
      <p:sp>
        <p:nvSpPr>
          <p:cNvPr id="11" name="TextBox 11"/>
          <p:cNvSpPr txBox="1"/>
          <p:nvPr/>
        </p:nvSpPr>
        <p:spPr>
          <a:xfrm>
            <a:off x="1794192" y="3262314"/>
            <a:ext cx="13281776" cy="589219"/>
          </a:xfrm>
          <a:prstGeom prst="rect">
            <a:avLst/>
          </a:prstGeom>
        </p:spPr>
        <p:txBody>
          <a:bodyPr lIns="0" tIns="0" rIns="0" bIns="0" rtlCol="0" anchor="t">
            <a:spAutoFit/>
          </a:bodyPr>
          <a:lstStyle/>
          <a:p>
            <a:pPr algn="ctr">
              <a:lnSpc>
                <a:spcPts val="4526"/>
              </a:lnSpc>
            </a:pPr>
            <a:r>
              <a:rPr lang="en-US" sz="4230" b="1" spc="198" dirty="0">
                <a:solidFill>
                  <a:srgbClr val="000000"/>
                </a:solidFill>
                <a:latin typeface="One Little Font Bold"/>
                <a:ea typeface="One Little Font Bold"/>
                <a:cs typeface="One Little Font Bold"/>
                <a:sym typeface="One Little Font Bold"/>
              </a:rPr>
              <a:t>β. </a:t>
            </a:r>
            <a:r>
              <a:rPr lang="en-US" sz="4230" b="1" spc="198" dirty="0" err="1">
                <a:solidFill>
                  <a:srgbClr val="000000"/>
                </a:solidFill>
                <a:latin typeface="One Little Font Bold"/>
                <a:ea typeface="One Little Font Bold"/>
                <a:cs typeface="One Little Font Bold"/>
                <a:sym typeface="One Little Font Bold"/>
              </a:rPr>
              <a:t>Αν</a:t>
            </a:r>
            <a:r>
              <a:rPr lang="en-US" sz="4230" b="1" spc="198" dirty="0">
                <a:solidFill>
                  <a:srgbClr val="000000"/>
                </a:solidFill>
                <a:latin typeface="One Little Font Bold"/>
                <a:ea typeface="One Little Font Bold"/>
                <a:cs typeface="One Little Font Bold"/>
                <a:sym typeface="One Little Font Bold"/>
              </a:rPr>
              <a:t>αγκαία και για να πλησιάσουμε περισσότερο τον Θεό. </a:t>
            </a:r>
          </a:p>
        </p:txBody>
      </p:sp>
      <p:sp>
        <p:nvSpPr>
          <p:cNvPr id="12" name="TextBox 12"/>
          <p:cNvSpPr txBox="1"/>
          <p:nvPr/>
        </p:nvSpPr>
        <p:spPr>
          <a:xfrm>
            <a:off x="2503112" y="4288334"/>
            <a:ext cx="13281776" cy="2290207"/>
          </a:xfrm>
          <a:prstGeom prst="rect">
            <a:avLst/>
          </a:prstGeom>
        </p:spPr>
        <p:txBody>
          <a:bodyPr lIns="0" tIns="0" rIns="0" bIns="0" rtlCol="0" anchor="t">
            <a:spAutoFit/>
          </a:bodyPr>
          <a:lstStyle/>
          <a:p>
            <a:pPr algn="ctr">
              <a:lnSpc>
                <a:spcPts val="4526"/>
              </a:lnSpc>
            </a:pPr>
            <a:r>
              <a:rPr lang="en-US" sz="4230" b="1" spc="198" dirty="0">
                <a:solidFill>
                  <a:srgbClr val="000000"/>
                </a:solidFill>
                <a:latin typeface="One Little Font Bold"/>
                <a:ea typeface="One Little Font Bold"/>
                <a:cs typeface="One Little Font Bold"/>
                <a:sym typeface="One Little Font Bold"/>
              </a:rPr>
              <a:t>«Η </a:t>
            </a:r>
            <a:r>
              <a:rPr lang="en-US" sz="4230" b="1" spc="198" dirty="0" err="1">
                <a:solidFill>
                  <a:srgbClr val="000000"/>
                </a:solidFill>
                <a:latin typeface="One Little Font Bold"/>
                <a:ea typeface="One Little Font Bold"/>
                <a:cs typeface="One Little Font Bold"/>
                <a:sym typeface="One Little Font Bold"/>
              </a:rPr>
              <a:t>άνοδος</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στον</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Θεό</a:t>
            </a:r>
            <a:r>
              <a:rPr lang="en-US" sz="4230" b="1" spc="198" dirty="0">
                <a:solidFill>
                  <a:srgbClr val="000000"/>
                </a:solidFill>
                <a:latin typeface="One Little Font Bold"/>
                <a:ea typeface="One Little Font Bold"/>
                <a:cs typeface="One Little Font Bold"/>
                <a:sym typeface="One Little Font Bold"/>
              </a:rPr>
              <a:t> α</a:t>
            </a:r>
            <a:r>
              <a:rPr lang="en-US" sz="4230" b="1" spc="198" dirty="0" err="1">
                <a:solidFill>
                  <a:srgbClr val="000000"/>
                </a:solidFill>
                <a:latin typeface="One Little Font Bold"/>
                <a:ea typeface="One Little Font Bold"/>
                <a:cs typeface="One Little Font Bold"/>
                <a:sym typeface="One Little Font Bold"/>
              </a:rPr>
              <a:t>ρχίζει</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με</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την</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κάθοδο</a:t>
            </a:r>
            <a:r>
              <a:rPr lang="en-US" sz="4230" b="1" spc="198" dirty="0">
                <a:solidFill>
                  <a:srgbClr val="000000"/>
                </a:solidFill>
                <a:latin typeface="One Little Font Bold"/>
                <a:ea typeface="One Little Font Bold"/>
                <a:cs typeface="One Little Font Bold"/>
                <a:sym typeface="One Little Font Bold"/>
              </a:rPr>
              <a:t> </a:t>
            </a:r>
            <a:r>
              <a:rPr lang="en-US" sz="4230" b="1" spc="198" dirty="0" err="1">
                <a:solidFill>
                  <a:srgbClr val="000000"/>
                </a:solidFill>
                <a:latin typeface="One Little Font Bold"/>
                <a:ea typeface="One Little Font Bold"/>
                <a:cs typeface="One Little Font Bold"/>
                <a:sym typeface="One Little Font Bold"/>
              </a:rPr>
              <a:t>στον</a:t>
            </a:r>
            <a:r>
              <a:rPr lang="en-US" sz="4230" b="1" spc="198" dirty="0">
                <a:solidFill>
                  <a:srgbClr val="000000"/>
                </a:solidFill>
                <a:latin typeface="One Little Font Bold"/>
                <a:ea typeface="One Little Font Bold"/>
                <a:cs typeface="One Little Font Bold"/>
                <a:sym typeface="One Little Font Bold"/>
              </a:rPr>
              <a:t> εα</a:t>
            </a:r>
            <a:r>
              <a:rPr lang="en-US" sz="4230" b="1" spc="198" dirty="0" err="1">
                <a:solidFill>
                  <a:srgbClr val="000000"/>
                </a:solidFill>
                <a:latin typeface="One Little Font Bold"/>
                <a:ea typeface="One Little Font Bold"/>
                <a:cs typeface="One Little Font Bold"/>
                <a:sym typeface="One Little Font Bold"/>
              </a:rPr>
              <a:t>υτό</a:t>
            </a:r>
            <a:r>
              <a:rPr lang="en-US" sz="4230" b="1" spc="198" dirty="0">
                <a:solidFill>
                  <a:srgbClr val="000000"/>
                </a:solidFill>
                <a:latin typeface="One Little Font Bold"/>
                <a:ea typeface="One Little Font Bold"/>
                <a:cs typeface="One Little Font Bold"/>
                <a:sym typeface="One Little Font Bold"/>
              </a:rPr>
              <a:t> μας» (Π. </a:t>
            </a:r>
            <a:r>
              <a:rPr lang="en-US" sz="4230" b="1" spc="198" dirty="0" err="1">
                <a:solidFill>
                  <a:srgbClr val="000000"/>
                </a:solidFill>
                <a:latin typeface="One Little Font Bold"/>
                <a:ea typeface="One Little Font Bold"/>
                <a:cs typeface="One Little Font Bold"/>
                <a:sym typeface="One Little Font Bold"/>
              </a:rPr>
              <a:t>Ευδοκίμωφ</a:t>
            </a:r>
            <a:r>
              <a:rPr lang="en-US" sz="4230" b="1" spc="198" dirty="0">
                <a:solidFill>
                  <a:srgbClr val="000000"/>
                </a:solidFill>
                <a:latin typeface="One Little Font Bold"/>
                <a:ea typeface="One Little Font Bold"/>
                <a:cs typeface="One Little Font Bold"/>
                <a:sym typeface="One Little Font Bold"/>
              </a:rPr>
              <a:t>). </a:t>
            </a:r>
          </a:p>
          <a:p>
            <a:pPr algn="ctr">
              <a:lnSpc>
                <a:spcPts val="4526"/>
              </a:lnSpc>
            </a:pPr>
            <a:r>
              <a:rPr lang="en-US" sz="4230" b="1" spc="198" dirty="0">
                <a:solidFill>
                  <a:srgbClr val="000000"/>
                </a:solidFill>
                <a:latin typeface="One Little Font Bold"/>
                <a:ea typeface="One Little Font Bold"/>
                <a:cs typeface="One Little Font Bold"/>
                <a:sym typeface="One Little Font Bold"/>
              </a:rPr>
              <a:t>«</a:t>
            </a:r>
            <a:r>
              <a:rPr lang="en-US" sz="4230" b="1" spc="198" dirty="0" err="1">
                <a:solidFill>
                  <a:srgbClr val="000000"/>
                </a:solidFill>
                <a:latin typeface="One Little Font Bold"/>
                <a:ea typeface="One Little Font Bold"/>
                <a:cs typeface="One Little Font Bold"/>
                <a:sym typeface="One Little Font Bold"/>
              </a:rPr>
              <a:t>Ότ</a:t>
            </a:r>
            <a:r>
              <a:rPr lang="en-US" sz="4230" b="1" spc="198" dirty="0">
                <a:solidFill>
                  <a:srgbClr val="000000"/>
                </a:solidFill>
                <a:latin typeface="One Little Font Bold"/>
                <a:ea typeface="One Little Font Bold"/>
                <a:cs typeface="One Little Font Bold"/>
                <a:sym typeface="One Little Font Bold"/>
              </a:rPr>
              <a:t>αν γνωρίσεις τον εαυτό σου, τότε θα γνωρίσεις καλύτερα τον Θεό» ( Όσ. </a:t>
            </a:r>
            <a:r>
              <a:rPr lang="en-US" sz="4230" b="1" spc="198" dirty="0" err="1">
                <a:solidFill>
                  <a:srgbClr val="000000"/>
                </a:solidFill>
                <a:latin typeface="One Little Font Bold"/>
                <a:ea typeface="One Little Font Bold"/>
                <a:cs typeface="One Little Font Bold"/>
                <a:sym typeface="One Little Font Bold"/>
              </a:rPr>
              <a:t>Νείλος</a:t>
            </a:r>
            <a:r>
              <a:rPr lang="en-US" sz="4230" b="1" spc="198" dirty="0">
                <a:solidFill>
                  <a:srgbClr val="000000"/>
                </a:solidFill>
                <a:latin typeface="One Little Font Bold"/>
                <a:ea typeface="One Little Font Bold"/>
                <a:cs typeface="One Little Font Bold"/>
                <a:sym typeface="One Little Font Bold"/>
              </a:rPr>
              <a:t>). </a:t>
            </a:r>
          </a:p>
        </p:txBody>
      </p:sp>
      <p:sp>
        <p:nvSpPr>
          <p:cNvPr id="13" name="Freeform 13"/>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61263" y="849299"/>
            <a:ext cx="19485492" cy="9645318"/>
          </a:xfrm>
          <a:custGeom>
            <a:avLst/>
            <a:gdLst/>
            <a:ahLst/>
            <a:cxnLst/>
            <a:rect l="l" t="t" r="r" b="b"/>
            <a:pathLst>
              <a:path w="19485492" h="9645318">
                <a:moveTo>
                  <a:pt x="0" y="0"/>
                </a:moveTo>
                <a:lnTo>
                  <a:pt x="19485492" y="0"/>
                </a:lnTo>
                <a:lnTo>
                  <a:pt x="19485492" y="9645319"/>
                </a:lnTo>
                <a:lnTo>
                  <a:pt x="0" y="9645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283742">
            <a:off x="14830556" y="-451759"/>
            <a:ext cx="4340822" cy="3326155"/>
          </a:xfrm>
          <a:custGeom>
            <a:avLst/>
            <a:gdLst/>
            <a:ahLst/>
            <a:cxnLst/>
            <a:rect l="l" t="t" r="r" b="b"/>
            <a:pathLst>
              <a:path w="4340822" h="3326155">
                <a:moveTo>
                  <a:pt x="0" y="0"/>
                </a:moveTo>
                <a:lnTo>
                  <a:pt x="4340822" y="0"/>
                </a:lnTo>
                <a:lnTo>
                  <a:pt x="4340822" y="3326155"/>
                </a:lnTo>
                <a:lnTo>
                  <a:pt x="0" y="33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rot="-3715400">
            <a:off x="17145512" y="5589679"/>
            <a:ext cx="1983367" cy="1859407"/>
          </a:xfrm>
          <a:custGeom>
            <a:avLst/>
            <a:gdLst/>
            <a:ahLst/>
            <a:cxnLst/>
            <a:rect l="l" t="t" r="r" b="b"/>
            <a:pathLst>
              <a:path w="1983367" h="1859407">
                <a:moveTo>
                  <a:pt x="0" y="0"/>
                </a:moveTo>
                <a:lnTo>
                  <a:pt x="1983367" y="0"/>
                </a:lnTo>
                <a:lnTo>
                  <a:pt x="1983367" y="1859406"/>
                </a:lnTo>
                <a:lnTo>
                  <a:pt x="0" y="18594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flipH="1">
            <a:off x="14941183" y="7838584"/>
            <a:ext cx="1671685" cy="2167501"/>
          </a:xfrm>
          <a:custGeom>
            <a:avLst/>
            <a:gdLst/>
            <a:ahLst/>
            <a:cxnLst/>
            <a:rect l="l" t="t" r="r" b="b"/>
            <a:pathLst>
              <a:path w="1671685" h="2167501">
                <a:moveTo>
                  <a:pt x="1671684" y="0"/>
                </a:moveTo>
                <a:lnTo>
                  <a:pt x="0" y="0"/>
                </a:lnTo>
                <a:lnTo>
                  <a:pt x="0" y="2167500"/>
                </a:lnTo>
                <a:lnTo>
                  <a:pt x="1671684" y="2167500"/>
                </a:lnTo>
                <a:lnTo>
                  <a:pt x="167168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Freeform 10"/>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1" name="Freeform 11"/>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2" name="Freeform 12"/>
          <p:cNvSpPr/>
          <p:nvPr/>
        </p:nvSpPr>
        <p:spPr>
          <a:xfrm>
            <a:off x="7175108" y="5891284"/>
            <a:ext cx="4942703" cy="4114800"/>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3" name="TextBox 13"/>
          <p:cNvSpPr txBox="1"/>
          <p:nvPr/>
        </p:nvSpPr>
        <p:spPr>
          <a:xfrm>
            <a:off x="1954404" y="2652544"/>
            <a:ext cx="13862527" cy="615705"/>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Τι θα μπορούσε να μας βοηθήσει σε μια βαθιά αυτογνωσία;</a:t>
            </a:r>
          </a:p>
        </p:txBody>
      </p:sp>
      <p:sp>
        <p:nvSpPr>
          <p:cNvPr id="14" name="TextBox 14"/>
          <p:cNvSpPr txBox="1"/>
          <p:nvPr/>
        </p:nvSpPr>
        <p:spPr>
          <a:xfrm>
            <a:off x="2351129" y="4496632"/>
            <a:ext cx="13482204" cy="454053"/>
          </a:xfrm>
          <a:prstGeom prst="rect">
            <a:avLst/>
          </a:prstGeom>
        </p:spPr>
        <p:txBody>
          <a:bodyPr lIns="0" tIns="0" rIns="0" bIns="0" rtlCol="0" anchor="t">
            <a:spAutoFit/>
          </a:bodyPr>
          <a:lstStyle/>
          <a:p>
            <a:pPr marL="706901" lvl="1" indent="-353451" algn="l">
              <a:lnSpc>
                <a:spcPts val="3503"/>
              </a:lnSpc>
              <a:buFont typeface="Arial"/>
              <a:buChar char="•"/>
            </a:pPr>
            <a:r>
              <a:rPr lang="en-US" sz="3274" b="1" spc="153" dirty="0" err="1">
                <a:solidFill>
                  <a:srgbClr val="000000"/>
                </a:solidFill>
                <a:latin typeface="One Little Font Bold"/>
                <a:ea typeface="One Little Font Bold"/>
                <a:cs typeface="One Little Font Bold"/>
                <a:sym typeface="One Little Font Bold"/>
              </a:rPr>
              <a:t>Οι</a:t>
            </a:r>
            <a:r>
              <a:rPr lang="en-US" sz="3274" b="1" spc="153" dirty="0">
                <a:solidFill>
                  <a:srgbClr val="000000"/>
                </a:solidFill>
                <a:latin typeface="One Little Font Bold"/>
                <a:ea typeface="One Little Font Bold"/>
                <a:cs typeface="One Little Font Bold"/>
                <a:sym typeface="One Little Font Bold"/>
              </a:rPr>
              <a:t> Πα</a:t>
            </a:r>
            <a:r>
              <a:rPr lang="en-US" sz="3274" b="1" spc="153" dirty="0" err="1">
                <a:solidFill>
                  <a:srgbClr val="000000"/>
                </a:solidFill>
                <a:latin typeface="One Little Font Bold"/>
                <a:ea typeface="One Little Font Bold"/>
                <a:cs typeface="One Little Font Bold"/>
                <a:sym typeface="One Little Font Bold"/>
              </a:rPr>
              <a:t>τέρες</a:t>
            </a:r>
            <a:r>
              <a:rPr lang="en-US" sz="3274" b="1" spc="153" dirty="0">
                <a:solidFill>
                  <a:srgbClr val="000000"/>
                </a:solidFill>
                <a:latin typeface="One Little Font Bold"/>
                <a:ea typeface="One Little Font Bold"/>
                <a:cs typeface="One Little Font Bold"/>
                <a:sym typeface="One Little Font Bold"/>
              </a:rPr>
              <a:t> μας </a:t>
            </a:r>
            <a:r>
              <a:rPr lang="en-US" sz="3274" b="1" spc="153" dirty="0" err="1">
                <a:solidFill>
                  <a:srgbClr val="000000"/>
                </a:solidFill>
                <a:latin typeface="One Little Font Bold"/>
                <a:ea typeface="One Little Font Bold"/>
                <a:cs typeface="One Little Font Bold"/>
                <a:sym typeface="One Little Font Bold"/>
              </a:rPr>
              <a:t>συνιστούν</a:t>
            </a:r>
            <a:r>
              <a:rPr lang="en-US" sz="3274" b="1" spc="153" dirty="0">
                <a:solidFill>
                  <a:srgbClr val="000000"/>
                </a:solidFill>
                <a:latin typeface="One Little Font Bold"/>
                <a:ea typeface="One Little Font Bold"/>
                <a:cs typeface="One Little Font Bold"/>
                <a:sym typeface="One Little Font Bold"/>
              </a:rPr>
              <a:t> </a:t>
            </a:r>
            <a:r>
              <a:rPr lang="en-US" sz="3274" b="1" spc="153" dirty="0" err="1">
                <a:solidFill>
                  <a:srgbClr val="000000"/>
                </a:solidFill>
                <a:latin typeface="One Little Font Bold"/>
                <a:ea typeface="One Little Font Bold"/>
                <a:cs typeface="One Little Font Bold"/>
                <a:sym typeface="One Little Font Bold"/>
              </a:rPr>
              <a:t>την</a:t>
            </a:r>
            <a:r>
              <a:rPr lang="en-US" sz="3274" b="1" spc="153" dirty="0">
                <a:solidFill>
                  <a:srgbClr val="000000"/>
                </a:solidFill>
                <a:latin typeface="One Little Font Bold"/>
                <a:ea typeface="One Little Font Bold"/>
                <a:cs typeface="One Little Font Bold"/>
                <a:sym typeface="One Little Font Bold"/>
              </a:rPr>
              <a:t> κα</a:t>
            </a:r>
            <a:r>
              <a:rPr lang="en-US" sz="3274" b="1" spc="153" dirty="0" err="1">
                <a:solidFill>
                  <a:srgbClr val="000000"/>
                </a:solidFill>
                <a:latin typeface="One Little Font Bold"/>
                <a:ea typeface="One Little Font Bold"/>
                <a:cs typeface="One Little Font Bold"/>
                <a:sym typeface="One Little Font Bold"/>
              </a:rPr>
              <a:t>θημερινή</a:t>
            </a:r>
            <a:r>
              <a:rPr lang="en-US" sz="3274" b="1" spc="153" dirty="0">
                <a:solidFill>
                  <a:srgbClr val="000000"/>
                </a:solidFill>
                <a:latin typeface="One Little Font Bold"/>
                <a:ea typeface="One Little Font Bold"/>
                <a:cs typeface="One Little Font Bold"/>
                <a:sym typeface="One Little Font Bold"/>
              </a:rPr>
              <a:t> α</a:t>
            </a:r>
            <a:r>
              <a:rPr lang="en-US" sz="3274" b="1" spc="153" dirty="0" err="1">
                <a:solidFill>
                  <a:srgbClr val="000000"/>
                </a:solidFill>
                <a:latin typeface="One Little Font Bold"/>
                <a:ea typeface="One Little Font Bold"/>
                <a:cs typeface="One Little Font Bold"/>
                <a:sym typeface="One Little Font Bold"/>
              </a:rPr>
              <a:t>υτοεξέτ</a:t>
            </a:r>
            <a:r>
              <a:rPr lang="en-US" sz="3274" b="1" spc="153" dirty="0">
                <a:solidFill>
                  <a:srgbClr val="000000"/>
                </a:solidFill>
                <a:latin typeface="One Little Font Bold"/>
                <a:ea typeface="One Little Font Bold"/>
                <a:cs typeface="One Little Font Bold"/>
                <a:sym typeface="One Little Font Bold"/>
              </a:rPr>
              <a:t>αση και αυτοκριτική..</a:t>
            </a:r>
          </a:p>
        </p:txBody>
      </p:sp>
      <p:sp>
        <p:nvSpPr>
          <p:cNvPr id="15" name="Freeform 15"/>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24"/>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348038" y="-591628"/>
            <a:ext cx="21250292" cy="10518894"/>
          </a:xfrm>
          <a:custGeom>
            <a:avLst/>
            <a:gdLst/>
            <a:ahLst/>
            <a:cxnLst/>
            <a:rect l="l" t="t" r="r" b="b"/>
            <a:pathLst>
              <a:path w="21250292" h="10518894">
                <a:moveTo>
                  <a:pt x="0" y="0"/>
                </a:moveTo>
                <a:lnTo>
                  <a:pt x="21250292" y="0"/>
                </a:lnTo>
                <a:lnTo>
                  <a:pt x="21250292" y="10518894"/>
                </a:lnTo>
                <a:lnTo>
                  <a:pt x="0" y="10518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5" name="Freeform 5"/>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6" name="Freeform 6"/>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7" name="Freeform 7"/>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8" name="Freeform 8"/>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9" name="Freeform 9"/>
          <p:cNvSpPr/>
          <p:nvPr/>
        </p:nvSpPr>
        <p:spPr>
          <a:xfrm>
            <a:off x="15602158" y="1712884"/>
            <a:ext cx="3314284" cy="4114800"/>
          </a:xfrm>
          <a:custGeom>
            <a:avLst/>
            <a:gdLst/>
            <a:ahLst/>
            <a:cxnLst/>
            <a:rect l="l" t="t" r="r" b="b"/>
            <a:pathLst>
              <a:path w="3314284" h="4114800">
                <a:moveTo>
                  <a:pt x="0" y="0"/>
                </a:moveTo>
                <a:lnTo>
                  <a:pt x="3314284" y="0"/>
                </a:lnTo>
                <a:lnTo>
                  <a:pt x="3314284"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0" name="TextBox 10"/>
          <p:cNvSpPr txBox="1"/>
          <p:nvPr/>
        </p:nvSpPr>
        <p:spPr>
          <a:xfrm>
            <a:off x="309913" y="1429957"/>
            <a:ext cx="17934391" cy="862622"/>
          </a:xfrm>
          <a:prstGeom prst="rect">
            <a:avLst/>
          </a:prstGeom>
        </p:spPr>
        <p:txBody>
          <a:bodyPr lIns="0" tIns="0" rIns="0" bIns="0" rtlCol="0" anchor="t">
            <a:spAutoFit/>
          </a:bodyPr>
          <a:lstStyle/>
          <a:p>
            <a:pPr algn="ctr">
              <a:lnSpc>
                <a:spcPts val="6699"/>
              </a:lnSpc>
            </a:pPr>
            <a:r>
              <a:rPr lang="en-US" sz="6261" b="1" spc="294">
                <a:solidFill>
                  <a:srgbClr val="000000"/>
                </a:solidFill>
                <a:latin typeface="One Little Font Bold"/>
                <a:ea typeface="One Little Font Bold"/>
                <a:cs typeface="One Little Font Bold"/>
                <a:sym typeface="One Little Font Bold"/>
              </a:rPr>
              <a:t>Τι είναι η αυτοεξέταση;</a:t>
            </a:r>
          </a:p>
        </p:txBody>
      </p:sp>
      <p:sp>
        <p:nvSpPr>
          <p:cNvPr id="11" name="TextBox 11"/>
          <p:cNvSpPr txBox="1"/>
          <p:nvPr/>
        </p:nvSpPr>
        <p:spPr>
          <a:xfrm>
            <a:off x="1706486" y="3060580"/>
            <a:ext cx="14875029" cy="1796859"/>
          </a:xfrm>
          <a:prstGeom prst="rect">
            <a:avLst/>
          </a:prstGeom>
        </p:spPr>
        <p:txBody>
          <a:bodyPr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Εξέτ</a:t>
            </a:r>
            <a:r>
              <a:rPr lang="en-US" sz="4406" b="1" spc="207" dirty="0">
                <a:solidFill>
                  <a:srgbClr val="000000"/>
                </a:solidFill>
                <a:latin typeface="One Little Font Bold"/>
                <a:ea typeface="One Little Font Bold"/>
                <a:cs typeface="One Little Font Bold"/>
                <a:sym typeface="One Little Font Bold"/>
              </a:rPr>
              <a:t>αση, έλεγχος και ανάκριση του εαυτού μας, με σκοπό να τον δρομολογήσουμε σύμφωνα με τον προορισμό μας: να φθάσουμε στο «καθ’ ὁμοίωσιν» του Θεού.</a:t>
            </a:r>
          </a:p>
        </p:txBody>
      </p:sp>
      <p:sp>
        <p:nvSpPr>
          <p:cNvPr id="12" name="TextBox 12"/>
          <p:cNvSpPr txBox="1"/>
          <p:nvPr/>
        </p:nvSpPr>
        <p:spPr>
          <a:xfrm>
            <a:off x="858658" y="5875309"/>
            <a:ext cx="16850163" cy="2110664"/>
          </a:xfrm>
          <a:prstGeom prst="rect">
            <a:avLst/>
          </a:prstGeom>
        </p:spPr>
        <p:txBody>
          <a:bodyPr lIns="0" tIns="0" rIns="0" bIns="0" rtlCol="0" anchor="t">
            <a:spAutoFit/>
          </a:bodyPr>
          <a:lstStyle/>
          <a:p>
            <a:pPr algn="ctr">
              <a:lnSpc>
                <a:spcPts val="4179"/>
              </a:lnSpc>
              <a:spcBef>
                <a:spcPct val="0"/>
              </a:spcBef>
            </a:pPr>
            <a:r>
              <a:rPr lang="en-US" sz="3905" b="1" spc="183" dirty="0">
                <a:solidFill>
                  <a:srgbClr val="000000"/>
                </a:solidFill>
                <a:latin typeface="One Little Font Bold"/>
                <a:ea typeface="One Little Font Bold"/>
                <a:cs typeface="One Little Font Bold"/>
                <a:sym typeface="One Little Font Bold"/>
              </a:rPr>
              <a:t>Ο Απ</a:t>
            </a:r>
            <a:r>
              <a:rPr lang="en-US" sz="3905" b="1" spc="183" dirty="0" err="1">
                <a:solidFill>
                  <a:srgbClr val="000000"/>
                </a:solidFill>
                <a:latin typeface="One Little Font Bold"/>
                <a:ea typeface="One Little Font Bold"/>
                <a:cs typeface="One Little Font Bold"/>
                <a:sym typeface="One Little Font Bold"/>
              </a:rPr>
              <a:t>όστολος</a:t>
            </a:r>
            <a:r>
              <a:rPr lang="en-US" sz="3905" b="1" spc="183" dirty="0">
                <a:solidFill>
                  <a:srgbClr val="000000"/>
                </a:solidFill>
                <a:latin typeface="One Little Font Bold"/>
                <a:ea typeface="One Little Font Bold"/>
                <a:cs typeface="One Little Font Bold"/>
                <a:sym typeface="One Little Font Bold"/>
              </a:rPr>
              <a:t> Πα</a:t>
            </a:r>
            <a:r>
              <a:rPr lang="en-US" sz="3905" b="1" spc="183" dirty="0" err="1">
                <a:solidFill>
                  <a:srgbClr val="000000"/>
                </a:solidFill>
                <a:latin typeface="One Little Font Bold"/>
                <a:ea typeface="One Little Font Bold"/>
                <a:cs typeface="One Little Font Bold"/>
                <a:sym typeface="One Little Font Bold"/>
              </a:rPr>
              <a:t>ύλος</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συνιστά</a:t>
            </a:r>
            <a:r>
              <a:rPr lang="en-US" sz="3905" b="1" spc="183" dirty="0">
                <a:solidFill>
                  <a:srgbClr val="000000"/>
                </a:solidFill>
                <a:latin typeface="One Little Font Bold"/>
                <a:ea typeface="One Little Font Bold"/>
                <a:cs typeface="One Little Font Bold"/>
                <a:sym typeface="One Little Font Bold"/>
              </a:rPr>
              <a:t> : </a:t>
            </a:r>
          </a:p>
          <a:p>
            <a:pPr algn="ctr">
              <a:lnSpc>
                <a:spcPts val="4179"/>
              </a:lnSpc>
              <a:spcBef>
                <a:spcPct val="0"/>
              </a:spcBef>
            </a:pPr>
            <a:r>
              <a:rPr lang="en-US" sz="3905" b="1" spc="183" dirty="0">
                <a:solidFill>
                  <a:srgbClr val="000000"/>
                </a:solidFill>
                <a:latin typeface="One Little Font Bold"/>
                <a:ea typeface="One Little Font Bold"/>
                <a:cs typeface="One Little Font Bold"/>
                <a:sym typeface="One Little Font Bold"/>
              </a:rPr>
              <a:t>«Ἑα</a:t>
            </a:r>
            <a:r>
              <a:rPr lang="en-US" sz="3905" b="1" spc="183" dirty="0" err="1">
                <a:solidFill>
                  <a:srgbClr val="000000"/>
                </a:solidFill>
                <a:latin typeface="One Little Font Bold"/>
                <a:ea typeface="One Little Font Bold"/>
                <a:cs typeface="One Little Font Bold"/>
                <a:sym typeface="One Little Font Bold"/>
              </a:rPr>
              <a:t>υτοὺς</a:t>
            </a:r>
            <a:r>
              <a:rPr lang="en-US" sz="3905" b="1" spc="183" dirty="0">
                <a:solidFill>
                  <a:srgbClr val="000000"/>
                </a:solidFill>
                <a:latin typeface="One Little Font Bold"/>
                <a:ea typeface="One Little Font Bold"/>
                <a:cs typeface="One Little Font Bold"/>
                <a:sym typeface="One Little Font Bold"/>
              </a:rPr>
              <a:t> π</a:t>
            </a:r>
            <a:r>
              <a:rPr lang="en-US" sz="3905" b="1" spc="183" dirty="0" err="1">
                <a:solidFill>
                  <a:srgbClr val="000000"/>
                </a:solidFill>
                <a:latin typeface="One Little Font Bold"/>
                <a:ea typeface="One Little Font Bold"/>
                <a:cs typeface="One Little Font Bold"/>
                <a:sym typeface="One Little Font Bold"/>
              </a:rPr>
              <a:t>ειράζετε</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εἰ</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ἐστὲ</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ἐν</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τῇ</a:t>
            </a:r>
            <a:r>
              <a:rPr lang="en-US" sz="3905" b="1" spc="183" dirty="0">
                <a:solidFill>
                  <a:srgbClr val="000000"/>
                </a:solidFill>
                <a:latin typeface="One Little Font Bold"/>
                <a:ea typeface="One Little Font Bold"/>
                <a:cs typeface="One Little Font Bold"/>
                <a:sym typeface="One Little Font Bold"/>
              </a:rPr>
              <a:t> π</a:t>
            </a:r>
            <a:r>
              <a:rPr lang="en-US" sz="3905" b="1" spc="183" dirty="0" err="1">
                <a:solidFill>
                  <a:srgbClr val="000000"/>
                </a:solidFill>
                <a:latin typeface="One Little Font Bold"/>
                <a:ea typeface="One Little Font Bold"/>
                <a:cs typeface="One Little Font Bold"/>
                <a:sym typeface="One Little Font Bold"/>
              </a:rPr>
              <a:t>ίστει</a:t>
            </a:r>
            <a:r>
              <a:rPr lang="en-US" sz="3905" b="1" spc="183" dirty="0">
                <a:solidFill>
                  <a:srgbClr val="000000"/>
                </a:solidFill>
                <a:latin typeface="One Little Font Bold"/>
                <a:ea typeface="One Little Font Bold"/>
                <a:cs typeface="One Little Font Bold"/>
                <a:sym typeface="One Little Font Bold"/>
              </a:rPr>
              <a:t>, ἑα</a:t>
            </a:r>
            <a:r>
              <a:rPr lang="en-US" sz="3905" b="1" spc="183" dirty="0" err="1">
                <a:solidFill>
                  <a:srgbClr val="000000"/>
                </a:solidFill>
                <a:latin typeface="One Little Font Bold"/>
                <a:ea typeface="One Little Font Bold"/>
                <a:cs typeface="One Little Font Bold"/>
                <a:sym typeface="One Little Font Bold"/>
              </a:rPr>
              <a:t>υτοὺς</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δοκιμάζετε</a:t>
            </a:r>
            <a:r>
              <a:rPr lang="en-US" sz="3905" b="1" spc="183" dirty="0">
                <a:solidFill>
                  <a:srgbClr val="000000"/>
                </a:solidFill>
                <a:latin typeface="One Little Font Bold"/>
                <a:ea typeface="One Little Font Bold"/>
                <a:cs typeface="One Little Font Bold"/>
                <a:sym typeface="One Little Font Bold"/>
              </a:rPr>
              <a:t>» (Β’ </a:t>
            </a:r>
            <a:r>
              <a:rPr lang="en-US" sz="3905" b="1" spc="183" dirty="0" err="1">
                <a:solidFill>
                  <a:srgbClr val="000000"/>
                </a:solidFill>
                <a:latin typeface="One Little Font Bold"/>
                <a:ea typeface="One Little Font Bold"/>
                <a:cs typeface="One Little Font Bold"/>
                <a:sym typeface="One Little Font Bold"/>
              </a:rPr>
              <a:t>Κορ</a:t>
            </a:r>
            <a:r>
              <a:rPr lang="en-US" sz="3905" b="1" spc="183" dirty="0">
                <a:solidFill>
                  <a:srgbClr val="000000"/>
                </a:solidFill>
                <a:latin typeface="One Little Font Bold"/>
                <a:ea typeface="One Little Font Bold"/>
                <a:cs typeface="One Little Font Bold"/>
                <a:sym typeface="One Little Font Bold"/>
              </a:rPr>
              <a:t>. </a:t>
            </a:r>
            <a:r>
              <a:rPr lang="en-US" sz="3905" b="1" spc="183" dirty="0" err="1">
                <a:solidFill>
                  <a:srgbClr val="000000"/>
                </a:solidFill>
                <a:latin typeface="One Little Font Bold"/>
                <a:ea typeface="One Little Font Bold"/>
                <a:cs typeface="One Little Font Bold"/>
                <a:sym typeface="One Little Font Bold"/>
              </a:rPr>
              <a:t>ιγ</a:t>
            </a:r>
            <a:r>
              <a:rPr lang="en-US" sz="3905" b="1" spc="183" dirty="0">
                <a:solidFill>
                  <a:srgbClr val="000000"/>
                </a:solidFill>
                <a:latin typeface="One Little Font Bold"/>
                <a:ea typeface="One Little Font Bold"/>
                <a:cs typeface="One Little Font Bold"/>
                <a:sym typeface="One Little Font Bold"/>
              </a:rPr>
              <a:t>’ 5). </a:t>
            </a:r>
            <a:r>
              <a:rPr lang="en-US" sz="3905" b="1" spc="183" dirty="0" err="1">
                <a:solidFill>
                  <a:srgbClr val="000000"/>
                </a:solidFill>
                <a:latin typeface="One Little Font Bold"/>
                <a:ea typeface="One Little Font Bold"/>
                <a:cs typeface="One Little Font Bold"/>
                <a:sym typeface="One Little Font Bold"/>
              </a:rPr>
              <a:t>Δηλ</a:t>
            </a:r>
            <a:r>
              <a:rPr lang="en-US" sz="3905" b="1" spc="183" dirty="0">
                <a:solidFill>
                  <a:srgbClr val="000000"/>
                </a:solidFill>
                <a:latin typeface="One Little Font Bold"/>
                <a:ea typeface="One Little Font Bold"/>
                <a:cs typeface="One Little Font Bold"/>
                <a:sym typeface="One Little Font Bold"/>
              </a:rPr>
              <a:t>αδή συνεχώς να ελέγχετε και να εξετάζετε τον εαυτό σας κατά πόσο βαδίζει σύμφωνα με την ορθή πίστη και διδασκαλία.</a:t>
            </a:r>
          </a:p>
        </p:txBody>
      </p:sp>
      <p:sp>
        <p:nvSpPr>
          <p:cNvPr id="13" name="Freeform 13"/>
          <p:cNvSpPr/>
          <p:nvPr/>
        </p:nvSpPr>
        <p:spPr>
          <a:xfrm>
            <a:off x="397248" y="260383"/>
            <a:ext cx="1660331" cy="2124536"/>
          </a:xfrm>
          <a:custGeom>
            <a:avLst/>
            <a:gdLst/>
            <a:ahLst/>
            <a:cxnLst/>
            <a:rect l="l" t="t" r="r" b="b"/>
            <a:pathLst>
              <a:path w="1660331" h="2124536">
                <a:moveTo>
                  <a:pt x="0" y="0"/>
                </a:moveTo>
                <a:lnTo>
                  <a:pt x="1660331" y="0"/>
                </a:lnTo>
                <a:lnTo>
                  <a:pt x="1660331" y="2124536"/>
                </a:lnTo>
                <a:lnTo>
                  <a:pt x="0" y="2124536"/>
                </a:lnTo>
                <a:lnTo>
                  <a:pt x="0" y="0"/>
                </a:lnTo>
                <a:close/>
              </a:path>
            </a:pathLst>
          </a:custGeom>
          <a:blipFill>
            <a:blip r:embed="rId18"/>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916</Words>
  <Application>Microsoft Office PowerPoint</Application>
  <PresentationFormat>Προσαρμογή</PresentationFormat>
  <Paragraphs>67</Paragraphs>
  <Slides>20</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20</vt:i4>
      </vt:variant>
    </vt:vector>
  </HeadingPairs>
  <TitlesOfParts>
    <vt:vector size="26" baseType="lpstr">
      <vt:lpstr>Alegreya Bold</vt:lpstr>
      <vt:lpstr>Arial</vt:lpstr>
      <vt:lpstr>Children One</vt:lpstr>
      <vt:lpstr>Calibri</vt:lpstr>
      <vt:lpstr>One Little Font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Λύκειο - Αυτογνωσία και αυτοκριτική</dc:title>
  <dc:creator>Idiaitero PC</dc:creator>
  <cp:lastModifiedBy>π. Αλέξανδρος Λισάη</cp:lastModifiedBy>
  <cp:revision>2</cp:revision>
  <dcterms:created xsi:type="dcterms:W3CDTF">2006-08-16T00:00:00Z</dcterms:created>
  <dcterms:modified xsi:type="dcterms:W3CDTF">2025-04-01T09:53:38Z</dcterms:modified>
  <dc:identifier>DAGjYfFMyoQ</dc:identifier>
</cp:coreProperties>
</file>