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legreya Bold" panose="020B0604020202020204" charset="0"/>
      <p:regular r:id="rId17"/>
    </p:embeddedFont>
    <p:embeddedFont>
      <p:font typeface="Children One" panose="020B0604020202020204" charset="0"/>
      <p:regular r:id="rId18"/>
    </p:embeddedFont>
    <p:embeddedFont>
      <p:font typeface="One Little Font Bold" panose="020B0604020202020204" charset="-95"/>
      <p:regular r:id="rId19"/>
    </p:embeddedFont>
    <p:embeddedFont>
      <p:font typeface="Xplor"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978"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1.svg"/><Relationship Id="rId3" Type="http://schemas.openxmlformats.org/officeDocument/2006/relationships/image" Target="../media/image31.svg"/><Relationship Id="rId7" Type="http://schemas.openxmlformats.org/officeDocument/2006/relationships/image" Target="../media/image14.svg"/><Relationship Id="rId12" Type="http://schemas.openxmlformats.org/officeDocument/2006/relationships/image" Target="../media/image50.png"/><Relationship Id="rId2" Type="http://schemas.openxmlformats.org/officeDocument/2006/relationships/image" Target="../media/image30.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image" Target="../media/image53.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sv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svg"/><Relationship Id="rId18" Type="http://schemas.openxmlformats.org/officeDocument/2006/relationships/image" Target="../media/image50.png"/><Relationship Id="rId3" Type="http://schemas.openxmlformats.org/officeDocument/2006/relationships/image" Target="../media/image31.svg"/><Relationship Id="rId21" Type="http://schemas.openxmlformats.org/officeDocument/2006/relationships/image" Target="../media/image53.svg"/><Relationship Id="rId7" Type="http://schemas.openxmlformats.org/officeDocument/2006/relationships/image" Target="../media/image6.svg"/><Relationship Id="rId12" Type="http://schemas.openxmlformats.org/officeDocument/2006/relationships/image" Target="../media/image15.png"/><Relationship Id="rId17" Type="http://schemas.openxmlformats.org/officeDocument/2006/relationships/image" Target="../media/image47.svg"/><Relationship Id="rId2" Type="http://schemas.openxmlformats.org/officeDocument/2006/relationships/image" Target="../media/image30.png"/><Relationship Id="rId16" Type="http://schemas.openxmlformats.org/officeDocument/2006/relationships/image" Target="../media/image46.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25.png"/><Relationship Id="rId10" Type="http://schemas.openxmlformats.org/officeDocument/2006/relationships/image" Target="../media/image11.png"/><Relationship Id="rId19" Type="http://schemas.openxmlformats.org/officeDocument/2006/relationships/image" Target="../media/image51.sv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17.png"/><Relationship Id="rId22"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1.svg"/><Relationship Id="rId3" Type="http://schemas.openxmlformats.org/officeDocument/2006/relationships/image" Target="../media/image31.svg"/><Relationship Id="rId7" Type="http://schemas.openxmlformats.org/officeDocument/2006/relationships/image" Target="../media/image14.svg"/><Relationship Id="rId12" Type="http://schemas.openxmlformats.org/officeDocument/2006/relationships/image" Target="../media/image50.png"/><Relationship Id="rId17" Type="http://schemas.openxmlformats.org/officeDocument/2006/relationships/image" Target="../media/image25.png"/><Relationship Id="rId2" Type="http://schemas.openxmlformats.org/officeDocument/2006/relationships/image" Target="../media/image30.png"/><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image" Target="../media/image53.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sv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svg"/><Relationship Id="rId18" Type="http://schemas.openxmlformats.org/officeDocument/2006/relationships/image" Target="../media/image57.png"/><Relationship Id="rId3" Type="http://schemas.openxmlformats.org/officeDocument/2006/relationships/image" Target="../media/image31.svg"/><Relationship Id="rId21" Type="http://schemas.openxmlformats.org/officeDocument/2006/relationships/image" Target="../media/image60.svg"/><Relationship Id="rId7" Type="http://schemas.openxmlformats.org/officeDocument/2006/relationships/image" Target="../media/image6.svg"/><Relationship Id="rId12" Type="http://schemas.openxmlformats.org/officeDocument/2006/relationships/image" Target="../media/image32.png"/><Relationship Id="rId17" Type="http://schemas.openxmlformats.org/officeDocument/2006/relationships/image" Target="../media/image56.svg"/><Relationship Id="rId2" Type="http://schemas.openxmlformats.org/officeDocument/2006/relationships/image" Target="../media/image30.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svg"/><Relationship Id="rId24" Type="http://schemas.openxmlformats.org/officeDocument/2006/relationships/image" Target="../media/image25.pn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62.svg"/><Relationship Id="rId10" Type="http://schemas.openxmlformats.org/officeDocument/2006/relationships/image" Target="../media/image15.png"/><Relationship Id="rId19" Type="http://schemas.openxmlformats.org/officeDocument/2006/relationships/image" Target="../media/image58.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66.png"/><Relationship Id="rId26" Type="http://schemas.openxmlformats.org/officeDocument/2006/relationships/image" Target="../media/image44.png"/><Relationship Id="rId3" Type="http://schemas.openxmlformats.org/officeDocument/2006/relationships/image" Target="../media/image31.svg"/><Relationship Id="rId21" Type="http://schemas.openxmlformats.org/officeDocument/2006/relationships/image" Target="../media/image69.svg"/><Relationship Id="rId7" Type="http://schemas.openxmlformats.org/officeDocument/2006/relationships/image" Target="../media/image6.svg"/><Relationship Id="rId12" Type="http://schemas.openxmlformats.org/officeDocument/2006/relationships/image" Target="../media/image15.png"/><Relationship Id="rId17" Type="http://schemas.openxmlformats.org/officeDocument/2006/relationships/image" Target="../media/image47.svg"/><Relationship Id="rId25" Type="http://schemas.openxmlformats.org/officeDocument/2006/relationships/image" Target="../media/image43.svg"/><Relationship Id="rId2" Type="http://schemas.openxmlformats.org/officeDocument/2006/relationships/image" Target="../media/image30.png"/><Relationship Id="rId16" Type="http://schemas.openxmlformats.org/officeDocument/2006/relationships/image" Target="../media/image46.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24" Type="http://schemas.openxmlformats.org/officeDocument/2006/relationships/image" Target="../media/image42.pn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71.svg"/><Relationship Id="rId28"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67.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70.png"/><Relationship Id="rId27" Type="http://schemas.openxmlformats.org/officeDocument/2006/relationships/image" Target="../media/image45.sv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72.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7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svg"/><Relationship Id="rId18" Type="http://schemas.openxmlformats.org/officeDocument/2006/relationships/image" Target="../media/image17.png"/><Relationship Id="rId26" Type="http://schemas.openxmlformats.org/officeDocument/2006/relationships/image" Target="../media/image44.png"/><Relationship Id="rId3" Type="http://schemas.openxmlformats.org/officeDocument/2006/relationships/image" Target="../media/image31.svg"/><Relationship Id="rId21" Type="http://schemas.openxmlformats.org/officeDocument/2006/relationships/image" Target="../media/image39.svg"/><Relationship Id="rId7" Type="http://schemas.openxmlformats.org/officeDocument/2006/relationships/image" Target="../media/image6.sv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3.svg"/><Relationship Id="rId2" Type="http://schemas.openxmlformats.org/officeDocument/2006/relationships/image" Target="../media/image30.png"/><Relationship Id="rId16" Type="http://schemas.openxmlformats.org/officeDocument/2006/relationships/image" Target="../media/image36.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svg"/><Relationship Id="rId24" Type="http://schemas.openxmlformats.org/officeDocument/2006/relationships/image" Target="../media/image42.png"/><Relationship Id="rId5" Type="http://schemas.openxmlformats.org/officeDocument/2006/relationships/image" Target="../media/image4.svg"/><Relationship Id="rId15" Type="http://schemas.openxmlformats.org/officeDocument/2006/relationships/image" Target="../media/image35.svg"/><Relationship Id="rId23" Type="http://schemas.openxmlformats.org/officeDocument/2006/relationships/image" Target="../media/image41.svg"/><Relationship Id="rId28" Type="http://schemas.openxmlformats.org/officeDocument/2006/relationships/image" Target="../media/image25.pn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34.png"/><Relationship Id="rId22" Type="http://schemas.openxmlformats.org/officeDocument/2006/relationships/image" Target="../media/image40.png"/><Relationship Id="rId27" Type="http://schemas.openxmlformats.org/officeDocument/2006/relationships/image" Target="../media/image4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50.png"/><Relationship Id="rId3" Type="http://schemas.openxmlformats.org/officeDocument/2006/relationships/image" Target="../media/image31.svg"/><Relationship Id="rId21" Type="http://schemas.openxmlformats.org/officeDocument/2006/relationships/image" Target="../media/image53.svg"/><Relationship Id="rId7" Type="http://schemas.openxmlformats.org/officeDocument/2006/relationships/image" Target="../media/image6.svg"/><Relationship Id="rId12" Type="http://schemas.openxmlformats.org/officeDocument/2006/relationships/image" Target="../media/image17.png"/><Relationship Id="rId17" Type="http://schemas.openxmlformats.org/officeDocument/2006/relationships/image" Target="../media/image49.svg"/><Relationship Id="rId2" Type="http://schemas.openxmlformats.org/officeDocument/2006/relationships/image" Target="../media/image30.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svg"/><Relationship Id="rId5" Type="http://schemas.openxmlformats.org/officeDocument/2006/relationships/image" Target="../media/image4.svg"/><Relationship Id="rId15" Type="http://schemas.openxmlformats.org/officeDocument/2006/relationships/image" Target="../media/image47.svg"/><Relationship Id="rId23" Type="http://schemas.openxmlformats.org/officeDocument/2006/relationships/image" Target="../media/image25.png"/><Relationship Id="rId10" Type="http://schemas.openxmlformats.org/officeDocument/2006/relationships/image" Target="../media/image15.png"/><Relationship Id="rId19" Type="http://schemas.openxmlformats.org/officeDocument/2006/relationships/image" Target="../media/image51.sv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46.png"/><Relationship Id="rId22"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svg"/><Relationship Id="rId18" Type="http://schemas.openxmlformats.org/officeDocument/2006/relationships/image" Target="../media/image57.png"/><Relationship Id="rId3" Type="http://schemas.openxmlformats.org/officeDocument/2006/relationships/image" Target="../media/image31.svg"/><Relationship Id="rId21" Type="http://schemas.openxmlformats.org/officeDocument/2006/relationships/image" Target="../media/image60.svg"/><Relationship Id="rId7" Type="http://schemas.openxmlformats.org/officeDocument/2006/relationships/image" Target="../media/image6.svg"/><Relationship Id="rId12" Type="http://schemas.openxmlformats.org/officeDocument/2006/relationships/image" Target="../media/image32.png"/><Relationship Id="rId17" Type="http://schemas.openxmlformats.org/officeDocument/2006/relationships/image" Target="../media/image56.svg"/><Relationship Id="rId25" Type="http://schemas.openxmlformats.org/officeDocument/2006/relationships/image" Target="../media/image25.png"/><Relationship Id="rId2" Type="http://schemas.openxmlformats.org/officeDocument/2006/relationships/image" Target="../media/image30.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svg"/><Relationship Id="rId24" Type="http://schemas.openxmlformats.org/officeDocument/2006/relationships/image" Target="../media/image54.pn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62.svg"/><Relationship Id="rId10" Type="http://schemas.openxmlformats.org/officeDocument/2006/relationships/image" Target="../media/image15.png"/><Relationship Id="rId19" Type="http://schemas.openxmlformats.org/officeDocument/2006/relationships/image" Target="../media/image58.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31.svg"/><Relationship Id="rId7" Type="http://schemas.openxmlformats.org/officeDocument/2006/relationships/image" Target="../media/image14.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image" Target="../media/image30.png"/><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image" Target="../media/image51.sv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6.svg"/><Relationship Id="rId14"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svg"/><Relationship Id="rId18" Type="http://schemas.openxmlformats.org/officeDocument/2006/relationships/image" Target="../media/image57.png"/><Relationship Id="rId3" Type="http://schemas.openxmlformats.org/officeDocument/2006/relationships/image" Target="../media/image31.svg"/><Relationship Id="rId21" Type="http://schemas.openxmlformats.org/officeDocument/2006/relationships/image" Target="../media/image60.svg"/><Relationship Id="rId7" Type="http://schemas.openxmlformats.org/officeDocument/2006/relationships/image" Target="../media/image6.svg"/><Relationship Id="rId12" Type="http://schemas.openxmlformats.org/officeDocument/2006/relationships/image" Target="../media/image32.png"/><Relationship Id="rId17" Type="http://schemas.openxmlformats.org/officeDocument/2006/relationships/image" Target="../media/image56.svg"/><Relationship Id="rId25" Type="http://schemas.openxmlformats.org/officeDocument/2006/relationships/image" Target="../media/image25.png"/><Relationship Id="rId2" Type="http://schemas.openxmlformats.org/officeDocument/2006/relationships/image" Target="../media/image30.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svg"/><Relationship Id="rId24" Type="http://schemas.openxmlformats.org/officeDocument/2006/relationships/image" Target="../media/image63.pn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62.svg"/><Relationship Id="rId10" Type="http://schemas.openxmlformats.org/officeDocument/2006/relationships/image" Target="../media/image15.png"/><Relationship Id="rId19" Type="http://schemas.openxmlformats.org/officeDocument/2006/relationships/image" Target="../media/image58.sv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svg"/><Relationship Id="rId18" Type="http://schemas.openxmlformats.org/officeDocument/2006/relationships/image" Target="../media/image50.png"/><Relationship Id="rId3" Type="http://schemas.openxmlformats.org/officeDocument/2006/relationships/image" Target="../media/image31.svg"/><Relationship Id="rId21" Type="http://schemas.openxmlformats.org/officeDocument/2006/relationships/image" Target="../media/image53.svg"/><Relationship Id="rId7" Type="http://schemas.openxmlformats.org/officeDocument/2006/relationships/image" Target="../media/image6.svg"/><Relationship Id="rId12" Type="http://schemas.openxmlformats.org/officeDocument/2006/relationships/image" Target="../media/image15.png"/><Relationship Id="rId17" Type="http://schemas.openxmlformats.org/officeDocument/2006/relationships/image" Target="../media/image47.svg"/><Relationship Id="rId2" Type="http://schemas.openxmlformats.org/officeDocument/2006/relationships/image" Target="../media/image30.png"/><Relationship Id="rId16" Type="http://schemas.openxmlformats.org/officeDocument/2006/relationships/image" Target="../media/image46.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11.png"/><Relationship Id="rId19" Type="http://schemas.openxmlformats.org/officeDocument/2006/relationships/image" Target="../media/image51.sv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17.png"/><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svg"/><Relationship Id="rId18" Type="http://schemas.openxmlformats.org/officeDocument/2006/relationships/image" Target="../media/image52.png"/><Relationship Id="rId3" Type="http://schemas.openxmlformats.org/officeDocument/2006/relationships/image" Target="../media/image31.svg"/><Relationship Id="rId7" Type="http://schemas.openxmlformats.org/officeDocument/2006/relationships/image" Target="../media/image14.svg"/><Relationship Id="rId12" Type="http://schemas.openxmlformats.org/officeDocument/2006/relationships/image" Target="../media/image17.png"/><Relationship Id="rId17" Type="http://schemas.openxmlformats.org/officeDocument/2006/relationships/image" Target="../media/image51.svg"/><Relationship Id="rId2" Type="http://schemas.openxmlformats.org/officeDocument/2006/relationships/image" Target="../media/image30.png"/><Relationship Id="rId16" Type="http://schemas.openxmlformats.org/officeDocument/2006/relationships/image" Target="../media/image50.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svg"/><Relationship Id="rId5" Type="http://schemas.openxmlformats.org/officeDocument/2006/relationships/image" Target="../media/image6.svg"/><Relationship Id="rId15" Type="http://schemas.openxmlformats.org/officeDocument/2006/relationships/image" Target="../media/image49.svg"/><Relationship Id="rId10" Type="http://schemas.openxmlformats.org/officeDocument/2006/relationships/image" Target="../media/image15.png"/><Relationship Id="rId19" Type="http://schemas.openxmlformats.org/officeDocument/2006/relationships/image" Target="../media/image53.sv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svg"/><Relationship Id="rId18" Type="http://schemas.openxmlformats.org/officeDocument/2006/relationships/image" Target="../media/image48.png"/><Relationship Id="rId3" Type="http://schemas.openxmlformats.org/officeDocument/2006/relationships/image" Target="../media/image31.svg"/><Relationship Id="rId21" Type="http://schemas.openxmlformats.org/officeDocument/2006/relationships/image" Target="../media/image51.svg"/><Relationship Id="rId7" Type="http://schemas.openxmlformats.org/officeDocument/2006/relationships/image" Target="../media/image6.svg"/><Relationship Id="rId12" Type="http://schemas.openxmlformats.org/officeDocument/2006/relationships/image" Target="../media/image15.png"/><Relationship Id="rId17" Type="http://schemas.openxmlformats.org/officeDocument/2006/relationships/image" Target="../media/image47.svg"/><Relationship Id="rId2" Type="http://schemas.openxmlformats.org/officeDocument/2006/relationships/image" Target="../media/image30.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4.svg"/><Relationship Id="rId15" Type="http://schemas.openxmlformats.org/officeDocument/2006/relationships/image" Target="../media/image18.svg"/><Relationship Id="rId23" Type="http://schemas.openxmlformats.org/officeDocument/2006/relationships/image" Target="../media/image53.svg"/><Relationship Id="rId10" Type="http://schemas.openxmlformats.org/officeDocument/2006/relationships/image" Target="../media/image11.png"/><Relationship Id="rId19" Type="http://schemas.openxmlformats.org/officeDocument/2006/relationships/image" Target="../media/image49.sv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17.png"/><Relationship Id="rId22"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5311310" y="714756"/>
            <a:ext cx="8588757" cy="8255943"/>
          </a:xfrm>
          <a:custGeom>
            <a:avLst/>
            <a:gdLst/>
            <a:ahLst/>
            <a:cxnLst/>
            <a:rect l="l" t="t" r="r" b="b"/>
            <a:pathLst>
              <a:path w="8588757" h="8255943">
                <a:moveTo>
                  <a:pt x="0" y="0"/>
                </a:moveTo>
                <a:lnTo>
                  <a:pt x="8588757" y="0"/>
                </a:lnTo>
                <a:lnTo>
                  <a:pt x="8588757" y="8255943"/>
                </a:lnTo>
                <a:lnTo>
                  <a:pt x="0" y="8255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144394">
            <a:off x="-1317436" y="5704785"/>
            <a:ext cx="6547586" cy="5017088"/>
          </a:xfrm>
          <a:custGeom>
            <a:avLst/>
            <a:gdLst/>
            <a:ahLst/>
            <a:cxnLst/>
            <a:rect l="l" t="t" r="r" b="b"/>
            <a:pathLst>
              <a:path w="6547586" h="5017088">
                <a:moveTo>
                  <a:pt x="0" y="0"/>
                </a:moveTo>
                <a:lnTo>
                  <a:pt x="6547586" y="0"/>
                </a:lnTo>
                <a:lnTo>
                  <a:pt x="6547586" y="5017088"/>
                </a:lnTo>
                <a:lnTo>
                  <a:pt x="0" y="5017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3551219">
            <a:off x="13220427" y="-391701"/>
            <a:ext cx="6547586" cy="5017088"/>
          </a:xfrm>
          <a:custGeom>
            <a:avLst/>
            <a:gdLst/>
            <a:ahLst/>
            <a:cxnLst/>
            <a:rect l="l" t="t" r="r" b="b"/>
            <a:pathLst>
              <a:path w="6547586" h="5017088">
                <a:moveTo>
                  <a:pt x="0" y="0"/>
                </a:moveTo>
                <a:lnTo>
                  <a:pt x="6547586" y="0"/>
                </a:lnTo>
                <a:lnTo>
                  <a:pt x="6547586" y="5017088"/>
                </a:lnTo>
                <a:lnTo>
                  <a:pt x="0" y="5017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Freeform 5"/>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6" name="Freeform 6"/>
          <p:cNvSpPr/>
          <p:nvPr/>
        </p:nvSpPr>
        <p:spPr>
          <a:xfrm>
            <a:off x="1584672" y="575961"/>
            <a:ext cx="3068704" cy="3447982"/>
          </a:xfrm>
          <a:custGeom>
            <a:avLst/>
            <a:gdLst/>
            <a:ahLst/>
            <a:cxnLst/>
            <a:rect l="l" t="t" r="r" b="b"/>
            <a:pathLst>
              <a:path w="3068704" h="3447982">
                <a:moveTo>
                  <a:pt x="0" y="0"/>
                </a:moveTo>
                <a:lnTo>
                  <a:pt x="3068704" y="0"/>
                </a:lnTo>
                <a:lnTo>
                  <a:pt x="3068704" y="3447983"/>
                </a:lnTo>
                <a:lnTo>
                  <a:pt x="0" y="34479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13186949" y="6048449"/>
            <a:ext cx="2213340" cy="3219404"/>
          </a:xfrm>
          <a:custGeom>
            <a:avLst/>
            <a:gdLst/>
            <a:ahLst/>
            <a:cxnLst/>
            <a:rect l="l" t="t" r="r" b="b"/>
            <a:pathLst>
              <a:path w="2213340" h="3219404">
                <a:moveTo>
                  <a:pt x="0" y="0"/>
                </a:moveTo>
                <a:lnTo>
                  <a:pt x="2213340" y="0"/>
                </a:lnTo>
                <a:lnTo>
                  <a:pt x="2213340" y="3219404"/>
                </a:lnTo>
                <a:lnTo>
                  <a:pt x="0" y="32194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a:off x="4838459" y="9258300"/>
            <a:ext cx="1983367" cy="1859407"/>
          </a:xfrm>
          <a:custGeom>
            <a:avLst/>
            <a:gdLst/>
            <a:ahLst/>
            <a:cxnLst/>
            <a:rect l="l" t="t" r="r" b="b"/>
            <a:pathLst>
              <a:path w="1983367" h="1859407">
                <a:moveTo>
                  <a:pt x="0" y="0"/>
                </a:moveTo>
                <a:lnTo>
                  <a:pt x="1983368" y="0"/>
                </a:lnTo>
                <a:lnTo>
                  <a:pt x="1983368" y="1859407"/>
                </a:lnTo>
                <a:lnTo>
                  <a:pt x="0" y="18594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9" name="Freeform 9"/>
          <p:cNvSpPr/>
          <p:nvPr/>
        </p:nvSpPr>
        <p:spPr>
          <a:xfrm rot="7370511">
            <a:off x="1412806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0" name="Freeform 10"/>
          <p:cNvSpPr/>
          <p:nvPr/>
        </p:nvSpPr>
        <p:spPr>
          <a:xfrm rot="-3715400">
            <a:off x="17296316" y="5936602"/>
            <a:ext cx="1983367" cy="1859407"/>
          </a:xfrm>
          <a:custGeom>
            <a:avLst/>
            <a:gdLst/>
            <a:ahLst/>
            <a:cxnLst/>
            <a:rect l="l" t="t" r="r" b="b"/>
            <a:pathLst>
              <a:path w="1983367" h="1859407">
                <a:moveTo>
                  <a:pt x="0" y="0"/>
                </a:moveTo>
                <a:lnTo>
                  <a:pt x="1983368" y="0"/>
                </a:lnTo>
                <a:lnTo>
                  <a:pt x="1983368" y="1859407"/>
                </a:lnTo>
                <a:lnTo>
                  <a:pt x="0" y="18594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11" name="Freeform 11"/>
          <p:cNvSpPr/>
          <p:nvPr/>
        </p:nvSpPr>
        <p:spPr>
          <a:xfrm>
            <a:off x="4202488" y="2961159"/>
            <a:ext cx="282146" cy="365237"/>
          </a:xfrm>
          <a:custGeom>
            <a:avLst/>
            <a:gdLst/>
            <a:ahLst/>
            <a:cxnLst/>
            <a:rect l="l" t="t" r="r" b="b"/>
            <a:pathLst>
              <a:path w="282146" h="365237">
                <a:moveTo>
                  <a:pt x="0" y="0"/>
                </a:moveTo>
                <a:lnTo>
                  <a:pt x="282146" y="0"/>
                </a:lnTo>
                <a:lnTo>
                  <a:pt x="282146" y="365237"/>
                </a:lnTo>
                <a:lnTo>
                  <a:pt x="0" y="36523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2" name="Freeform 12"/>
          <p:cNvSpPr/>
          <p:nvPr/>
        </p:nvSpPr>
        <p:spPr>
          <a:xfrm>
            <a:off x="16335301" y="8213329"/>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3" name="Freeform 13"/>
          <p:cNvSpPr/>
          <p:nvPr/>
        </p:nvSpPr>
        <p:spPr>
          <a:xfrm>
            <a:off x="15942239" y="9456892"/>
            <a:ext cx="393062" cy="334594"/>
          </a:xfrm>
          <a:custGeom>
            <a:avLst/>
            <a:gdLst/>
            <a:ahLst/>
            <a:cxnLst/>
            <a:rect l="l" t="t" r="r" b="b"/>
            <a:pathLst>
              <a:path w="393062" h="334594">
                <a:moveTo>
                  <a:pt x="0" y="0"/>
                </a:moveTo>
                <a:lnTo>
                  <a:pt x="393062" y="0"/>
                </a:lnTo>
                <a:lnTo>
                  <a:pt x="393062" y="334594"/>
                </a:lnTo>
                <a:lnTo>
                  <a:pt x="0" y="33459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4" name="Freeform 14"/>
          <p:cNvSpPr/>
          <p:nvPr/>
        </p:nvSpPr>
        <p:spPr>
          <a:xfrm>
            <a:off x="623745" y="3221455"/>
            <a:ext cx="404955" cy="334594"/>
          </a:xfrm>
          <a:custGeom>
            <a:avLst/>
            <a:gdLst/>
            <a:ahLst/>
            <a:cxnLst/>
            <a:rect l="l" t="t" r="r" b="b"/>
            <a:pathLst>
              <a:path w="404955" h="334594">
                <a:moveTo>
                  <a:pt x="0" y="0"/>
                </a:moveTo>
                <a:lnTo>
                  <a:pt x="404955" y="0"/>
                </a:lnTo>
                <a:lnTo>
                  <a:pt x="404955" y="334594"/>
                </a:lnTo>
                <a:lnTo>
                  <a:pt x="0" y="33459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5" name="TextBox 15"/>
          <p:cNvSpPr txBox="1"/>
          <p:nvPr/>
        </p:nvSpPr>
        <p:spPr>
          <a:xfrm>
            <a:off x="18186317" y="3154946"/>
            <a:ext cx="6136545" cy="1566544"/>
          </a:xfrm>
          <a:prstGeom prst="rect">
            <a:avLst/>
          </a:prstGeom>
        </p:spPr>
        <p:txBody>
          <a:bodyPr lIns="0" tIns="0" rIns="0" bIns="0" rtlCol="0" anchor="t">
            <a:spAutoFit/>
          </a:bodyPr>
          <a:lstStyle/>
          <a:p>
            <a:pPr algn="ctr">
              <a:lnSpc>
                <a:spcPts val="12880"/>
              </a:lnSpc>
            </a:pPr>
            <a:r>
              <a:rPr lang="en-US" sz="9200">
                <a:solidFill>
                  <a:srgbClr val="CF577D"/>
                </a:solidFill>
                <a:latin typeface="Xplor"/>
                <a:ea typeface="Xplor"/>
                <a:cs typeface="Xplor"/>
                <a:sym typeface="Xplor"/>
              </a:rPr>
              <a:t>Project</a:t>
            </a:r>
          </a:p>
        </p:txBody>
      </p:sp>
      <p:sp>
        <p:nvSpPr>
          <p:cNvPr id="16" name="TextBox 16"/>
          <p:cNvSpPr txBox="1"/>
          <p:nvPr/>
        </p:nvSpPr>
        <p:spPr>
          <a:xfrm>
            <a:off x="-7056055" y="3336974"/>
            <a:ext cx="7660749" cy="1960353"/>
          </a:xfrm>
          <a:prstGeom prst="rect">
            <a:avLst/>
          </a:prstGeom>
        </p:spPr>
        <p:txBody>
          <a:bodyPr lIns="0" tIns="0" rIns="0" bIns="0" rtlCol="0" anchor="t">
            <a:spAutoFit/>
          </a:bodyPr>
          <a:lstStyle/>
          <a:p>
            <a:pPr algn="ctr">
              <a:lnSpc>
                <a:spcPts val="16047"/>
              </a:lnSpc>
            </a:pPr>
            <a:r>
              <a:rPr lang="en-US" sz="11462">
                <a:solidFill>
                  <a:srgbClr val="BE1E2D"/>
                </a:solidFill>
                <a:latin typeface="Children One"/>
                <a:ea typeface="Children One"/>
                <a:cs typeface="Children One"/>
                <a:sym typeface="Children One"/>
              </a:rPr>
              <a:t>ΣΥΝΤΡΟΦΙΑ</a:t>
            </a:r>
          </a:p>
        </p:txBody>
      </p:sp>
      <p:sp>
        <p:nvSpPr>
          <p:cNvPr id="17" name="Freeform 17"/>
          <p:cNvSpPr/>
          <p:nvPr/>
        </p:nvSpPr>
        <p:spPr>
          <a:xfrm>
            <a:off x="4015721" y="1359841"/>
            <a:ext cx="9482303" cy="5796058"/>
          </a:xfrm>
          <a:custGeom>
            <a:avLst/>
            <a:gdLst/>
            <a:ahLst/>
            <a:cxnLst/>
            <a:rect l="l" t="t" r="r" b="b"/>
            <a:pathLst>
              <a:path w="9482303" h="5796058">
                <a:moveTo>
                  <a:pt x="0" y="0"/>
                </a:moveTo>
                <a:lnTo>
                  <a:pt x="9482303" y="0"/>
                </a:lnTo>
                <a:lnTo>
                  <a:pt x="9482303" y="5796058"/>
                </a:lnTo>
                <a:lnTo>
                  <a:pt x="0" y="5796058"/>
                </a:lnTo>
                <a:lnTo>
                  <a:pt x="0" y="0"/>
                </a:lnTo>
                <a:close/>
              </a:path>
            </a:pathLst>
          </a:custGeom>
          <a:blipFill>
            <a:blip r:embed="rId24"/>
            <a:stretch>
              <a:fillRect/>
            </a:stretch>
          </a:blipFill>
        </p:spPr>
        <p:txBody>
          <a:bodyPr/>
          <a:lstStyle/>
          <a:p>
            <a:endParaRPr lang="el-GR"/>
          </a:p>
        </p:txBody>
      </p:sp>
      <p:sp>
        <p:nvSpPr>
          <p:cNvPr id="18" name="TextBox 18"/>
          <p:cNvSpPr txBox="1"/>
          <p:nvPr/>
        </p:nvSpPr>
        <p:spPr>
          <a:xfrm>
            <a:off x="5106960" y="3566247"/>
            <a:ext cx="7660749" cy="1960353"/>
          </a:xfrm>
          <a:prstGeom prst="rect">
            <a:avLst/>
          </a:prstGeom>
        </p:spPr>
        <p:txBody>
          <a:bodyPr lIns="0" tIns="0" rIns="0" bIns="0" rtlCol="0" anchor="t">
            <a:spAutoFit/>
          </a:bodyPr>
          <a:lstStyle/>
          <a:p>
            <a:pPr algn="ctr">
              <a:lnSpc>
                <a:spcPts val="16047"/>
              </a:lnSpc>
            </a:pPr>
            <a:r>
              <a:rPr lang="en-US" sz="11462">
                <a:solidFill>
                  <a:srgbClr val="BE1E2D"/>
                </a:solidFill>
                <a:latin typeface="Children One"/>
                <a:ea typeface="Children One"/>
                <a:cs typeface="Children One"/>
                <a:sym typeface="Children One"/>
              </a:rPr>
              <a:t>ΣΥΝΤΡΟΦΙΑ</a:t>
            </a:r>
          </a:p>
        </p:txBody>
      </p:sp>
      <p:sp>
        <p:nvSpPr>
          <p:cNvPr id="19" name="Freeform 19"/>
          <p:cNvSpPr/>
          <p:nvPr/>
        </p:nvSpPr>
        <p:spPr>
          <a:xfrm>
            <a:off x="12495193" y="1817657"/>
            <a:ext cx="6100714" cy="8474514"/>
          </a:xfrm>
          <a:custGeom>
            <a:avLst/>
            <a:gdLst/>
            <a:ahLst/>
            <a:cxnLst/>
            <a:rect l="l" t="t" r="r" b="b"/>
            <a:pathLst>
              <a:path w="6100714" h="8474514">
                <a:moveTo>
                  <a:pt x="0" y="0"/>
                </a:moveTo>
                <a:lnTo>
                  <a:pt x="6100714" y="0"/>
                </a:lnTo>
                <a:lnTo>
                  <a:pt x="6100714" y="8474514"/>
                </a:lnTo>
                <a:lnTo>
                  <a:pt x="0" y="8474514"/>
                </a:lnTo>
                <a:lnTo>
                  <a:pt x="0" y="0"/>
                </a:lnTo>
                <a:close/>
              </a:path>
            </a:pathLst>
          </a:custGeom>
          <a:blipFill>
            <a:blip r:embed="rId25"/>
            <a:stretch>
              <a:fillRect l="-2167" t="-7354" r="-2167" b="-6757"/>
            </a:stretch>
          </a:blipFill>
        </p:spPr>
        <p:txBody>
          <a:bodyPr/>
          <a:lstStyle/>
          <a:p>
            <a:endParaRPr lang="el-GR"/>
          </a:p>
        </p:txBody>
      </p:sp>
      <p:sp>
        <p:nvSpPr>
          <p:cNvPr id="20" name="Freeform 20"/>
          <p:cNvSpPr/>
          <p:nvPr/>
        </p:nvSpPr>
        <p:spPr>
          <a:xfrm>
            <a:off x="6827144" y="5648836"/>
            <a:ext cx="3628780" cy="4643335"/>
          </a:xfrm>
          <a:custGeom>
            <a:avLst/>
            <a:gdLst/>
            <a:ahLst/>
            <a:cxnLst/>
            <a:rect l="l" t="t" r="r" b="b"/>
            <a:pathLst>
              <a:path w="3628780" h="4643335">
                <a:moveTo>
                  <a:pt x="0" y="0"/>
                </a:moveTo>
                <a:lnTo>
                  <a:pt x="3628780" y="0"/>
                </a:lnTo>
                <a:lnTo>
                  <a:pt x="3628780" y="4643335"/>
                </a:lnTo>
                <a:lnTo>
                  <a:pt x="0" y="4643335"/>
                </a:lnTo>
                <a:lnTo>
                  <a:pt x="0" y="0"/>
                </a:lnTo>
                <a:close/>
              </a:path>
            </a:pathLst>
          </a:custGeom>
          <a:blipFill>
            <a:blip r:embed="rId26"/>
            <a:stretch>
              <a:fillRect/>
            </a:stretch>
          </a:blipFill>
        </p:spPr>
        <p:txBody>
          <a:bodyPr/>
          <a:lstStyle/>
          <a:p>
            <a:endParaRPr lang="el-GR"/>
          </a:p>
        </p:txBody>
      </p:sp>
      <p:grpSp>
        <p:nvGrpSpPr>
          <p:cNvPr id="21" name="Group 21"/>
          <p:cNvGrpSpPr/>
          <p:nvPr/>
        </p:nvGrpSpPr>
        <p:grpSpPr>
          <a:xfrm>
            <a:off x="275835" y="4433645"/>
            <a:ext cx="5619221" cy="5853355"/>
            <a:chOff x="0" y="0"/>
            <a:chExt cx="7492295" cy="7804474"/>
          </a:xfrm>
        </p:grpSpPr>
        <p:sp>
          <p:nvSpPr>
            <p:cNvPr id="22" name="Freeform 22"/>
            <p:cNvSpPr/>
            <p:nvPr/>
          </p:nvSpPr>
          <p:spPr>
            <a:xfrm>
              <a:off x="0" y="0"/>
              <a:ext cx="7492295" cy="7804474"/>
            </a:xfrm>
            <a:custGeom>
              <a:avLst/>
              <a:gdLst/>
              <a:ahLst/>
              <a:cxnLst/>
              <a:rect l="l" t="t" r="r" b="b"/>
              <a:pathLst>
                <a:path w="7492295" h="7804474">
                  <a:moveTo>
                    <a:pt x="0" y="0"/>
                  </a:moveTo>
                  <a:lnTo>
                    <a:pt x="7492295" y="0"/>
                  </a:lnTo>
                  <a:lnTo>
                    <a:pt x="7492295" y="7804474"/>
                  </a:lnTo>
                  <a:lnTo>
                    <a:pt x="0" y="780447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l-GR"/>
            </a:p>
          </p:txBody>
        </p:sp>
        <p:grpSp>
          <p:nvGrpSpPr>
            <p:cNvPr id="23" name="Group 23"/>
            <p:cNvGrpSpPr/>
            <p:nvPr/>
          </p:nvGrpSpPr>
          <p:grpSpPr>
            <a:xfrm rot="-408452">
              <a:off x="4150264" y="4610607"/>
              <a:ext cx="2179081" cy="2405445"/>
              <a:chOff x="0" y="0"/>
              <a:chExt cx="430436" cy="475150"/>
            </a:xfrm>
          </p:grpSpPr>
          <p:sp>
            <p:nvSpPr>
              <p:cNvPr id="24" name="Freeform 24"/>
              <p:cNvSpPr/>
              <p:nvPr/>
            </p:nvSpPr>
            <p:spPr>
              <a:xfrm>
                <a:off x="0" y="0"/>
                <a:ext cx="430436" cy="475150"/>
              </a:xfrm>
              <a:custGeom>
                <a:avLst/>
                <a:gdLst/>
                <a:ahLst/>
                <a:cxnLst/>
                <a:rect l="l" t="t" r="r" b="b"/>
                <a:pathLst>
                  <a:path w="430436" h="475150">
                    <a:moveTo>
                      <a:pt x="0" y="0"/>
                    </a:moveTo>
                    <a:lnTo>
                      <a:pt x="430436" y="0"/>
                    </a:lnTo>
                    <a:lnTo>
                      <a:pt x="430436" y="475150"/>
                    </a:lnTo>
                    <a:lnTo>
                      <a:pt x="0" y="475150"/>
                    </a:lnTo>
                    <a:close/>
                  </a:path>
                </a:pathLst>
              </a:custGeom>
              <a:solidFill>
                <a:srgbClr val="80766C"/>
              </a:solidFill>
            </p:spPr>
            <p:txBody>
              <a:bodyPr/>
              <a:lstStyle/>
              <a:p>
                <a:endParaRPr lang="el-GR"/>
              </a:p>
            </p:txBody>
          </p:sp>
          <p:sp>
            <p:nvSpPr>
              <p:cNvPr id="25" name="TextBox 25"/>
              <p:cNvSpPr txBox="1"/>
              <p:nvPr/>
            </p:nvSpPr>
            <p:spPr>
              <a:xfrm>
                <a:off x="0" y="-47625"/>
                <a:ext cx="430436" cy="522775"/>
              </a:xfrm>
              <a:prstGeom prst="rect">
                <a:avLst/>
              </a:prstGeom>
            </p:spPr>
            <p:txBody>
              <a:bodyPr lIns="50800" tIns="50800" rIns="50800" bIns="50800" rtlCol="0" anchor="ctr"/>
              <a:lstStyle/>
              <a:p>
                <a:pPr algn="ctr">
                  <a:lnSpc>
                    <a:spcPts val="2800"/>
                  </a:lnSpc>
                </a:pPr>
                <a:endParaRPr/>
              </a:p>
            </p:txBody>
          </p:sp>
        </p:grpSp>
        <p:grpSp>
          <p:nvGrpSpPr>
            <p:cNvPr id="26" name="Group 26"/>
            <p:cNvGrpSpPr/>
            <p:nvPr/>
          </p:nvGrpSpPr>
          <p:grpSpPr>
            <a:xfrm rot="-408452">
              <a:off x="4383093" y="4250194"/>
              <a:ext cx="2240523" cy="1691751"/>
              <a:chOff x="0" y="0"/>
              <a:chExt cx="442572" cy="334173"/>
            </a:xfrm>
          </p:grpSpPr>
          <p:sp>
            <p:nvSpPr>
              <p:cNvPr id="27" name="Freeform 27"/>
              <p:cNvSpPr/>
              <p:nvPr/>
            </p:nvSpPr>
            <p:spPr>
              <a:xfrm>
                <a:off x="0" y="0"/>
                <a:ext cx="442572" cy="334173"/>
              </a:xfrm>
              <a:custGeom>
                <a:avLst/>
                <a:gdLst/>
                <a:ahLst/>
                <a:cxnLst/>
                <a:rect l="l" t="t" r="r" b="b"/>
                <a:pathLst>
                  <a:path w="442572" h="334173">
                    <a:moveTo>
                      <a:pt x="0" y="0"/>
                    </a:moveTo>
                    <a:lnTo>
                      <a:pt x="442572" y="0"/>
                    </a:lnTo>
                    <a:lnTo>
                      <a:pt x="442572" y="334173"/>
                    </a:lnTo>
                    <a:lnTo>
                      <a:pt x="0" y="334173"/>
                    </a:lnTo>
                    <a:close/>
                  </a:path>
                </a:pathLst>
              </a:custGeom>
              <a:solidFill>
                <a:srgbClr val="80766C"/>
              </a:solidFill>
            </p:spPr>
            <p:txBody>
              <a:bodyPr/>
              <a:lstStyle/>
              <a:p>
                <a:endParaRPr lang="el-GR"/>
              </a:p>
            </p:txBody>
          </p:sp>
          <p:sp>
            <p:nvSpPr>
              <p:cNvPr id="28" name="TextBox 28"/>
              <p:cNvSpPr txBox="1"/>
              <p:nvPr/>
            </p:nvSpPr>
            <p:spPr>
              <a:xfrm>
                <a:off x="0" y="-47625"/>
                <a:ext cx="442572" cy="381798"/>
              </a:xfrm>
              <a:prstGeom prst="rect">
                <a:avLst/>
              </a:prstGeom>
            </p:spPr>
            <p:txBody>
              <a:bodyPr lIns="50800" tIns="50800" rIns="50800" bIns="50800" rtlCol="0" anchor="ctr"/>
              <a:lstStyle/>
              <a:p>
                <a:pPr algn="ctr">
                  <a:lnSpc>
                    <a:spcPts val="2800"/>
                  </a:lnSpc>
                </a:pPr>
                <a:endParaRPr/>
              </a:p>
            </p:txBody>
          </p:sp>
        </p:grpSp>
        <p:sp>
          <p:nvSpPr>
            <p:cNvPr id="29" name="Freeform 29"/>
            <p:cNvSpPr/>
            <p:nvPr/>
          </p:nvSpPr>
          <p:spPr>
            <a:xfrm>
              <a:off x="4534219" y="4118105"/>
              <a:ext cx="2730792" cy="2519324"/>
            </a:xfrm>
            <a:custGeom>
              <a:avLst/>
              <a:gdLst/>
              <a:ahLst/>
              <a:cxnLst/>
              <a:rect l="l" t="t" r="r" b="b"/>
              <a:pathLst>
                <a:path w="2730792" h="2519324">
                  <a:moveTo>
                    <a:pt x="0" y="0"/>
                  </a:moveTo>
                  <a:lnTo>
                    <a:pt x="2730792" y="0"/>
                  </a:lnTo>
                  <a:lnTo>
                    <a:pt x="2730792" y="2519324"/>
                  </a:lnTo>
                  <a:lnTo>
                    <a:pt x="0" y="2519324"/>
                  </a:lnTo>
                  <a:lnTo>
                    <a:pt x="0" y="0"/>
                  </a:lnTo>
                  <a:close/>
                </a:path>
              </a:pathLst>
            </a:custGeom>
            <a:blipFill>
              <a:blip r:embed="rId29"/>
              <a:stretch>
                <a:fillRect l="-54663" t="-34349" b="-111286"/>
              </a:stretch>
            </a:blipFill>
          </p:spPr>
          <p:txBody>
            <a:bodyPr/>
            <a:lstStyle/>
            <a:p>
              <a:endParaRPr lang="el-GR"/>
            </a:p>
          </p:txBody>
        </p:sp>
      </p:grpSp>
      <p:sp>
        <p:nvSpPr>
          <p:cNvPr id="30" name="Freeform 30"/>
          <p:cNvSpPr/>
          <p:nvPr/>
        </p:nvSpPr>
        <p:spPr>
          <a:xfrm>
            <a:off x="531529" y="452558"/>
            <a:ext cx="2020977" cy="2004970"/>
          </a:xfrm>
          <a:custGeom>
            <a:avLst/>
            <a:gdLst/>
            <a:ahLst/>
            <a:cxnLst/>
            <a:rect l="l" t="t" r="r" b="b"/>
            <a:pathLst>
              <a:path w="2020977" h="2004970">
                <a:moveTo>
                  <a:pt x="0" y="0"/>
                </a:moveTo>
                <a:lnTo>
                  <a:pt x="2020977" y="0"/>
                </a:lnTo>
                <a:lnTo>
                  <a:pt x="2020977" y="2004969"/>
                </a:lnTo>
                <a:lnTo>
                  <a:pt x="0" y="2004969"/>
                </a:lnTo>
                <a:lnTo>
                  <a:pt x="0" y="0"/>
                </a:lnTo>
                <a:close/>
              </a:path>
            </a:pathLst>
          </a:custGeom>
          <a:blipFill>
            <a:blip r:embed="rId30"/>
            <a:stretch>
              <a:fillRect/>
            </a:stretch>
          </a:blipFill>
        </p:spPr>
        <p:txBody>
          <a:bodyPr/>
          <a:lstStyle/>
          <a:p>
            <a:endParaRPr lang="el-GR"/>
          </a:p>
        </p:txBody>
      </p:sp>
      <p:sp>
        <p:nvSpPr>
          <p:cNvPr id="31" name="TextBox 31"/>
          <p:cNvSpPr txBox="1"/>
          <p:nvPr/>
        </p:nvSpPr>
        <p:spPr>
          <a:xfrm>
            <a:off x="5619221" y="2125140"/>
            <a:ext cx="6275303" cy="1537946"/>
          </a:xfrm>
          <a:prstGeom prst="rect">
            <a:avLst/>
          </a:prstGeom>
        </p:spPr>
        <p:txBody>
          <a:bodyPr lIns="0" tIns="0" rIns="0" bIns="0" rtlCol="0" anchor="t">
            <a:spAutoFit/>
          </a:bodyPr>
          <a:lstStyle/>
          <a:p>
            <a:pPr algn="ctr">
              <a:lnSpc>
                <a:spcPts val="12688"/>
              </a:lnSpc>
            </a:pPr>
            <a:r>
              <a:rPr lang="en-US" sz="9063" spc="598">
                <a:solidFill>
                  <a:srgbClr val="303030"/>
                </a:solidFill>
                <a:latin typeface="Children One"/>
                <a:ea typeface="Children One"/>
                <a:cs typeface="Children One"/>
                <a:sym typeface="Children One"/>
              </a:rPr>
              <a:t>ΚΑΤΗΧΗΤΙΚΗ</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1348038" y="-591628"/>
            <a:ext cx="21250292" cy="10518894"/>
          </a:xfrm>
          <a:custGeom>
            <a:avLst/>
            <a:gdLst/>
            <a:ahLst/>
            <a:cxnLst/>
            <a:rect l="l" t="t" r="r" b="b"/>
            <a:pathLst>
              <a:path w="21250292" h="10518894">
                <a:moveTo>
                  <a:pt x="0" y="0"/>
                </a:moveTo>
                <a:lnTo>
                  <a:pt x="21250292" y="0"/>
                </a:lnTo>
                <a:lnTo>
                  <a:pt x="21250292" y="10518894"/>
                </a:lnTo>
                <a:lnTo>
                  <a:pt x="0" y="10518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7" name="Freeform 7"/>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8" name="Freeform 8"/>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9" name="TextBox 9"/>
          <p:cNvSpPr txBox="1"/>
          <p:nvPr/>
        </p:nvSpPr>
        <p:spPr>
          <a:xfrm>
            <a:off x="1028700" y="1376194"/>
            <a:ext cx="16230600" cy="1206282"/>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Ο Κύριος Ιησούς Χριστός λοιπόν προσφέρει τη χάρη. Μπορεί όμως να τη λάβει ο καθένας και με ποιον τρόπο;</a:t>
            </a:r>
          </a:p>
        </p:txBody>
      </p:sp>
      <p:sp>
        <p:nvSpPr>
          <p:cNvPr id="10" name="TextBox 10"/>
          <p:cNvSpPr txBox="1"/>
          <p:nvPr/>
        </p:nvSpPr>
        <p:spPr>
          <a:xfrm>
            <a:off x="3277553" y="2901349"/>
            <a:ext cx="11506562" cy="931700"/>
          </a:xfrm>
          <a:prstGeom prst="rect">
            <a:avLst/>
          </a:prstGeom>
        </p:spPr>
        <p:txBody>
          <a:bodyPr lIns="0" tIns="0" rIns="0" bIns="0" rtlCol="0" anchor="t">
            <a:spAutoFit/>
          </a:bodyPr>
          <a:lstStyle/>
          <a:p>
            <a:pPr marL="734128" lvl="1" indent="-367064" algn="l">
              <a:lnSpc>
                <a:spcPts val="3638"/>
              </a:lnSpc>
              <a:buFont typeface="Arial"/>
              <a:buChar char="•"/>
            </a:pPr>
            <a:r>
              <a:rPr lang="en-US" sz="3400" b="1" spc="159" dirty="0">
                <a:solidFill>
                  <a:srgbClr val="000000"/>
                </a:solidFill>
                <a:latin typeface="One Little Font Bold"/>
                <a:ea typeface="One Little Font Bold"/>
                <a:cs typeface="One Little Font Bold"/>
                <a:sym typeface="One Little Font Bold"/>
              </a:rPr>
              <a:t>Η </a:t>
            </a:r>
            <a:r>
              <a:rPr lang="en-US" sz="3400" b="1" spc="159" dirty="0" err="1">
                <a:solidFill>
                  <a:srgbClr val="000000"/>
                </a:solidFill>
                <a:latin typeface="One Little Font Bold"/>
                <a:ea typeface="One Little Font Bold"/>
                <a:cs typeface="One Little Font Bold"/>
                <a:sym typeface="One Little Font Bold"/>
              </a:rPr>
              <a:t>χάρις</a:t>
            </a:r>
            <a:r>
              <a:rPr lang="en-US" sz="3400" b="1" spc="159" dirty="0">
                <a:solidFill>
                  <a:srgbClr val="000000"/>
                </a:solidFill>
                <a:latin typeface="One Little Font Bold"/>
                <a:ea typeface="One Little Font Bold"/>
                <a:cs typeface="One Little Font Bold"/>
                <a:sym typeface="One Little Font Bold"/>
              </a:rPr>
              <a:t> π</a:t>
            </a:r>
            <a:r>
              <a:rPr lang="en-US" sz="3400" b="1" spc="159" dirty="0" err="1">
                <a:solidFill>
                  <a:srgbClr val="000000"/>
                </a:solidFill>
                <a:latin typeface="One Little Font Bold"/>
                <a:ea typeface="One Little Font Bold"/>
                <a:cs typeface="One Little Font Bold"/>
                <a:sym typeface="One Little Font Bold"/>
              </a:rPr>
              <a:t>ροσφέρετ</a:t>
            </a:r>
            <a:r>
              <a:rPr lang="en-US" sz="3400" b="1" spc="159" dirty="0">
                <a:solidFill>
                  <a:srgbClr val="000000"/>
                </a:solidFill>
                <a:latin typeface="One Little Font Bold"/>
                <a:ea typeface="One Little Font Bold"/>
                <a:cs typeface="One Little Font Bold"/>
                <a:sym typeface="One Little Font Bold"/>
              </a:rPr>
              <a:t>αι δωρεάν μόνο μέσα στην Εκκλησία, διότι μόνο η Εκκλησία είναι η «ταμιούχος της χάριτος»</a:t>
            </a:r>
          </a:p>
        </p:txBody>
      </p:sp>
      <p:sp>
        <p:nvSpPr>
          <p:cNvPr id="11" name="TextBox 11"/>
          <p:cNvSpPr txBox="1"/>
          <p:nvPr/>
        </p:nvSpPr>
        <p:spPr>
          <a:xfrm>
            <a:off x="3475904" y="4069851"/>
            <a:ext cx="6375574" cy="470107"/>
          </a:xfrm>
          <a:prstGeom prst="rect">
            <a:avLst/>
          </a:prstGeom>
        </p:spPr>
        <p:txBody>
          <a:bodyPr lIns="0" tIns="0" rIns="0" bIns="0" rtlCol="0" anchor="t">
            <a:spAutoFit/>
          </a:bodyPr>
          <a:lstStyle/>
          <a:p>
            <a:pPr marL="734128" lvl="1" indent="-367064" algn="l">
              <a:lnSpc>
                <a:spcPts val="3638"/>
              </a:lnSpc>
              <a:buFont typeface="Arial"/>
              <a:buChar char="•"/>
            </a:pPr>
            <a:r>
              <a:rPr lang="en-US" sz="3400" b="1" spc="159" dirty="0">
                <a:solidFill>
                  <a:srgbClr val="000000"/>
                </a:solidFill>
                <a:latin typeface="One Little Font Bold"/>
                <a:ea typeface="One Little Font Bold"/>
                <a:cs typeface="One Little Font Bold"/>
                <a:sym typeface="One Little Font Bold"/>
              </a:rPr>
              <a:t>α</a:t>
            </a:r>
            <a:r>
              <a:rPr lang="en-US" sz="3400" b="1" spc="159" dirty="0" err="1">
                <a:solidFill>
                  <a:srgbClr val="000000"/>
                </a:solidFill>
                <a:latin typeface="One Little Font Bold"/>
                <a:ea typeface="One Little Font Bold"/>
                <a:cs typeface="One Little Font Bold"/>
                <a:sym typeface="One Little Font Bold"/>
              </a:rPr>
              <a:t>γωγοί</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της</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θεί</a:t>
            </a:r>
            <a:r>
              <a:rPr lang="en-US" sz="3400" b="1" spc="159" dirty="0">
                <a:solidFill>
                  <a:srgbClr val="000000"/>
                </a:solidFill>
                <a:latin typeface="One Little Font Bold"/>
                <a:ea typeface="One Little Font Bold"/>
                <a:cs typeface="One Little Font Bold"/>
                <a:sym typeface="One Little Font Bold"/>
              </a:rPr>
              <a:t>ας χάριτος: </a:t>
            </a:r>
          </a:p>
        </p:txBody>
      </p:sp>
      <p:sp>
        <p:nvSpPr>
          <p:cNvPr id="12" name="TextBox 12"/>
          <p:cNvSpPr txBox="1"/>
          <p:nvPr/>
        </p:nvSpPr>
        <p:spPr>
          <a:xfrm>
            <a:off x="5076646" y="4587584"/>
            <a:ext cx="6375574" cy="470107"/>
          </a:xfrm>
          <a:prstGeom prst="rect">
            <a:avLst/>
          </a:prstGeom>
        </p:spPr>
        <p:txBody>
          <a:bodyPr lIns="0" tIns="0" rIns="0" bIns="0" rtlCol="0" anchor="t">
            <a:spAutoFit/>
          </a:bodyPr>
          <a:lstStyle/>
          <a:p>
            <a:pPr marL="734128" lvl="1" indent="-367064" algn="l">
              <a:lnSpc>
                <a:spcPts val="3638"/>
              </a:lnSpc>
              <a:buFont typeface="Arial"/>
              <a:buChar char="•"/>
            </a:pPr>
            <a:r>
              <a:rPr lang="en-US" sz="3400" b="1" spc="159" dirty="0">
                <a:solidFill>
                  <a:srgbClr val="000000"/>
                </a:solidFill>
                <a:latin typeface="One Little Font Bold"/>
                <a:ea typeface="One Little Font Bold"/>
                <a:cs typeface="One Little Font Bold"/>
                <a:sym typeface="One Little Font Bold"/>
              </a:rPr>
              <a:t>η </a:t>
            </a:r>
            <a:r>
              <a:rPr lang="en-US" sz="3400" b="1" spc="159" dirty="0" err="1">
                <a:solidFill>
                  <a:srgbClr val="000000"/>
                </a:solidFill>
                <a:latin typeface="One Little Font Bold"/>
                <a:ea typeface="One Little Font Bold"/>
                <a:cs typeface="One Little Font Bold"/>
                <a:sym typeface="One Little Font Bold"/>
              </a:rPr>
              <a:t>θερμή</a:t>
            </a:r>
            <a:r>
              <a:rPr lang="en-US" sz="3400" b="1" spc="159" dirty="0">
                <a:solidFill>
                  <a:srgbClr val="000000"/>
                </a:solidFill>
                <a:latin typeface="One Little Font Bold"/>
                <a:ea typeface="One Little Font Bold"/>
                <a:cs typeface="One Little Font Bold"/>
                <a:sym typeface="One Little Font Bold"/>
              </a:rPr>
              <a:t> και τα</a:t>
            </a:r>
            <a:r>
              <a:rPr lang="en-US" sz="3400" b="1" spc="159" dirty="0" err="1">
                <a:solidFill>
                  <a:srgbClr val="000000"/>
                </a:solidFill>
                <a:latin typeface="One Little Font Bold"/>
                <a:ea typeface="One Little Font Bold"/>
                <a:cs typeface="One Little Font Bold"/>
                <a:sym typeface="One Little Font Bold"/>
              </a:rPr>
              <a:t>κτική</a:t>
            </a:r>
            <a:r>
              <a:rPr lang="en-US" sz="3400" b="1" spc="159" dirty="0">
                <a:solidFill>
                  <a:srgbClr val="000000"/>
                </a:solidFill>
                <a:latin typeface="One Little Font Bold"/>
                <a:ea typeface="One Little Font Bold"/>
                <a:cs typeface="One Little Font Bold"/>
                <a:sym typeface="One Little Font Bold"/>
              </a:rPr>
              <a:t> π</a:t>
            </a:r>
            <a:r>
              <a:rPr lang="en-US" sz="3400" b="1" spc="159" dirty="0" err="1">
                <a:solidFill>
                  <a:srgbClr val="000000"/>
                </a:solidFill>
                <a:latin typeface="One Little Font Bold"/>
                <a:ea typeface="One Little Font Bold"/>
                <a:cs typeface="One Little Font Bold"/>
                <a:sym typeface="One Little Font Bold"/>
              </a:rPr>
              <a:t>ροσευχή</a:t>
            </a:r>
            <a:endParaRPr lang="en-US" sz="3400" b="1" spc="159" dirty="0">
              <a:solidFill>
                <a:srgbClr val="000000"/>
              </a:solidFill>
              <a:latin typeface="One Little Font Bold"/>
              <a:ea typeface="One Little Font Bold"/>
              <a:cs typeface="One Little Font Bold"/>
              <a:sym typeface="One Little Font Bold"/>
            </a:endParaRPr>
          </a:p>
        </p:txBody>
      </p:sp>
      <p:sp>
        <p:nvSpPr>
          <p:cNvPr id="13" name="TextBox 13"/>
          <p:cNvSpPr txBox="1"/>
          <p:nvPr/>
        </p:nvSpPr>
        <p:spPr>
          <a:xfrm>
            <a:off x="5076646" y="5295816"/>
            <a:ext cx="8134707" cy="470107"/>
          </a:xfrm>
          <a:prstGeom prst="rect">
            <a:avLst/>
          </a:prstGeom>
        </p:spPr>
        <p:txBody>
          <a:bodyPr lIns="0" tIns="0" rIns="0" bIns="0" rtlCol="0" anchor="t">
            <a:spAutoFit/>
          </a:bodyPr>
          <a:lstStyle/>
          <a:p>
            <a:pPr marL="734128" lvl="1" indent="-367064" algn="l">
              <a:lnSpc>
                <a:spcPts val="3638"/>
              </a:lnSpc>
              <a:buFont typeface="Arial"/>
              <a:buChar char="•"/>
            </a:pPr>
            <a:r>
              <a:rPr lang="en-US" sz="3400" b="1" spc="159" dirty="0">
                <a:solidFill>
                  <a:srgbClr val="000000"/>
                </a:solidFill>
                <a:latin typeface="One Little Font Bold"/>
                <a:ea typeface="One Little Font Bold"/>
                <a:cs typeface="One Little Font Bold"/>
                <a:sym typeface="One Little Font Bold"/>
              </a:rPr>
              <a:t>η κα</a:t>
            </a:r>
            <a:r>
              <a:rPr lang="en-US" sz="3400" b="1" spc="159" dirty="0" err="1">
                <a:solidFill>
                  <a:srgbClr val="000000"/>
                </a:solidFill>
                <a:latin typeface="One Little Font Bold"/>
                <a:ea typeface="One Little Font Bold"/>
                <a:cs typeface="One Little Font Bold"/>
                <a:sym typeface="One Little Font Bold"/>
              </a:rPr>
              <a:t>θημερινή</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μελέτη</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του</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θείου</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λόγου</a:t>
            </a:r>
            <a:endParaRPr lang="en-US" sz="3400" b="1" spc="159" dirty="0">
              <a:solidFill>
                <a:srgbClr val="000000"/>
              </a:solidFill>
              <a:latin typeface="One Little Font Bold"/>
              <a:ea typeface="One Little Font Bold"/>
              <a:cs typeface="One Little Font Bold"/>
              <a:sym typeface="One Little Font Bold"/>
            </a:endParaRPr>
          </a:p>
        </p:txBody>
      </p:sp>
      <p:sp>
        <p:nvSpPr>
          <p:cNvPr id="14" name="TextBox 14"/>
          <p:cNvSpPr txBox="1"/>
          <p:nvPr/>
        </p:nvSpPr>
        <p:spPr>
          <a:xfrm>
            <a:off x="5076646" y="5882576"/>
            <a:ext cx="8134707" cy="931700"/>
          </a:xfrm>
          <a:prstGeom prst="rect">
            <a:avLst/>
          </a:prstGeom>
        </p:spPr>
        <p:txBody>
          <a:bodyPr lIns="0" tIns="0" rIns="0" bIns="0" rtlCol="0" anchor="t">
            <a:spAutoFit/>
          </a:bodyPr>
          <a:lstStyle/>
          <a:p>
            <a:pPr marL="734128" lvl="1" indent="-367064" algn="l">
              <a:lnSpc>
                <a:spcPts val="3638"/>
              </a:lnSpc>
              <a:buFont typeface="Arial"/>
              <a:buChar char="•"/>
            </a:pPr>
            <a:r>
              <a:rPr lang="en-US" sz="3400" b="1" spc="159" dirty="0">
                <a:solidFill>
                  <a:srgbClr val="000000"/>
                </a:solidFill>
                <a:latin typeface="One Little Font Bold"/>
                <a:ea typeface="One Little Font Bold"/>
                <a:cs typeface="One Little Font Bold"/>
                <a:sym typeface="One Little Font Bold"/>
              </a:rPr>
              <a:t>η </a:t>
            </a:r>
            <a:r>
              <a:rPr lang="en-US" sz="3400" b="1" spc="159" dirty="0" err="1">
                <a:solidFill>
                  <a:srgbClr val="000000"/>
                </a:solidFill>
                <a:latin typeface="One Little Font Bold"/>
                <a:ea typeface="One Little Font Bold"/>
                <a:cs typeface="One Little Font Bold"/>
                <a:sym typeface="One Little Font Bold"/>
              </a:rPr>
              <a:t>ολόψυχη</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συμμετοχή</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στη</a:t>
            </a:r>
            <a:r>
              <a:rPr lang="en-US" sz="3400" b="1" spc="159" dirty="0">
                <a:solidFill>
                  <a:srgbClr val="000000"/>
                </a:solidFill>
                <a:latin typeface="One Little Font Bold"/>
                <a:ea typeface="One Little Font Bold"/>
                <a:cs typeface="One Little Font Bold"/>
                <a:sym typeface="One Little Font Bold"/>
              </a:rPr>
              <a:t> λα</a:t>
            </a:r>
            <a:r>
              <a:rPr lang="en-US" sz="3400" b="1" spc="159" dirty="0" err="1">
                <a:solidFill>
                  <a:srgbClr val="000000"/>
                </a:solidFill>
                <a:latin typeface="One Little Font Bold"/>
                <a:ea typeface="One Little Font Bold"/>
                <a:cs typeface="One Little Font Bold"/>
                <a:sym typeface="One Little Font Bold"/>
              </a:rPr>
              <a:t>τρευτική</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ζωή</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της</a:t>
            </a:r>
            <a:r>
              <a:rPr lang="en-US" sz="3400" b="1" spc="159" dirty="0">
                <a:solidFill>
                  <a:srgbClr val="000000"/>
                </a:solidFill>
                <a:latin typeface="One Little Font Bold"/>
                <a:ea typeface="One Little Font Bold"/>
                <a:cs typeface="One Little Font Bold"/>
                <a:sym typeface="One Little Font Bold"/>
              </a:rPr>
              <a:t> </a:t>
            </a:r>
            <a:r>
              <a:rPr lang="en-US" sz="3400" b="1" spc="159" dirty="0" err="1">
                <a:solidFill>
                  <a:srgbClr val="000000"/>
                </a:solidFill>
                <a:latin typeface="One Little Font Bold"/>
                <a:ea typeface="One Little Font Bold"/>
                <a:cs typeface="One Little Font Bold"/>
                <a:sym typeface="One Little Font Bold"/>
              </a:rPr>
              <a:t>Εκκλησί</a:t>
            </a:r>
            <a:r>
              <a:rPr lang="en-US" sz="3400" b="1" spc="159" dirty="0">
                <a:solidFill>
                  <a:srgbClr val="000000"/>
                </a:solidFill>
                <a:latin typeface="One Little Font Bold"/>
                <a:ea typeface="One Little Font Bold"/>
                <a:cs typeface="One Little Font Bold"/>
                <a:sym typeface="One Little Font Bold"/>
              </a:rPr>
              <a:t>ας</a:t>
            </a:r>
          </a:p>
        </p:txBody>
      </p:sp>
      <p:sp>
        <p:nvSpPr>
          <p:cNvPr id="15" name="TextBox 15"/>
          <p:cNvSpPr txBox="1"/>
          <p:nvPr/>
        </p:nvSpPr>
        <p:spPr>
          <a:xfrm>
            <a:off x="3486775" y="7018361"/>
            <a:ext cx="12729405" cy="1393293"/>
          </a:xfrm>
          <a:prstGeom prst="rect">
            <a:avLst/>
          </a:prstGeom>
        </p:spPr>
        <p:txBody>
          <a:bodyPr lIns="0" tIns="0" rIns="0" bIns="0" rtlCol="0" anchor="t">
            <a:spAutoFit/>
          </a:bodyPr>
          <a:lstStyle/>
          <a:p>
            <a:pPr marL="734128" lvl="1" indent="-367064" algn="l">
              <a:lnSpc>
                <a:spcPts val="3638"/>
              </a:lnSpc>
              <a:buFont typeface="Arial"/>
              <a:buChar char="•"/>
            </a:pPr>
            <a:r>
              <a:rPr lang="en-US" sz="3400" b="1" spc="159" dirty="0">
                <a:solidFill>
                  <a:srgbClr val="000000"/>
                </a:solidFill>
                <a:latin typeface="One Little Font Bold"/>
                <a:ea typeface="One Little Font Bold"/>
                <a:cs typeface="One Little Font Bold"/>
                <a:sym typeface="One Little Font Bold"/>
              </a:rPr>
              <a:t>Υπ</a:t>
            </a:r>
            <a:r>
              <a:rPr lang="en-US" sz="3400" b="1" spc="159" dirty="0" err="1">
                <a:solidFill>
                  <a:srgbClr val="000000"/>
                </a:solidFill>
                <a:latin typeface="One Little Font Bold"/>
                <a:ea typeface="One Little Font Bold"/>
                <a:cs typeface="One Little Font Bold"/>
                <a:sym typeface="One Little Font Bold"/>
              </a:rPr>
              <a:t>άρχει</a:t>
            </a:r>
            <a:r>
              <a:rPr lang="en-US" sz="3400" b="1" spc="159" dirty="0">
                <a:solidFill>
                  <a:srgbClr val="000000"/>
                </a:solidFill>
                <a:latin typeface="One Little Font Bold"/>
                <a:ea typeface="One Little Font Bold"/>
                <a:cs typeface="One Little Font Bold"/>
                <a:sym typeface="One Little Font Bold"/>
              </a:rPr>
              <a:t> και </a:t>
            </a:r>
            <a:r>
              <a:rPr lang="en-US" sz="3400" b="1" spc="159" dirty="0" err="1">
                <a:solidFill>
                  <a:srgbClr val="000000"/>
                </a:solidFill>
                <a:latin typeface="One Little Font Bold"/>
                <a:ea typeface="One Little Font Bold"/>
                <a:cs typeface="One Little Font Bold"/>
                <a:sym typeface="One Little Font Bold"/>
              </a:rPr>
              <a:t>μί</a:t>
            </a:r>
            <a:r>
              <a:rPr lang="en-US" sz="3400" b="1" spc="159" dirty="0">
                <a:solidFill>
                  <a:srgbClr val="000000"/>
                </a:solidFill>
                <a:latin typeface="One Little Font Bold"/>
                <a:ea typeface="One Little Font Bold"/>
                <a:cs typeface="One Little Font Bold"/>
                <a:sym typeface="One Little Font Bold"/>
              </a:rPr>
              <a:t>α δεύτερη προϋπόθεση για να μπορεί ο άνθρωπος να δεχθείτη θεία Χάρη. Ο π</a:t>
            </a:r>
            <a:r>
              <a:rPr lang="en-US" sz="3400" b="1" spc="159" dirty="0" err="1">
                <a:solidFill>
                  <a:srgbClr val="000000"/>
                </a:solidFill>
                <a:latin typeface="One Little Font Bold"/>
                <a:ea typeface="One Little Font Bold"/>
                <a:cs typeface="One Little Font Bold"/>
                <a:sym typeface="One Little Font Bold"/>
              </a:rPr>
              <a:t>ροσω</a:t>
            </a:r>
            <a:r>
              <a:rPr lang="en-US" sz="3400" b="1" spc="159" dirty="0">
                <a:solidFill>
                  <a:srgbClr val="000000"/>
                </a:solidFill>
                <a:latin typeface="One Little Font Bold"/>
                <a:ea typeface="One Little Font Bold"/>
                <a:cs typeface="One Little Font Bold"/>
                <a:sym typeface="One Little Font Bold"/>
              </a:rPr>
              <a:t>πικός αγώνας για την κάθαρση από τα πάθη</a:t>
            </a:r>
          </a:p>
        </p:txBody>
      </p:sp>
      <p:sp>
        <p:nvSpPr>
          <p:cNvPr id="16" name="Freeform 20">
            <a:extLst>
              <a:ext uri="{FF2B5EF4-FFF2-40B4-BE49-F238E27FC236}">
                <a16:creationId xmlns:a16="http://schemas.microsoft.com/office/drawing/2014/main" id="{1976CCF1-9344-435A-CB16-10109867E0B5}"/>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16"/>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668592" y="0"/>
            <a:ext cx="18056359" cy="8937898"/>
          </a:xfrm>
          <a:custGeom>
            <a:avLst/>
            <a:gdLst/>
            <a:ahLst/>
            <a:cxnLst/>
            <a:rect l="l" t="t" r="r" b="b"/>
            <a:pathLst>
              <a:path w="18056359" h="8937898">
                <a:moveTo>
                  <a:pt x="0" y="0"/>
                </a:moveTo>
                <a:lnTo>
                  <a:pt x="18056359" y="0"/>
                </a:lnTo>
                <a:lnTo>
                  <a:pt x="18056359" y="8937898"/>
                </a:lnTo>
                <a:lnTo>
                  <a:pt x="0" y="8937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283742">
            <a:off x="14830556" y="-451759"/>
            <a:ext cx="4340822" cy="3326155"/>
          </a:xfrm>
          <a:custGeom>
            <a:avLst/>
            <a:gdLst/>
            <a:ahLst/>
            <a:cxnLst/>
            <a:rect l="l" t="t" r="r" b="b"/>
            <a:pathLst>
              <a:path w="4340822" h="3326155">
                <a:moveTo>
                  <a:pt x="0" y="0"/>
                </a:moveTo>
                <a:lnTo>
                  <a:pt x="4340822" y="0"/>
                </a:lnTo>
                <a:lnTo>
                  <a:pt x="4340822" y="3326155"/>
                </a:lnTo>
                <a:lnTo>
                  <a:pt x="0" y="3326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rot="-3715400">
            <a:off x="17145512" y="5589679"/>
            <a:ext cx="1983367" cy="1859407"/>
          </a:xfrm>
          <a:custGeom>
            <a:avLst/>
            <a:gdLst/>
            <a:ahLst/>
            <a:cxnLst/>
            <a:rect l="l" t="t" r="r" b="b"/>
            <a:pathLst>
              <a:path w="1983367" h="1859407">
                <a:moveTo>
                  <a:pt x="0" y="0"/>
                </a:moveTo>
                <a:lnTo>
                  <a:pt x="1983367" y="0"/>
                </a:lnTo>
                <a:lnTo>
                  <a:pt x="1983367" y="1859406"/>
                </a:lnTo>
                <a:lnTo>
                  <a:pt x="0" y="1859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7" name="Freeform 7"/>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8" name="Freeform 8"/>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9" name="Freeform 9"/>
          <p:cNvSpPr/>
          <p:nvPr/>
        </p:nvSpPr>
        <p:spPr>
          <a:xfrm flipH="1">
            <a:off x="14941183" y="7838584"/>
            <a:ext cx="1671685" cy="2167501"/>
          </a:xfrm>
          <a:custGeom>
            <a:avLst/>
            <a:gdLst/>
            <a:ahLst/>
            <a:cxnLst/>
            <a:rect l="l" t="t" r="r" b="b"/>
            <a:pathLst>
              <a:path w="1671685" h="2167501">
                <a:moveTo>
                  <a:pt x="1671684" y="0"/>
                </a:moveTo>
                <a:lnTo>
                  <a:pt x="0" y="0"/>
                </a:lnTo>
                <a:lnTo>
                  <a:pt x="0" y="2167500"/>
                </a:lnTo>
                <a:lnTo>
                  <a:pt x="1671684" y="2167500"/>
                </a:lnTo>
                <a:lnTo>
                  <a:pt x="167168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0" name="Freeform 10"/>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1" name="Freeform 11"/>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2" name="Freeform 12"/>
          <p:cNvSpPr/>
          <p:nvPr/>
        </p:nvSpPr>
        <p:spPr>
          <a:xfrm>
            <a:off x="11910593" y="1321703"/>
            <a:ext cx="6513720" cy="8965297"/>
          </a:xfrm>
          <a:custGeom>
            <a:avLst/>
            <a:gdLst/>
            <a:ahLst/>
            <a:cxnLst/>
            <a:rect l="l" t="t" r="r" b="b"/>
            <a:pathLst>
              <a:path w="6513720" h="8965297">
                <a:moveTo>
                  <a:pt x="0" y="0"/>
                </a:moveTo>
                <a:lnTo>
                  <a:pt x="6513720" y="0"/>
                </a:lnTo>
                <a:lnTo>
                  <a:pt x="6513720" y="8965297"/>
                </a:lnTo>
                <a:lnTo>
                  <a:pt x="0" y="8965297"/>
                </a:lnTo>
                <a:lnTo>
                  <a:pt x="0" y="0"/>
                </a:lnTo>
                <a:close/>
              </a:path>
            </a:pathLst>
          </a:custGeom>
          <a:blipFill>
            <a:blip r:embed="rId22"/>
            <a:stretch>
              <a:fillRect l="-55557" r="-56192"/>
            </a:stretch>
          </a:blipFill>
        </p:spPr>
        <p:txBody>
          <a:bodyPr/>
          <a:lstStyle/>
          <a:p>
            <a:endParaRPr lang="el-GR"/>
          </a:p>
        </p:txBody>
      </p:sp>
      <p:sp>
        <p:nvSpPr>
          <p:cNvPr id="13" name="TextBox 13"/>
          <p:cNvSpPr txBox="1"/>
          <p:nvPr/>
        </p:nvSpPr>
        <p:spPr>
          <a:xfrm>
            <a:off x="1559786" y="1369328"/>
            <a:ext cx="9620857" cy="7112052"/>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«είναι αδύνατον να δεχθούμε τη θεία χάρη, αν δεν απομακρύνουμε προηγουμένως από τις ψυχές μας τα πάθη της κακίας που τις κυρίευσαν. Είδα εγώ ιατρούς οι οποίοι δεν δίνουν τα σωτήρια φάρμακα, αν οι ασθενείς δεν αποβάλουν με εμετούς από το σώμα τη χαλασμένη τροφή που προκαλεί τη νόσο... Αλλά και ένα δοχείο που είχε γεμίσει προηγουμένως με δυσώδες υγρό, αν δεν πλυθεί, δεν είναι δυνατόν να δεχθείτο μύρο»</a:t>
            </a:r>
          </a:p>
        </p:txBody>
      </p:sp>
      <p:sp>
        <p:nvSpPr>
          <p:cNvPr id="14" name="Freeform 20">
            <a:extLst>
              <a:ext uri="{FF2B5EF4-FFF2-40B4-BE49-F238E27FC236}">
                <a16:creationId xmlns:a16="http://schemas.microsoft.com/office/drawing/2014/main" id="{F0E9F2E5-7553-F9C2-0B19-147A0644EF34}"/>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3"/>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1348038" y="-591628"/>
            <a:ext cx="21250292" cy="10518894"/>
          </a:xfrm>
          <a:custGeom>
            <a:avLst/>
            <a:gdLst/>
            <a:ahLst/>
            <a:cxnLst/>
            <a:rect l="l" t="t" r="r" b="b"/>
            <a:pathLst>
              <a:path w="21250292" h="10518894">
                <a:moveTo>
                  <a:pt x="0" y="0"/>
                </a:moveTo>
                <a:lnTo>
                  <a:pt x="21250292" y="0"/>
                </a:lnTo>
                <a:lnTo>
                  <a:pt x="21250292" y="10518894"/>
                </a:lnTo>
                <a:lnTo>
                  <a:pt x="0" y="10518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a:off x="12501849" y="9992223"/>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7" name="Freeform 7"/>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8" name="Freeform 8"/>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9" name="Freeform 9"/>
          <p:cNvSpPr/>
          <p:nvPr/>
        </p:nvSpPr>
        <p:spPr>
          <a:xfrm>
            <a:off x="-368875" y="4237147"/>
            <a:ext cx="7994217" cy="6022310"/>
          </a:xfrm>
          <a:custGeom>
            <a:avLst/>
            <a:gdLst/>
            <a:ahLst/>
            <a:cxnLst/>
            <a:rect l="l" t="t" r="r" b="b"/>
            <a:pathLst>
              <a:path w="7994217" h="6022310">
                <a:moveTo>
                  <a:pt x="0" y="0"/>
                </a:moveTo>
                <a:lnTo>
                  <a:pt x="7994217" y="0"/>
                </a:lnTo>
                <a:lnTo>
                  <a:pt x="7994217" y="6022311"/>
                </a:lnTo>
                <a:lnTo>
                  <a:pt x="0" y="6022311"/>
                </a:lnTo>
                <a:lnTo>
                  <a:pt x="0" y="0"/>
                </a:lnTo>
                <a:close/>
              </a:path>
            </a:pathLst>
          </a:custGeom>
          <a:blipFill>
            <a:blip r:embed="rId16"/>
            <a:stretch>
              <a:fillRect/>
            </a:stretch>
          </a:blipFill>
        </p:spPr>
        <p:txBody>
          <a:bodyPr/>
          <a:lstStyle/>
          <a:p>
            <a:endParaRPr lang="el-GR"/>
          </a:p>
        </p:txBody>
      </p:sp>
      <p:sp>
        <p:nvSpPr>
          <p:cNvPr id="10" name="TextBox 10"/>
          <p:cNvSpPr txBox="1"/>
          <p:nvPr/>
        </p:nvSpPr>
        <p:spPr>
          <a:xfrm>
            <a:off x="5330928" y="2612048"/>
            <a:ext cx="10589901" cy="4159167"/>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«πώς γάρ δύναται να έλθει η χάρις να φωτίσει, ή να βοηθήσει τον άνθρωπον εκείνον οπού νομίζει πως είναι τι μέγα; πώς είναι σοφός; και πώς δεν έχει χρείαν από άλλου βοήθειαν; Ο Κύριος να μας λυτρώσει από τοιούτον ἑωσφορικόν πάθος και νόσημα»</a:t>
            </a:r>
          </a:p>
        </p:txBody>
      </p:sp>
      <p:sp>
        <p:nvSpPr>
          <p:cNvPr id="11" name="TextBox 11"/>
          <p:cNvSpPr txBox="1"/>
          <p:nvPr/>
        </p:nvSpPr>
        <p:spPr>
          <a:xfrm>
            <a:off x="-11506562" y="4846450"/>
            <a:ext cx="11506562" cy="931700"/>
          </a:xfrm>
          <a:prstGeom prst="rect">
            <a:avLst/>
          </a:prstGeom>
        </p:spPr>
        <p:txBody>
          <a:bodyPr lIns="0" tIns="0" rIns="0" bIns="0" rtlCol="0" anchor="t">
            <a:spAutoFit/>
          </a:bodyPr>
          <a:lstStyle/>
          <a:p>
            <a:pPr marL="734128" lvl="1" indent="-367064" algn="l">
              <a:lnSpc>
                <a:spcPts val="3638"/>
              </a:lnSpc>
              <a:buFont typeface="Arial"/>
              <a:buChar char="•"/>
            </a:pPr>
            <a:r>
              <a:rPr lang="en-US" sz="3400" b="1" spc="159">
                <a:solidFill>
                  <a:srgbClr val="000000"/>
                </a:solidFill>
                <a:latin typeface="One Little Font Bold"/>
                <a:ea typeface="One Little Font Bold"/>
                <a:cs typeface="One Little Font Bold"/>
                <a:sym typeface="One Little Font Bold"/>
              </a:rPr>
              <a:t>Η χάρις προσφέρεται δωρεάν μόνο μέσα στην Εκκλησία, διότι μόνο η Εκκλησία είναι η «ταμιούχος της χάριτος»</a:t>
            </a:r>
          </a:p>
        </p:txBody>
      </p:sp>
      <p:sp>
        <p:nvSpPr>
          <p:cNvPr id="12" name="TextBox 12"/>
          <p:cNvSpPr txBox="1"/>
          <p:nvPr/>
        </p:nvSpPr>
        <p:spPr>
          <a:xfrm>
            <a:off x="7444195" y="7069026"/>
            <a:ext cx="10589901" cy="1206282"/>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«Ο Θεὸς υπερηφάνοις αντιτάσσεται, ταπεινοίς δὲ δίδωσι χάριν» (Ἰακ. δ΄ 6).</a:t>
            </a:r>
          </a:p>
        </p:txBody>
      </p:sp>
      <p:sp>
        <p:nvSpPr>
          <p:cNvPr id="13" name="Freeform 20">
            <a:extLst>
              <a:ext uri="{FF2B5EF4-FFF2-40B4-BE49-F238E27FC236}">
                <a16:creationId xmlns:a16="http://schemas.microsoft.com/office/drawing/2014/main" id="{C21EAA11-3DFE-ABB4-EBAB-8D5D31FA3704}"/>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17"/>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824877" y="260383"/>
            <a:ext cx="18177610" cy="8997917"/>
          </a:xfrm>
          <a:custGeom>
            <a:avLst/>
            <a:gdLst/>
            <a:ahLst/>
            <a:cxnLst/>
            <a:rect l="l" t="t" r="r" b="b"/>
            <a:pathLst>
              <a:path w="18177610" h="8997917">
                <a:moveTo>
                  <a:pt x="0" y="0"/>
                </a:moveTo>
                <a:lnTo>
                  <a:pt x="18177610" y="0"/>
                </a:lnTo>
                <a:lnTo>
                  <a:pt x="18177610" y="8997917"/>
                </a:lnTo>
                <a:lnTo>
                  <a:pt x="0" y="89979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144394">
            <a:off x="-1106771" y="222171"/>
            <a:ext cx="4793170" cy="3672766"/>
          </a:xfrm>
          <a:custGeom>
            <a:avLst/>
            <a:gdLst/>
            <a:ahLst/>
            <a:cxnLst/>
            <a:rect l="l" t="t" r="r" b="b"/>
            <a:pathLst>
              <a:path w="4793170" h="3672766">
                <a:moveTo>
                  <a:pt x="0" y="0"/>
                </a:moveTo>
                <a:lnTo>
                  <a:pt x="4793170" y="0"/>
                </a:lnTo>
                <a:lnTo>
                  <a:pt x="4793170" y="3672766"/>
                </a:lnTo>
                <a:lnTo>
                  <a:pt x="0" y="3672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8383876">
            <a:off x="-1913839" y="8055114"/>
            <a:ext cx="6407306" cy="3139580"/>
          </a:xfrm>
          <a:custGeom>
            <a:avLst/>
            <a:gdLst/>
            <a:ahLst/>
            <a:cxnLst/>
            <a:rect l="l" t="t" r="r" b="b"/>
            <a:pathLst>
              <a:path w="6407306" h="3139580">
                <a:moveTo>
                  <a:pt x="0" y="0"/>
                </a:moveTo>
                <a:lnTo>
                  <a:pt x="6407306" y="0"/>
                </a:lnTo>
                <a:lnTo>
                  <a:pt x="6407306" y="3139580"/>
                </a:lnTo>
                <a:lnTo>
                  <a:pt x="0" y="3139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a:off x="3461907" y="9258300"/>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rot="-3715400">
            <a:off x="16723770" y="3128469"/>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1794192" y="5806144"/>
            <a:ext cx="263386" cy="340953"/>
          </a:xfrm>
          <a:custGeom>
            <a:avLst/>
            <a:gdLst/>
            <a:ahLst/>
            <a:cxnLst/>
            <a:rect l="l" t="t" r="r" b="b"/>
            <a:pathLst>
              <a:path w="263386" h="340953">
                <a:moveTo>
                  <a:pt x="0" y="0"/>
                </a:moveTo>
                <a:lnTo>
                  <a:pt x="263387" y="0"/>
                </a:lnTo>
                <a:lnTo>
                  <a:pt x="263387" y="340954"/>
                </a:lnTo>
                <a:lnTo>
                  <a:pt x="0" y="3409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rot="3075547">
            <a:off x="13601700" y="-849195"/>
            <a:ext cx="7315200" cy="3118104"/>
          </a:xfrm>
          <a:custGeom>
            <a:avLst/>
            <a:gdLst/>
            <a:ahLst/>
            <a:cxnLst/>
            <a:rect l="l" t="t" r="r" b="b"/>
            <a:pathLst>
              <a:path w="7315200" h="3118104">
                <a:moveTo>
                  <a:pt x="0" y="0"/>
                </a:moveTo>
                <a:lnTo>
                  <a:pt x="7315200" y="0"/>
                </a:lnTo>
                <a:lnTo>
                  <a:pt x="7315200" y="3118104"/>
                </a:lnTo>
                <a:lnTo>
                  <a:pt x="0" y="31181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9" name="Freeform 9"/>
          <p:cNvSpPr/>
          <p:nvPr/>
        </p:nvSpPr>
        <p:spPr>
          <a:xfrm>
            <a:off x="16807007" y="2384919"/>
            <a:ext cx="290368" cy="360705"/>
          </a:xfrm>
          <a:custGeom>
            <a:avLst/>
            <a:gdLst/>
            <a:ahLst/>
            <a:cxnLst/>
            <a:rect l="l" t="t" r="r" b="b"/>
            <a:pathLst>
              <a:path w="290368" h="360705">
                <a:moveTo>
                  <a:pt x="0" y="0"/>
                </a:moveTo>
                <a:lnTo>
                  <a:pt x="290368" y="0"/>
                </a:lnTo>
                <a:lnTo>
                  <a:pt x="290368" y="360706"/>
                </a:lnTo>
                <a:lnTo>
                  <a:pt x="0" y="36070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0" name="Freeform 10"/>
          <p:cNvSpPr/>
          <p:nvPr/>
        </p:nvSpPr>
        <p:spPr>
          <a:xfrm rot="-1564926">
            <a:off x="-624332" y="5346282"/>
            <a:ext cx="2248025" cy="1902391"/>
          </a:xfrm>
          <a:custGeom>
            <a:avLst/>
            <a:gdLst/>
            <a:ahLst/>
            <a:cxnLst/>
            <a:rect l="l" t="t" r="r" b="b"/>
            <a:pathLst>
              <a:path w="2248025" h="1902391">
                <a:moveTo>
                  <a:pt x="0" y="0"/>
                </a:moveTo>
                <a:lnTo>
                  <a:pt x="2248025" y="0"/>
                </a:lnTo>
                <a:lnTo>
                  <a:pt x="2248025" y="1902391"/>
                </a:lnTo>
                <a:lnTo>
                  <a:pt x="0" y="190239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1" name="Freeform 11"/>
          <p:cNvSpPr/>
          <p:nvPr/>
        </p:nvSpPr>
        <p:spPr>
          <a:xfrm rot="-1150086">
            <a:off x="12705232" y="-142470"/>
            <a:ext cx="1489128" cy="2012336"/>
          </a:xfrm>
          <a:custGeom>
            <a:avLst/>
            <a:gdLst/>
            <a:ahLst/>
            <a:cxnLst/>
            <a:rect l="l" t="t" r="r" b="b"/>
            <a:pathLst>
              <a:path w="1489128" h="2012336">
                <a:moveTo>
                  <a:pt x="0" y="0"/>
                </a:moveTo>
                <a:lnTo>
                  <a:pt x="1489129" y="0"/>
                </a:lnTo>
                <a:lnTo>
                  <a:pt x="1489129" y="2012336"/>
                </a:lnTo>
                <a:lnTo>
                  <a:pt x="0" y="201233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2" name="Freeform 12"/>
          <p:cNvSpPr/>
          <p:nvPr/>
        </p:nvSpPr>
        <p:spPr>
          <a:xfrm>
            <a:off x="3290217" y="433437"/>
            <a:ext cx="343379" cy="276420"/>
          </a:xfrm>
          <a:custGeom>
            <a:avLst/>
            <a:gdLst/>
            <a:ahLst/>
            <a:cxnLst/>
            <a:rect l="l" t="t" r="r" b="b"/>
            <a:pathLst>
              <a:path w="343379" h="276420">
                <a:moveTo>
                  <a:pt x="0" y="0"/>
                </a:moveTo>
                <a:lnTo>
                  <a:pt x="343380" y="0"/>
                </a:lnTo>
                <a:lnTo>
                  <a:pt x="343380" y="276420"/>
                </a:lnTo>
                <a:lnTo>
                  <a:pt x="0" y="2764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3" name="Freeform 13"/>
          <p:cNvSpPr/>
          <p:nvPr/>
        </p:nvSpPr>
        <p:spPr>
          <a:xfrm>
            <a:off x="14025520" y="9624904"/>
            <a:ext cx="349630" cy="282326"/>
          </a:xfrm>
          <a:custGeom>
            <a:avLst/>
            <a:gdLst/>
            <a:ahLst/>
            <a:cxnLst/>
            <a:rect l="l" t="t" r="r" b="b"/>
            <a:pathLst>
              <a:path w="349630" h="282326">
                <a:moveTo>
                  <a:pt x="0" y="0"/>
                </a:moveTo>
                <a:lnTo>
                  <a:pt x="349630" y="0"/>
                </a:lnTo>
                <a:lnTo>
                  <a:pt x="349630" y="282327"/>
                </a:lnTo>
                <a:lnTo>
                  <a:pt x="0" y="28232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4" name="TextBox 14"/>
          <p:cNvSpPr txBox="1"/>
          <p:nvPr/>
        </p:nvSpPr>
        <p:spPr>
          <a:xfrm>
            <a:off x="2676824" y="4549496"/>
            <a:ext cx="13751596" cy="1718649"/>
          </a:xfrm>
          <a:prstGeom prst="rect">
            <a:avLst/>
          </a:prstGeom>
        </p:spPr>
        <p:txBody>
          <a:bodyPr lIns="0" tIns="0" rIns="0" bIns="0" rtlCol="0" anchor="t">
            <a:spAutoFit/>
          </a:bodyPr>
          <a:lstStyle/>
          <a:p>
            <a:pPr algn="ctr">
              <a:lnSpc>
                <a:spcPts val="6749"/>
              </a:lnSpc>
            </a:pPr>
            <a:r>
              <a:rPr lang="en-US" sz="6307" b="1" spc="296">
                <a:solidFill>
                  <a:srgbClr val="000000"/>
                </a:solidFill>
                <a:latin typeface="One Little Font Bold"/>
                <a:ea typeface="One Little Font Bold"/>
                <a:cs typeface="One Little Font Bold"/>
                <a:sym typeface="One Little Font Bold"/>
              </a:rPr>
              <a:t>ΣΥΝΘΗΜΑ:</a:t>
            </a:r>
          </a:p>
          <a:p>
            <a:pPr algn="ctr">
              <a:lnSpc>
                <a:spcPts val="6749"/>
              </a:lnSpc>
            </a:pPr>
            <a:r>
              <a:rPr lang="en-US" sz="6307" b="1" spc="296">
                <a:solidFill>
                  <a:srgbClr val="000000"/>
                </a:solidFill>
                <a:latin typeface="One Little Font Bold"/>
                <a:ea typeface="One Little Font Bold"/>
                <a:cs typeface="One Little Font Bold"/>
                <a:sym typeface="One Little Font Bold"/>
              </a:rPr>
              <a:t> Δυνατοί μόνο με τη Χάρη του Χριστού.</a:t>
            </a:r>
          </a:p>
        </p:txBody>
      </p:sp>
      <p:sp>
        <p:nvSpPr>
          <p:cNvPr id="15" name="Freeform 20">
            <a:extLst>
              <a:ext uri="{FF2B5EF4-FFF2-40B4-BE49-F238E27FC236}">
                <a16:creationId xmlns:a16="http://schemas.microsoft.com/office/drawing/2014/main" id="{48F81903-62AA-F266-DDD5-6DF4AECACC89}"/>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4"/>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2694558" y="1525337"/>
            <a:ext cx="14036957" cy="6948294"/>
          </a:xfrm>
          <a:custGeom>
            <a:avLst/>
            <a:gdLst/>
            <a:ahLst/>
            <a:cxnLst/>
            <a:rect l="l" t="t" r="r" b="b"/>
            <a:pathLst>
              <a:path w="14036957" h="6948294">
                <a:moveTo>
                  <a:pt x="0" y="0"/>
                </a:moveTo>
                <a:lnTo>
                  <a:pt x="14036957" y="0"/>
                </a:lnTo>
                <a:lnTo>
                  <a:pt x="14036957" y="6948294"/>
                </a:lnTo>
                <a:lnTo>
                  <a:pt x="0" y="6948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144394">
            <a:off x="-898643" y="7319903"/>
            <a:ext cx="4741490" cy="3633167"/>
          </a:xfrm>
          <a:custGeom>
            <a:avLst/>
            <a:gdLst/>
            <a:ahLst/>
            <a:cxnLst/>
            <a:rect l="l" t="t" r="r" b="b"/>
            <a:pathLst>
              <a:path w="4741490" h="3633167">
                <a:moveTo>
                  <a:pt x="0" y="0"/>
                </a:moveTo>
                <a:lnTo>
                  <a:pt x="4741490" y="0"/>
                </a:lnTo>
                <a:lnTo>
                  <a:pt x="4741490" y="3633166"/>
                </a:lnTo>
                <a:lnTo>
                  <a:pt x="0" y="3633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2283742">
            <a:off x="14830556" y="-451759"/>
            <a:ext cx="4340822" cy="3326155"/>
          </a:xfrm>
          <a:custGeom>
            <a:avLst/>
            <a:gdLst/>
            <a:ahLst/>
            <a:cxnLst/>
            <a:rect l="l" t="t" r="r" b="b"/>
            <a:pathLst>
              <a:path w="4340822" h="3326155">
                <a:moveTo>
                  <a:pt x="0" y="0"/>
                </a:moveTo>
                <a:lnTo>
                  <a:pt x="4340822" y="0"/>
                </a:lnTo>
                <a:lnTo>
                  <a:pt x="4340822" y="3326155"/>
                </a:lnTo>
                <a:lnTo>
                  <a:pt x="0" y="3326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Freeform 5"/>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6" name="Freeform 6"/>
          <p:cNvSpPr/>
          <p:nvPr/>
        </p:nvSpPr>
        <p:spPr>
          <a:xfrm>
            <a:off x="4838459" y="9258300"/>
            <a:ext cx="1983367" cy="1859407"/>
          </a:xfrm>
          <a:custGeom>
            <a:avLst/>
            <a:gdLst/>
            <a:ahLst/>
            <a:cxnLst/>
            <a:rect l="l" t="t" r="r" b="b"/>
            <a:pathLst>
              <a:path w="1983367" h="1859407">
                <a:moveTo>
                  <a:pt x="0" y="0"/>
                </a:moveTo>
                <a:lnTo>
                  <a:pt x="1983368" y="0"/>
                </a:lnTo>
                <a:lnTo>
                  <a:pt x="1983368"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rot="-3715400">
            <a:off x="17145512" y="5589679"/>
            <a:ext cx="1983367" cy="1859407"/>
          </a:xfrm>
          <a:custGeom>
            <a:avLst/>
            <a:gdLst/>
            <a:ahLst/>
            <a:cxnLst/>
            <a:rect l="l" t="t" r="r" b="b"/>
            <a:pathLst>
              <a:path w="1983367" h="1859407">
                <a:moveTo>
                  <a:pt x="0" y="0"/>
                </a:moveTo>
                <a:lnTo>
                  <a:pt x="1983367" y="0"/>
                </a:lnTo>
                <a:lnTo>
                  <a:pt x="1983367" y="1859406"/>
                </a:lnTo>
                <a:lnTo>
                  <a:pt x="0" y="1859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9" name="Freeform 9"/>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10" name="Freeform 10"/>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1" name="Freeform 11"/>
          <p:cNvSpPr/>
          <p:nvPr/>
        </p:nvSpPr>
        <p:spPr>
          <a:xfrm>
            <a:off x="1028700" y="2203170"/>
            <a:ext cx="1671685" cy="2167501"/>
          </a:xfrm>
          <a:custGeom>
            <a:avLst/>
            <a:gdLst/>
            <a:ahLst/>
            <a:cxnLst/>
            <a:rect l="l" t="t" r="r" b="b"/>
            <a:pathLst>
              <a:path w="1671685" h="2167501">
                <a:moveTo>
                  <a:pt x="0" y="0"/>
                </a:moveTo>
                <a:lnTo>
                  <a:pt x="1671685" y="0"/>
                </a:lnTo>
                <a:lnTo>
                  <a:pt x="1671685" y="2167500"/>
                </a:lnTo>
                <a:lnTo>
                  <a:pt x="0" y="21675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2" name="Freeform 12"/>
          <p:cNvSpPr/>
          <p:nvPr/>
        </p:nvSpPr>
        <p:spPr>
          <a:xfrm>
            <a:off x="14504625" y="7985972"/>
            <a:ext cx="1722895" cy="2301028"/>
          </a:xfrm>
          <a:custGeom>
            <a:avLst/>
            <a:gdLst/>
            <a:ahLst/>
            <a:cxnLst/>
            <a:rect l="l" t="t" r="r" b="b"/>
            <a:pathLst>
              <a:path w="1722895" h="2301028">
                <a:moveTo>
                  <a:pt x="0" y="0"/>
                </a:moveTo>
                <a:lnTo>
                  <a:pt x="1722895" y="0"/>
                </a:lnTo>
                <a:lnTo>
                  <a:pt x="1722895" y="2301028"/>
                </a:lnTo>
                <a:lnTo>
                  <a:pt x="0" y="230102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3" name="Freeform 13"/>
          <p:cNvSpPr/>
          <p:nvPr/>
        </p:nvSpPr>
        <p:spPr>
          <a:xfrm>
            <a:off x="3469320" y="714756"/>
            <a:ext cx="414143" cy="347880"/>
          </a:xfrm>
          <a:custGeom>
            <a:avLst/>
            <a:gdLst/>
            <a:ahLst/>
            <a:cxnLst/>
            <a:rect l="l" t="t" r="r" b="b"/>
            <a:pathLst>
              <a:path w="414143" h="347880">
                <a:moveTo>
                  <a:pt x="0" y="0"/>
                </a:moveTo>
                <a:lnTo>
                  <a:pt x="414143" y="0"/>
                </a:lnTo>
                <a:lnTo>
                  <a:pt x="414143" y="347880"/>
                </a:lnTo>
                <a:lnTo>
                  <a:pt x="0" y="34788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4" name="Freeform 14"/>
          <p:cNvSpPr/>
          <p:nvPr/>
        </p:nvSpPr>
        <p:spPr>
          <a:xfrm>
            <a:off x="13563929" y="9258300"/>
            <a:ext cx="425518" cy="364349"/>
          </a:xfrm>
          <a:custGeom>
            <a:avLst/>
            <a:gdLst/>
            <a:ahLst/>
            <a:cxnLst/>
            <a:rect l="l" t="t" r="r" b="b"/>
            <a:pathLst>
              <a:path w="425518" h="364349">
                <a:moveTo>
                  <a:pt x="0" y="0"/>
                </a:moveTo>
                <a:lnTo>
                  <a:pt x="425518" y="0"/>
                </a:lnTo>
                <a:lnTo>
                  <a:pt x="425518" y="364349"/>
                </a:lnTo>
                <a:lnTo>
                  <a:pt x="0" y="36434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5" name="Freeform 15"/>
          <p:cNvSpPr/>
          <p:nvPr/>
        </p:nvSpPr>
        <p:spPr>
          <a:xfrm>
            <a:off x="6789005" y="1955570"/>
            <a:ext cx="2185556" cy="2741942"/>
          </a:xfrm>
          <a:custGeom>
            <a:avLst/>
            <a:gdLst/>
            <a:ahLst/>
            <a:cxnLst/>
            <a:rect l="l" t="t" r="r" b="b"/>
            <a:pathLst>
              <a:path w="2185556" h="2741942">
                <a:moveTo>
                  <a:pt x="0" y="0"/>
                </a:moveTo>
                <a:lnTo>
                  <a:pt x="2185556" y="0"/>
                </a:lnTo>
                <a:lnTo>
                  <a:pt x="2185556" y="2741942"/>
                </a:lnTo>
                <a:lnTo>
                  <a:pt x="0" y="274194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l-GR"/>
          </a:p>
        </p:txBody>
      </p:sp>
      <p:sp>
        <p:nvSpPr>
          <p:cNvPr id="16" name="Freeform 16"/>
          <p:cNvSpPr/>
          <p:nvPr/>
        </p:nvSpPr>
        <p:spPr>
          <a:xfrm>
            <a:off x="8657582" y="1955570"/>
            <a:ext cx="2337505" cy="2741942"/>
          </a:xfrm>
          <a:custGeom>
            <a:avLst/>
            <a:gdLst/>
            <a:ahLst/>
            <a:cxnLst/>
            <a:rect l="l" t="t" r="r" b="b"/>
            <a:pathLst>
              <a:path w="2337505" h="2741942">
                <a:moveTo>
                  <a:pt x="0" y="0"/>
                </a:moveTo>
                <a:lnTo>
                  <a:pt x="2337505" y="0"/>
                </a:lnTo>
                <a:lnTo>
                  <a:pt x="2337505" y="2741942"/>
                </a:lnTo>
                <a:lnTo>
                  <a:pt x="0" y="274194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l-GR"/>
          </a:p>
        </p:txBody>
      </p:sp>
      <p:sp>
        <p:nvSpPr>
          <p:cNvPr id="17" name="TextBox 17"/>
          <p:cNvSpPr txBox="1"/>
          <p:nvPr/>
        </p:nvSpPr>
        <p:spPr>
          <a:xfrm>
            <a:off x="3153247" y="4928293"/>
            <a:ext cx="11981505" cy="2762903"/>
          </a:xfrm>
          <a:prstGeom prst="rect">
            <a:avLst/>
          </a:prstGeom>
        </p:spPr>
        <p:txBody>
          <a:bodyPr lIns="0" tIns="0" rIns="0" bIns="0" rtlCol="0" anchor="t">
            <a:spAutoFit/>
          </a:bodyPr>
          <a:lstStyle/>
          <a:p>
            <a:pPr algn="ctr">
              <a:lnSpc>
                <a:spcPts val="4428"/>
              </a:lnSpc>
              <a:spcBef>
                <a:spcPct val="0"/>
              </a:spcBef>
            </a:pPr>
            <a:r>
              <a:rPr lang="en-US" sz="3163" b="1">
                <a:solidFill>
                  <a:srgbClr val="4B3825"/>
                </a:solidFill>
                <a:latin typeface="Alegreya Bold"/>
                <a:ea typeface="Alegreya Bold"/>
                <a:cs typeface="Alegreya Bold"/>
                <a:sym typeface="Alegreya Bold"/>
              </a:rPr>
              <a:t>Χριστέ, τὸ φῶς τὸ ἀληθινόν, τὸ φωτίζον καὶ ἁγιάζον πάντα ἄνθρωπον ἐρχόμενον εἰς τὸν κόσμον, σημειωθήτω ἐφ’ ἡμᾶς τὸ φῶς τοῦ προσώπου σου, ἵνα ἐν αὐτῷ ὀψώμεθα φῶς τὸ ἀπρόσιτον, καὶ κατεύθυνον τὰ διαβήματα ἡμῶν πρὸς ἐργασίαν τῶν ἐντολῶν σου, πρεσβείαις τῆς παναχράντου σου Μητρός, καὶ πάντων σου τῶν ἁγίων. Ἀμήν.</a:t>
            </a:r>
          </a:p>
        </p:txBody>
      </p:sp>
      <p:sp>
        <p:nvSpPr>
          <p:cNvPr id="18" name="Freeform 20">
            <a:extLst>
              <a:ext uri="{FF2B5EF4-FFF2-40B4-BE49-F238E27FC236}">
                <a16:creationId xmlns:a16="http://schemas.microsoft.com/office/drawing/2014/main" id="{4ABE0760-FF50-9C09-342B-A7FAAC8A0F36}"/>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8"/>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5311310" y="714756"/>
            <a:ext cx="8588757" cy="8255943"/>
          </a:xfrm>
          <a:custGeom>
            <a:avLst/>
            <a:gdLst/>
            <a:ahLst/>
            <a:cxnLst/>
            <a:rect l="l" t="t" r="r" b="b"/>
            <a:pathLst>
              <a:path w="8588757" h="8255943">
                <a:moveTo>
                  <a:pt x="0" y="0"/>
                </a:moveTo>
                <a:lnTo>
                  <a:pt x="8588757" y="0"/>
                </a:lnTo>
                <a:lnTo>
                  <a:pt x="8588757" y="8255943"/>
                </a:lnTo>
                <a:lnTo>
                  <a:pt x="0" y="8255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144394">
            <a:off x="-1317436" y="5704785"/>
            <a:ext cx="6547586" cy="5017088"/>
          </a:xfrm>
          <a:custGeom>
            <a:avLst/>
            <a:gdLst/>
            <a:ahLst/>
            <a:cxnLst/>
            <a:rect l="l" t="t" r="r" b="b"/>
            <a:pathLst>
              <a:path w="6547586" h="5017088">
                <a:moveTo>
                  <a:pt x="0" y="0"/>
                </a:moveTo>
                <a:lnTo>
                  <a:pt x="6547586" y="0"/>
                </a:lnTo>
                <a:lnTo>
                  <a:pt x="6547586" y="5017088"/>
                </a:lnTo>
                <a:lnTo>
                  <a:pt x="0" y="5017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3551219">
            <a:off x="13220427" y="-391701"/>
            <a:ext cx="6547586" cy="5017088"/>
          </a:xfrm>
          <a:custGeom>
            <a:avLst/>
            <a:gdLst/>
            <a:ahLst/>
            <a:cxnLst/>
            <a:rect l="l" t="t" r="r" b="b"/>
            <a:pathLst>
              <a:path w="6547586" h="5017088">
                <a:moveTo>
                  <a:pt x="0" y="0"/>
                </a:moveTo>
                <a:lnTo>
                  <a:pt x="6547586" y="0"/>
                </a:lnTo>
                <a:lnTo>
                  <a:pt x="6547586" y="5017088"/>
                </a:lnTo>
                <a:lnTo>
                  <a:pt x="0" y="5017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Freeform 5"/>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6" name="Freeform 6"/>
          <p:cNvSpPr/>
          <p:nvPr/>
        </p:nvSpPr>
        <p:spPr>
          <a:xfrm>
            <a:off x="1584672" y="575961"/>
            <a:ext cx="3068704" cy="3447982"/>
          </a:xfrm>
          <a:custGeom>
            <a:avLst/>
            <a:gdLst/>
            <a:ahLst/>
            <a:cxnLst/>
            <a:rect l="l" t="t" r="r" b="b"/>
            <a:pathLst>
              <a:path w="3068704" h="3447982">
                <a:moveTo>
                  <a:pt x="0" y="0"/>
                </a:moveTo>
                <a:lnTo>
                  <a:pt x="3068704" y="0"/>
                </a:lnTo>
                <a:lnTo>
                  <a:pt x="3068704" y="3447983"/>
                </a:lnTo>
                <a:lnTo>
                  <a:pt x="0" y="34479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13186949" y="6048449"/>
            <a:ext cx="2213340" cy="3219404"/>
          </a:xfrm>
          <a:custGeom>
            <a:avLst/>
            <a:gdLst/>
            <a:ahLst/>
            <a:cxnLst/>
            <a:rect l="l" t="t" r="r" b="b"/>
            <a:pathLst>
              <a:path w="2213340" h="3219404">
                <a:moveTo>
                  <a:pt x="0" y="0"/>
                </a:moveTo>
                <a:lnTo>
                  <a:pt x="2213340" y="0"/>
                </a:lnTo>
                <a:lnTo>
                  <a:pt x="2213340" y="3219404"/>
                </a:lnTo>
                <a:lnTo>
                  <a:pt x="0" y="32194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a:off x="4838459" y="9258300"/>
            <a:ext cx="1983367" cy="1859407"/>
          </a:xfrm>
          <a:custGeom>
            <a:avLst/>
            <a:gdLst/>
            <a:ahLst/>
            <a:cxnLst/>
            <a:rect l="l" t="t" r="r" b="b"/>
            <a:pathLst>
              <a:path w="1983367" h="1859407">
                <a:moveTo>
                  <a:pt x="0" y="0"/>
                </a:moveTo>
                <a:lnTo>
                  <a:pt x="1983368" y="0"/>
                </a:lnTo>
                <a:lnTo>
                  <a:pt x="1983368" y="1859407"/>
                </a:lnTo>
                <a:lnTo>
                  <a:pt x="0" y="18594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9" name="Freeform 9"/>
          <p:cNvSpPr/>
          <p:nvPr/>
        </p:nvSpPr>
        <p:spPr>
          <a:xfrm rot="7370511">
            <a:off x="1412806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0" name="Freeform 10"/>
          <p:cNvSpPr/>
          <p:nvPr/>
        </p:nvSpPr>
        <p:spPr>
          <a:xfrm rot="-3715400">
            <a:off x="17296316" y="5936602"/>
            <a:ext cx="1983367" cy="1859407"/>
          </a:xfrm>
          <a:custGeom>
            <a:avLst/>
            <a:gdLst/>
            <a:ahLst/>
            <a:cxnLst/>
            <a:rect l="l" t="t" r="r" b="b"/>
            <a:pathLst>
              <a:path w="1983367" h="1859407">
                <a:moveTo>
                  <a:pt x="0" y="0"/>
                </a:moveTo>
                <a:lnTo>
                  <a:pt x="1983368" y="0"/>
                </a:lnTo>
                <a:lnTo>
                  <a:pt x="1983368" y="1859407"/>
                </a:lnTo>
                <a:lnTo>
                  <a:pt x="0" y="18594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11" name="Freeform 11"/>
          <p:cNvSpPr/>
          <p:nvPr/>
        </p:nvSpPr>
        <p:spPr>
          <a:xfrm>
            <a:off x="4202488" y="2961159"/>
            <a:ext cx="282146" cy="365237"/>
          </a:xfrm>
          <a:custGeom>
            <a:avLst/>
            <a:gdLst/>
            <a:ahLst/>
            <a:cxnLst/>
            <a:rect l="l" t="t" r="r" b="b"/>
            <a:pathLst>
              <a:path w="282146" h="365237">
                <a:moveTo>
                  <a:pt x="0" y="0"/>
                </a:moveTo>
                <a:lnTo>
                  <a:pt x="282146" y="0"/>
                </a:lnTo>
                <a:lnTo>
                  <a:pt x="282146" y="365237"/>
                </a:lnTo>
                <a:lnTo>
                  <a:pt x="0" y="36523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2" name="Freeform 12"/>
          <p:cNvSpPr/>
          <p:nvPr/>
        </p:nvSpPr>
        <p:spPr>
          <a:xfrm>
            <a:off x="16335301" y="8213329"/>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3" name="Freeform 13"/>
          <p:cNvSpPr/>
          <p:nvPr/>
        </p:nvSpPr>
        <p:spPr>
          <a:xfrm>
            <a:off x="16179535" y="9379215"/>
            <a:ext cx="393062" cy="334594"/>
          </a:xfrm>
          <a:custGeom>
            <a:avLst/>
            <a:gdLst/>
            <a:ahLst/>
            <a:cxnLst/>
            <a:rect l="l" t="t" r="r" b="b"/>
            <a:pathLst>
              <a:path w="393062" h="334594">
                <a:moveTo>
                  <a:pt x="0" y="0"/>
                </a:moveTo>
                <a:lnTo>
                  <a:pt x="393062" y="0"/>
                </a:lnTo>
                <a:lnTo>
                  <a:pt x="393062" y="334594"/>
                </a:lnTo>
                <a:lnTo>
                  <a:pt x="0" y="33459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4" name="Freeform 14"/>
          <p:cNvSpPr/>
          <p:nvPr/>
        </p:nvSpPr>
        <p:spPr>
          <a:xfrm>
            <a:off x="861040" y="3143778"/>
            <a:ext cx="404955" cy="334594"/>
          </a:xfrm>
          <a:custGeom>
            <a:avLst/>
            <a:gdLst/>
            <a:ahLst/>
            <a:cxnLst/>
            <a:rect l="l" t="t" r="r" b="b"/>
            <a:pathLst>
              <a:path w="404955" h="334594">
                <a:moveTo>
                  <a:pt x="0" y="0"/>
                </a:moveTo>
                <a:lnTo>
                  <a:pt x="404955" y="0"/>
                </a:lnTo>
                <a:lnTo>
                  <a:pt x="404955" y="334594"/>
                </a:lnTo>
                <a:lnTo>
                  <a:pt x="0" y="33459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5" name="Freeform 15"/>
          <p:cNvSpPr/>
          <p:nvPr/>
        </p:nvSpPr>
        <p:spPr>
          <a:xfrm>
            <a:off x="7836073" y="1778034"/>
            <a:ext cx="3102313" cy="3969676"/>
          </a:xfrm>
          <a:custGeom>
            <a:avLst/>
            <a:gdLst/>
            <a:ahLst/>
            <a:cxnLst/>
            <a:rect l="l" t="t" r="r" b="b"/>
            <a:pathLst>
              <a:path w="3102313" h="3969676">
                <a:moveTo>
                  <a:pt x="0" y="0"/>
                </a:moveTo>
                <a:lnTo>
                  <a:pt x="3102314" y="0"/>
                </a:lnTo>
                <a:lnTo>
                  <a:pt x="3102314" y="3969676"/>
                </a:lnTo>
                <a:lnTo>
                  <a:pt x="0" y="3969676"/>
                </a:lnTo>
                <a:lnTo>
                  <a:pt x="0" y="0"/>
                </a:lnTo>
                <a:close/>
              </a:path>
            </a:pathLst>
          </a:custGeom>
          <a:blipFill>
            <a:blip r:embed="rId24"/>
            <a:stretch>
              <a:fillRect/>
            </a:stretch>
          </a:blipFill>
        </p:spPr>
        <p:txBody>
          <a:bodyPr/>
          <a:lstStyle/>
          <a:p>
            <a:endParaRPr lang="el-GR"/>
          </a:p>
        </p:txBody>
      </p:sp>
      <p:sp>
        <p:nvSpPr>
          <p:cNvPr id="16" name="TextBox 16"/>
          <p:cNvSpPr txBox="1"/>
          <p:nvPr/>
        </p:nvSpPr>
        <p:spPr>
          <a:xfrm>
            <a:off x="5009804" y="6302439"/>
            <a:ext cx="8754852" cy="1817457"/>
          </a:xfrm>
          <a:prstGeom prst="rect">
            <a:avLst/>
          </a:prstGeom>
        </p:spPr>
        <p:txBody>
          <a:bodyPr lIns="0" tIns="0" rIns="0" bIns="0" rtlCol="0" anchor="t">
            <a:spAutoFit/>
          </a:bodyPr>
          <a:lstStyle/>
          <a:p>
            <a:pPr algn="ctr">
              <a:lnSpc>
                <a:spcPts val="4715"/>
              </a:lnSpc>
            </a:pPr>
            <a:r>
              <a:rPr lang="en-US" sz="4406" b="1" spc="207">
                <a:solidFill>
                  <a:srgbClr val="3D446C"/>
                </a:solidFill>
                <a:latin typeface="One Little Font Bold"/>
                <a:ea typeface="One Little Font Bold"/>
                <a:cs typeface="One Little Font Bold"/>
                <a:sym typeface="One Little Font Bold"/>
              </a:rPr>
              <a:t>Ιερά Μητρόπολις</a:t>
            </a:r>
          </a:p>
          <a:p>
            <a:pPr algn="ctr">
              <a:lnSpc>
                <a:spcPts val="4715"/>
              </a:lnSpc>
            </a:pPr>
            <a:r>
              <a:rPr lang="en-US" sz="4406" b="1" spc="207">
                <a:solidFill>
                  <a:srgbClr val="3D446C"/>
                </a:solidFill>
                <a:latin typeface="One Little Font Bold"/>
                <a:ea typeface="One Little Font Bold"/>
                <a:cs typeface="One Little Font Bold"/>
                <a:sym typeface="One Little Font Bold"/>
              </a:rPr>
              <a:t>Μεσογαίας &amp; Λαυρεωτικής</a:t>
            </a:r>
          </a:p>
          <a:p>
            <a:pPr algn="ctr">
              <a:lnSpc>
                <a:spcPts val="4715"/>
              </a:lnSpc>
            </a:pPr>
            <a:r>
              <a:rPr lang="en-US" sz="4406" b="1" spc="207">
                <a:solidFill>
                  <a:srgbClr val="3D446C"/>
                </a:solidFill>
                <a:latin typeface="One Little Font Bold"/>
                <a:ea typeface="One Little Font Bold"/>
                <a:cs typeface="One Little Font Bold"/>
                <a:sym typeface="One Little Font Bold"/>
              </a:rPr>
              <a:t>Γραφείο Νεότητος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1289814" y="789231"/>
            <a:ext cx="16807007" cy="8319469"/>
          </a:xfrm>
          <a:custGeom>
            <a:avLst/>
            <a:gdLst/>
            <a:ahLst/>
            <a:cxnLst/>
            <a:rect l="l" t="t" r="r" b="b"/>
            <a:pathLst>
              <a:path w="16807007" h="8319469">
                <a:moveTo>
                  <a:pt x="0" y="0"/>
                </a:moveTo>
                <a:lnTo>
                  <a:pt x="16807007" y="0"/>
                </a:lnTo>
                <a:lnTo>
                  <a:pt x="16807007" y="8319468"/>
                </a:lnTo>
                <a:lnTo>
                  <a:pt x="0" y="83194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144394">
            <a:off x="-1094614" y="226008"/>
            <a:ext cx="2189228" cy="1677496"/>
          </a:xfrm>
          <a:custGeom>
            <a:avLst/>
            <a:gdLst/>
            <a:ahLst/>
            <a:cxnLst/>
            <a:rect l="l" t="t" r="r" b="b"/>
            <a:pathLst>
              <a:path w="2189228" h="1677496">
                <a:moveTo>
                  <a:pt x="0" y="0"/>
                </a:moveTo>
                <a:lnTo>
                  <a:pt x="2189228" y="0"/>
                </a:lnTo>
                <a:lnTo>
                  <a:pt x="2189228" y="1677496"/>
                </a:lnTo>
                <a:lnTo>
                  <a:pt x="0" y="1677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1318682">
            <a:off x="16707049" y="7968008"/>
            <a:ext cx="2602818" cy="1994409"/>
          </a:xfrm>
          <a:custGeom>
            <a:avLst/>
            <a:gdLst/>
            <a:ahLst/>
            <a:cxnLst/>
            <a:rect l="l" t="t" r="r" b="b"/>
            <a:pathLst>
              <a:path w="2602818" h="1994409">
                <a:moveTo>
                  <a:pt x="0" y="0"/>
                </a:moveTo>
                <a:lnTo>
                  <a:pt x="2602817" y="0"/>
                </a:lnTo>
                <a:lnTo>
                  <a:pt x="2602817" y="1994409"/>
                </a:lnTo>
                <a:lnTo>
                  <a:pt x="0" y="1994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Freeform 5"/>
          <p:cNvSpPr/>
          <p:nvPr/>
        </p:nvSpPr>
        <p:spPr>
          <a:xfrm rot="-8383876">
            <a:off x="-1913839" y="8055114"/>
            <a:ext cx="6407306" cy="3139580"/>
          </a:xfrm>
          <a:custGeom>
            <a:avLst/>
            <a:gdLst/>
            <a:ahLst/>
            <a:cxnLst/>
            <a:rect l="l" t="t" r="r" b="b"/>
            <a:pathLst>
              <a:path w="6407306" h="3139580">
                <a:moveTo>
                  <a:pt x="0" y="0"/>
                </a:moveTo>
                <a:lnTo>
                  <a:pt x="6407306" y="0"/>
                </a:lnTo>
                <a:lnTo>
                  <a:pt x="6407306" y="3139580"/>
                </a:lnTo>
                <a:lnTo>
                  <a:pt x="0" y="3139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6" name="Freeform 6"/>
          <p:cNvSpPr/>
          <p:nvPr/>
        </p:nvSpPr>
        <p:spPr>
          <a:xfrm>
            <a:off x="3461907" y="9258300"/>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rot="-3715400">
            <a:off x="16723770" y="3128469"/>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8" name="Freeform 8"/>
          <p:cNvSpPr/>
          <p:nvPr/>
        </p:nvSpPr>
        <p:spPr>
          <a:xfrm>
            <a:off x="1794192" y="5806144"/>
            <a:ext cx="263386" cy="340953"/>
          </a:xfrm>
          <a:custGeom>
            <a:avLst/>
            <a:gdLst/>
            <a:ahLst/>
            <a:cxnLst/>
            <a:rect l="l" t="t" r="r" b="b"/>
            <a:pathLst>
              <a:path w="263386" h="340953">
                <a:moveTo>
                  <a:pt x="0" y="0"/>
                </a:moveTo>
                <a:lnTo>
                  <a:pt x="263387" y="0"/>
                </a:lnTo>
                <a:lnTo>
                  <a:pt x="263387" y="340954"/>
                </a:lnTo>
                <a:lnTo>
                  <a:pt x="0" y="3409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9" name="Freeform 9"/>
          <p:cNvSpPr/>
          <p:nvPr/>
        </p:nvSpPr>
        <p:spPr>
          <a:xfrm rot="3075547">
            <a:off x="13601700" y="-849195"/>
            <a:ext cx="7315200" cy="3118104"/>
          </a:xfrm>
          <a:custGeom>
            <a:avLst/>
            <a:gdLst/>
            <a:ahLst/>
            <a:cxnLst/>
            <a:rect l="l" t="t" r="r" b="b"/>
            <a:pathLst>
              <a:path w="7315200" h="3118104">
                <a:moveTo>
                  <a:pt x="0" y="0"/>
                </a:moveTo>
                <a:lnTo>
                  <a:pt x="7315200" y="0"/>
                </a:lnTo>
                <a:lnTo>
                  <a:pt x="7315200" y="3118104"/>
                </a:lnTo>
                <a:lnTo>
                  <a:pt x="0" y="31181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10" name="Freeform 10"/>
          <p:cNvSpPr/>
          <p:nvPr/>
        </p:nvSpPr>
        <p:spPr>
          <a:xfrm>
            <a:off x="12930340" y="-831857"/>
            <a:ext cx="2302087" cy="2519384"/>
          </a:xfrm>
          <a:custGeom>
            <a:avLst/>
            <a:gdLst/>
            <a:ahLst/>
            <a:cxnLst/>
            <a:rect l="l" t="t" r="r" b="b"/>
            <a:pathLst>
              <a:path w="2302087" h="2519384">
                <a:moveTo>
                  <a:pt x="0" y="0"/>
                </a:moveTo>
                <a:lnTo>
                  <a:pt x="2302087" y="0"/>
                </a:lnTo>
                <a:lnTo>
                  <a:pt x="2302087" y="2519384"/>
                </a:lnTo>
                <a:lnTo>
                  <a:pt x="0" y="251938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1" name="Freeform 11"/>
          <p:cNvSpPr/>
          <p:nvPr/>
        </p:nvSpPr>
        <p:spPr>
          <a:xfrm rot="-2546877">
            <a:off x="-448733" y="5585948"/>
            <a:ext cx="1794275" cy="1540834"/>
          </a:xfrm>
          <a:custGeom>
            <a:avLst/>
            <a:gdLst/>
            <a:ahLst/>
            <a:cxnLst/>
            <a:rect l="l" t="t" r="r" b="b"/>
            <a:pathLst>
              <a:path w="1794275" h="1540834">
                <a:moveTo>
                  <a:pt x="0" y="0"/>
                </a:moveTo>
                <a:lnTo>
                  <a:pt x="1794275" y="0"/>
                </a:lnTo>
                <a:lnTo>
                  <a:pt x="1794275" y="1540834"/>
                </a:lnTo>
                <a:lnTo>
                  <a:pt x="0" y="154083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2" name="Freeform 12"/>
          <p:cNvSpPr/>
          <p:nvPr/>
        </p:nvSpPr>
        <p:spPr>
          <a:xfrm>
            <a:off x="16807007" y="2384919"/>
            <a:ext cx="290368" cy="360705"/>
          </a:xfrm>
          <a:custGeom>
            <a:avLst/>
            <a:gdLst/>
            <a:ahLst/>
            <a:cxnLst/>
            <a:rect l="l" t="t" r="r" b="b"/>
            <a:pathLst>
              <a:path w="290368" h="360705">
                <a:moveTo>
                  <a:pt x="0" y="0"/>
                </a:moveTo>
                <a:lnTo>
                  <a:pt x="290368" y="0"/>
                </a:lnTo>
                <a:lnTo>
                  <a:pt x="290368" y="360706"/>
                </a:lnTo>
                <a:lnTo>
                  <a:pt x="0" y="36070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3" name="Freeform 13"/>
          <p:cNvSpPr/>
          <p:nvPr/>
        </p:nvSpPr>
        <p:spPr>
          <a:xfrm>
            <a:off x="12476213" y="789231"/>
            <a:ext cx="454127" cy="361031"/>
          </a:xfrm>
          <a:custGeom>
            <a:avLst/>
            <a:gdLst/>
            <a:ahLst/>
            <a:cxnLst/>
            <a:rect l="l" t="t" r="r" b="b"/>
            <a:pathLst>
              <a:path w="454127" h="361031">
                <a:moveTo>
                  <a:pt x="0" y="0"/>
                </a:moveTo>
                <a:lnTo>
                  <a:pt x="454127" y="0"/>
                </a:lnTo>
                <a:lnTo>
                  <a:pt x="454127" y="361031"/>
                </a:lnTo>
                <a:lnTo>
                  <a:pt x="0" y="36103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4" name="TextBox 14"/>
          <p:cNvSpPr txBox="1"/>
          <p:nvPr/>
        </p:nvSpPr>
        <p:spPr>
          <a:xfrm>
            <a:off x="1912397" y="6532524"/>
            <a:ext cx="13809772" cy="2171700"/>
          </a:xfrm>
          <a:prstGeom prst="rect">
            <a:avLst/>
          </a:prstGeom>
        </p:spPr>
        <p:txBody>
          <a:bodyPr lIns="0" tIns="0" rIns="0" bIns="0" rtlCol="0" anchor="t">
            <a:spAutoFit/>
          </a:bodyPr>
          <a:lstStyle/>
          <a:p>
            <a:pPr algn="ctr">
              <a:lnSpc>
                <a:spcPts val="3323"/>
              </a:lnSpc>
            </a:pPr>
            <a:endParaRPr/>
          </a:p>
          <a:p>
            <a:pPr algn="ctr">
              <a:lnSpc>
                <a:spcPts val="771"/>
              </a:lnSpc>
            </a:pPr>
            <a:endParaRPr/>
          </a:p>
          <a:p>
            <a:pPr algn="ctr">
              <a:lnSpc>
                <a:spcPts val="3323"/>
              </a:lnSpc>
            </a:pPr>
            <a:r>
              <a:rPr lang="en-US" sz="2373" b="1">
                <a:solidFill>
                  <a:srgbClr val="4B3825"/>
                </a:solidFill>
                <a:latin typeface="Alegreya Bold"/>
                <a:ea typeface="Alegreya Bold"/>
                <a:cs typeface="Alegreya Bold"/>
                <a:sym typeface="Alegreya Bold"/>
              </a:rPr>
              <a:t>Πάτερ ημών ο εν τοις ουρανοίς, αγιασθήτω το όνομά Σου, ελθέτω η Βασιλεία Σου, γεννηθήτω το θέλημά Σου ως εν ουρανώ και επί της γης. Τον άρτον ημών τον επιούσιον δος ημίν σήμερον, και άφες ημίν τα οφειλήματα ημών, ως και ημείς αφίεμεν τοις οφειλέταις ημών. Και μη εισενέγκης ημάς εις πειρασμόν, αλλά ρύσαι ημάς από του πονηρού.</a:t>
            </a:r>
          </a:p>
          <a:p>
            <a:pPr algn="ctr">
              <a:lnSpc>
                <a:spcPts val="3323"/>
              </a:lnSpc>
              <a:spcBef>
                <a:spcPct val="0"/>
              </a:spcBef>
            </a:pPr>
            <a:endParaRPr lang="en-US" sz="2373" b="1">
              <a:solidFill>
                <a:srgbClr val="4B3825"/>
              </a:solidFill>
              <a:latin typeface="Alegreya Bold"/>
              <a:ea typeface="Alegreya Bold"/>
              <a:cs typeface="Alegreya Bold"/>
              <a:sym typeface="Alegreya Bold"/>
            </a:endParaRPr>
          </a:p>
        </p:txBody>
      </p:sp>
      <p:sp>
        <p:nvSpPr>
          <p:cNvPr id="15" name="Freeform 15"/>
          <p:cNvSpPr/>
          <p:nvPr/>
        </p:nvSpPr>
        <p:spPr>
          <a:xfrm>
            <a:off x="7165043" y="8611425"/>
            <a:ext cx="473199" cy="372053"/>
          </a:xfrm>
          <a:custGeom>
            <a:avLst/>
            <a:gdLst/>
            <a:ahLst/>
            <a:cxnLst/>
            <a:rect l="l" t="t" r="r" b="b"/>
            <a:pathLst>
              <a:path w="473199" h="372053">
                <a:moveTo>
                  <a:pt x="0" y="0"/>
                </a:moveTo>
                <a:lnTo>
                  <a:pt x="473199" y="0"/>
                </a:lnTo>
                <a:lnTo>
                  <a:pt x="473199" y="372052"/>
                </a:lnTo>
                <a:lnTo>
                  <a:pt x="0" y="37205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6" name="Freeform 16"/>
          <p:cNvSpPr/>
          <p:nvPr/>
        </p:nvSpPr>
        <p:spPr>
          <a:xfrm>
            <a:off x="3028010" y="3242296"/>
            <a:ext cx="2446134" cy="3068857"/>
          </a:xfrm>
          <a:custGeom>
            <a:avLst/>
            <a:gdLst/>
            <a:ahLst/>
            <a:cxnLst/>
            <a:rect l="l" t="t" r="r" b="b"/>
            <a:pathLst>
              <a:path w="2446134" h="3068857">
                <a:moveTo>
                  <a:pt x="0" y="0"/>
                </a:moveTo>
                <a:lnTo>
                  <a:pt x="2446135" y="0"/>
                </a:lnTo>
                <a:lnTo>
                  <a:pt x="2446135" y="3068857"/>
                </a:lnTo>
                <a:lnTo>
                  <a:pt x="0" y="306885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l-GR"/>
          </a:p>
        </p:txBody>
      </p:sp>
      <p:sp>
        <p:nvSpPr>
          <p:cNvPr id="17" name="TextBox 17"/>
          <p:cNvSpPr txBox="1"/>
          <p:nvPr/>
        </p:nvSpPr>
        <p:spPr>
          <a:xfrm>
            <a:off x="1765547" y="2235083"/>
            <a:ext cx="13956622" cy="1211922"/>
          </a:xfrm>
          <a:prstGeom prst="rect">
            <a:avLst/>
          </a:prstGeom>
        </p:spPr>
        <p:txBody>
          <a:bodyPr lIns="0" tIns="0" rIns="0" bIns="0" rtlCol="0" anchor="t">
            <a:spAutoFit/>
          </a:bodyPr>
          <a:lstStyle/>
          <a:p>
            <a:pPr algn="ctr">
              <a:lnSpc>
                <a:spcPts val="3289"/>
              </a:lnSpc>
              <a:spcBef>
                <a:spcPct val="0"/>
              </a:spcBef>
            </a:pPr>
            <a:r>
              <a:rPr lang="en-US" sz="2349" b="1">
                <a:solidFill>
                  <a:srgbClr val="4B3825"/>
                </a:solidFill>
                <a:latin typeface="Alegreya Bold"/>
                <a:ea typeface="Alegreya Bold"/>
                <a:cs typeface="Alegreya Bold"/>
                <a:sym typeface="Alegreya Bold"/>
              </a:rPr>
              <a:t>Βασιλεύ  ουράνιε, Παράκλητε, το Πνεύμα της αληθείας, ο πανταχού παρών  και τα πάντα πληρών, ο θησαυρός των αγαθών και ζωής χορηγός , ελθέ και σκήνωσον εν ημίν, και καθάρισον ημάς από πάσης κηλίδος,και σώσον αγαθέ τας ψυχάς ημών. Αμήν .</a:t>
            </a:r>
          </a:p>
        </p:txBody>
      </p:sp>
      <p:sp>
        <p:nvSpPr>
          <p:cNvPr id="18" name="TextBox 18"/>
          <p:cNvSpPr txBox="1"/>
          <p:nvPr/>
        </p:nvSpPr>
        <p:spPr>
          <a:xfrm>
            <a:off x="2629635" y="1385557"/>
            <a:ext cx="12120963" cy="383985"/>
          </a:xfrm>
          <a:prstGeom prst="rect">
            <a:avLst/>
          </a:prstGeom>
        </p:spPr>
        <p:txBody>
          <a:bodyPr lIns="0" tIns="0" rIns="0" bIns="0" rtlCol="0" anchor="t">
            <a:spAutoFit/>
          </a:bodyPr>
          <a:lstStyle/>
          <a:p>
            <a:pPr algn="ctr">
              <a:lnSpc>
                <a:spcPts val="3188"/>
              </a:lnSpc>
              <a:spcBef>
                <a:spcPct val="0"/>
              </a:spcBef>
            </a:pPr>
            <a:r>
              <a:rPr lang="en-US" sz="2277" b="1">
                <a:solidFill>
                  <a:srgbClr val="4B3825"/>
                </a:solidFill>
                <a:latin typeface="Alegreya Bold"/>
                <a:ea typeface="Alegreya Bold"/>
                <a:cs typeface="Alegreya Bold"/>
                <a:sym typeface="Alegreya Bold"/>
              </a:rPr>
              <a:t>ΕΙΣ ΤΟ ΟΝΟΜΑ ΤΟΥ ΠΑΤΡΟΣ ΚΑΙ ΤΟΥ ΥΙΟΥ ΚΑΙ ΤΟΥ ΑΓΙΟΥ ΠΝΕΥΜΑΤΟΣ. ΑΜΗΝ</a:t>
            </a:r>
          </a:p>
        </p:txBody>
      </p:sp>
      <p:sp>
        <p:nvSpPr>
          <p:cNvPr id="19" name="Freeform 19"/>
          <p:cNvSpPr/>
          <p:nvPr/>
        </p:nvSpPr>
        <p:spPr>
          <a:xfrm>
            <a:off x="11884769" y="3242296"/>
            <a:ext cx="2501647" cy="2934484"/>
          </a:xfrm>
          <a:custGeom>
            <a:avLst/>
            <a:gdLst/>
            <a:ahLst/>
            <a:cxnLst/>
            <a:rect l="l" t="t" r="r" b="b"/>
            <a:pathLst>
              <a:path w="2501647" h="2934484">
                <a:moveTo>
                  <a:pt x="0" y="0"/>
                </a:moveTo>
                <a:lnTo>
                  <a:pt x="2501647" y="0"/>
                </a:lnTo>
                <a:lnTo>
                  <a:pt x="2501647" y="2934484"/>
                </a:lnTo>
                <a:lnTo>
                  <a:pt x="0" y="2934484"/>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l-GR"/>
          </a:p>
        </p:txBody>
      </p:sp>
      <p:sp>
        <p:nvSpPr>
          <p:cNvPr id="20" name="Freeform 20"/>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8"/>
            <a:stretch>
              <a:fillRect/>
            </a:stretch>
          </a:blipFill>
        </p:spPr>
        <p:txBody>
          <a:bodyPr/>
          <a:lstStyle/>
          <a:p>
            <a:endParaRPr lang="el-GR"/>
          </a:p>
        </p:txBody>
      </p:sp>
      <p:sp>
        <p:nvSpPr>
          <p:cNvPr id="21" name="TextBox 21"/>
          <p:cNvSpPr txBox="1"/>
          <p:nvPr/>
        </p:nvSpPr>
        <p:spPr>
          <a:xfrm>
            <a:off x="5474145" y="3542507"/>
            <a:ext cx="6431943" cy="3316317"/>
          </a:xfrm>
          <a:prstGeom prst="rect">
            <a:avLst/>
          </a:prstGeom>
        </p:spPr>
        <p:txBody>
          <a:bodyPr lIns="0" tIns="0" rIns="0" bIns="0" rtlCol="0" anchor="t">
            <a:spAutoFit/>
          </a:bodyPr>
          <a:lstStyle/>
          <a:p>
            <a:pPr algn="ctr">
              <a:lnSpc>
                <a:spcPts val="2607"/>
              </a:lnSpc>
            </a:pPr>
            <a:r>
              <a:rPr lang="en-US" sz="2349" b="1">
                <a:solidFill>
                  <a:srgbClr val="4B3825"/>
                </a:solidFill>
                <a:latin typeface="Alegreya Bold"/>
                <a:ea typeface="Alegreya Bold"/>
                <a:cs typeface="Alegreya Bold"/>
                <a:sym typeface="Alegreya Bold"/>
              </a:rPr>
              <a:t>Κύριε και Δέσποτα της ζωής μου,</a:t>
            </a:r>
          </a:p>
          <a:p>
            <a:pPr algn="ctr">
              <a:lnSpc>
                <a:spcPts val="2607"/>
              </a:lnSpc>
            </a:pPr>
            <a:r>
              <a:rPr lang="en-US" sz="2349" b="1">
                <a:solidFill>
                  <a:srgbClr val="4B3825"/>
                </a:solidFill>
                <a:latin typeface="Alegreya Bold"/>
                <a:ea typeface="Alegreya Bold"/>
                <a:cs typeface="Alegreya Bold"/>
                <a:sym typeface="Alegreya Bold"/>
              </a:rPr>
              <a:t>Πνεύμα αργίας, περιεργείας, φιλαρχίας</a:t>
            </a:r>
          </a:p>
          <a:p>
            <a:pPr algn="ctr">
              <a:lnSpc>
                <a:spcPts val="2607"/>
              </a:lnSpc>
            </a:pPr>
            <a:r>
              <a:rPr lang="en-US" sz="2349" b="1">
                <a:solidFill>
                  <a:srgbClr val="4B3825"/>
                </a:solidFill>
                <a:latin typeface="Alegreya Bold"/>
                <a:ea typeface="Alegreya Bold"/>
                <a:cs typeface="Alegreya Bold"/>
                <a:sym typeface="Alegreya Bold"/>
              </a:rPr>
              <a:t>Και αργολογίας μη μοι δως.</a:t>
            </a:r>
          </a:p>
          <a:p>
            <a:pPr algn="ctr">
              <a:lnSpc>
                <a:spcPts val="2607"/>
              </a:lnSpc>
            </a:pPr>
            <a:r>
              <a:rPr lang="en-US" sz="2349" b="1">
                <a:solidFill>
                  <a:srgbClr val="4B3825"/>
                </a:solidFill>
                <a:latin typeface="Alegreya Bold"/>
                <a:ea typeface="Alegreya Bold"/>
                <a:cs typeface="Alegreya Bold"/>
                <a:sym typeface="Alegreya Bold"/>
              </a:rPr>
              <a:t>Πνεύμα δε σωφροσύνης, ταπεινοφροσύνης,</a:t>
            </a:r>
          </a:p>
          <a:p>
            <a:pPr algn="ctr">
              <a:lnSpc>
                <a:spcPts val="2607"/>
              </a:lnSpc>
            </a:pPr>
            <a:r>
              <a:rPr lang="en-US" sz="2349" b="1">
                <a:solidFill>
                  <a:srgbClr val="4B3825"/>
                </a:solidFill>
                <a:latin typeface="Alegreya Bold"/>
                <a:ea typeface="Alegreya Bold"/>
                <a:cs typeface="Alegreya Bold"/>
                <a:sym typeface="Alegreya Bold"/>
              </a:rPr>
              <a:t>Υπομονής και αγάπης</a:t>
            </a:r>
          </a:p>
          <a:p>
            <a:pPr algn="ctr">
              <a:lnSpc>
                <a:spcPts val="2607"/>
              </a:lnSpc>
            </a:pPr>
            <a:r>
              <a:rPr lang="en-US" sz="2349" b="1">
                <a:solidFill>
                  <a:srgbClr val="4B3825"/>
                </a:solidFill>
                <a:latin typeface="Alegreya Bold"/>
                <a:ea typeface="Alegreya Bold"/>
                <a:cs typeface="Alegreya Bold"/>
                <a:sym typeface="Alegreya Bold"/>
              </a:rPr>
              <a:t>Χάρισαί μοι τω σω δούλω.</a:t>
            </a:r>
          </a:p>
          <a:p>
            <a:pPr algn="ctr">
              <a:lnSpc>
                <a:spcPts val="2607"/>
              </a:lnSpc>
            </a:pPr>
            <a:r>
              <a:rPr lang="en-US" sz="2349" b="1">
                <a:solidFill>
                  <a:srgbClr val="4B3825"/>
                </a:solidFill>
                <a:latin typeface="Alegreya Bold"/>
                <a:ea typeface="Alegreya Bold"/>
                <a:cs typeface="Alegreya Bold"/>
                <a:sym typeface="Alegreya Bold"/>
              </a:rPr>
              <a:t>Ναι, Κύριε Βασιλεύ, δώρησαί μοι</a:t>
            </a:r>
          </a:p>
          <a:p>
            <a:pPr algn="ctr">
              <a:lnSpc>
                <a:spcPts val="2607"/>
              </a:lnSpc>
            </a:pPr>
            <a:r>
              <a:rPr lang="en-US" sz="2349" b="1">
                <a:solidFill>
                  <a:srgbClr val="4B3825"/>
                </a:solidFill>
                <a:latin typeface="Alegreya Bold"/>
                <a:ea typeface="Alegreya Bold"/>
                <a:cs typeface="Alegreya Bold"/>
                <a:sym typeface="Alegreya Bold"/>
              </a:rPr>
              <a:t>Του οράν τα εμά πταίσματα, και</a:t>
            </a:r>
          </a:p>
          <a:p>
            <a:pPr algn="ctr">
              <a:lnSpc>
                <a:spcPts val="2607"/>
              </a:lnSpc>
            </a:pPr>
            <a:r>
              <a:rPr lang="en-US" sz="2349" b="1">
                <a:solidFill>
                  <a:srgbClr val="4B3825"/>
                </a:solidFill>
                <a:latin typeface="Alegreya Bold"/>
                <a:ea typeface="Alegreya Bold"/>
                <a:cs typeface="Alegreya Bold"/>
                <a:sym typeface="Alegreya Bold"/>
              </a:rPr>
              <a:t>Μη κατακρίνειν τον αδελφόν μου</a:t>
            </a:r>
          </a:p>
          <a:p>
            <a:pPr algn="ctr">
              <a:lnSpc>
                <a:spcPts val="2607"/>
              </a:lnSpc>
            </a:pPr>
            <a:r>
              <a:rPr lang="en-US" sz="2349" b="1">
                <a:solidFill>
                  <a:srgbClr val="4B3825"/>
                </a:solidFill>
                <a:latin typeface="Alegreya Bold"/>
                <a:ea typeface="Alegreya Bold"/>
                <a:cs typeface="Alegreya Bold"/>
                <a:sym typeface="Alegreya Bold"/>
              </a:rPr>
              <a:t>Ότι ευλογητός ει εις τους αιώνας των αιώνων, Αμήν.</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2694558" y="1525337"/>
            <a:ext cx="14036957" cy="6948294"/>
          </a:xfrm>
          <a:custGeom>
            <a:avLst/>
            <a:gdLst/>
            <a:ahLst/>
            <a:cxnLst/>
            <a:rect l="l" t="t" r="r" b="b"/>
            <a:pathLst>
              <a:path w="14036957" h="6948294">
                <a:moveTo>
                  <a:pt x="0" y="0"/>
                </a:moveTo>
                <a:lnTo>
                  <a:pt x="14036957" y="0"/>
                </a:lnTo>
                <a:lnTo>
                  <a:pt x="14036957" y="6948294"/>
                </a:lnTo>
                <a:lnTo>
                  <a:pt x="0" y="6948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283742">
            <a:off x="14830556" y="-451759"/>
            <a:ext cx="4340822" cy="3326155"/>
          </a:xfrm>
          <a:custGeom>
            <a:avLst/>
            <a:gdLst/>
            <a:ahLst/>
            <a:cxnLst/>
            <a:rect l="l" t="t" r="r" b="b"/>
            <a:pathLst>
              <a:path w="4340822" h="3326155">
                <a:moveTo>
                  <a:pt x="0" y="0"/>
                </a:moveTo>
                <a:lnTo>
                  <a:pt x="4340822" y="0"/>
                </a:lnTo>
                <a:lnTo>
                  <a:pt x="4340822" y="3326155"/>
                </a:lnTo>
                <a:lnTo>
                  <a:pt x="0" y="3326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9" name="Freeform 9"/>
          <p:cNvSpPr/>
          <p:nvPr/>
        </p:nvSpPr>
        <p:spPr>
          <a:xfrm flipH="1">
            <a:off x="14941183" y="7838584"/>
            <a:ext cx="1671685" cy="2167501"/>
          </a:xfrm>
          <a:custGeom>
            <a:avLst/>
            <a:gdLst/>
            <a:ahLst/>
            <a:cxnLst/>
            <a:rect l="l" t="t" r="r" b="b"/>
            <a:pathLst>
              <a:path w="1671685" h="2167501">
                <a:moveTo>
                  <a:pt x="1671684" y="0"/>
                </a:moveTo>
                <a:lnTo>
                  <a:pt x="0" y="0"/>
                </a:lnTo>
                <a:lnTo>
                  <a:pt x="0" y="2167500"/>
                </a:lnTo>
                <a:lnTo>
                  <a:pt x="1671684" y="2167500"/>
                </a:lnTo>
                <a:lnTo>
                  <a:pt x="167168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0" name="Freeform 10"/>
          <p:cNvSpPr/>
          <p:nvPr/>
        </p:nvSpPr>
        <p:spPr>
          <a:xfrm rot="2253351">
            <a:off x="993461" y="1878292"/>
            <a:ext cx="1719281" cy="1650510"/>
          </a:xfrm>
          <a:custGeom>
            <a:avLst/>
            <a:gdLst/>
            <a:ahLst/>
            <a:cxnLst/>
            <a:rect l="l" t="t" r="r" b="b"/>
            <a:pathLst>
              <a:path w="1719281" h="1650510">
                <a:moveTo>
                  <a:pt x="0" y="0"/>
                </a:moveTo>
                <a:lnTo>
                  <a:pt x="1719282" y="0"/>
                </a:lnTo>
                <a:lnTo>
                  <a:pt x="1719282" y="1650510"/>
                </a:lnTo>
                <a:lnTo>
                  <a:pt x="0" y="16505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1" name="Freeform 11"/>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2" name="Freeform 12"/>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3" name="TextBox 13"/>
          <p:cNvSpPr txBox="1"/>
          <p:nvPr/>
        </p:nvSpPr>
        <p:spPr>
          <a:xfrm>
            <a:off x="5835237" y="3929381"/>
            <a:ext cx="8823098" cy="1796859"/>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Ο μεγάλος απόστολος των Εθνών για δεύτερη φορά βρίσκεται φυλακισμένος στη Ρώμη,</a:t>
            </a:r>
          </a:p>
        </p:txBody>
      </p:sp>
      <p:sp>
        <p:nvSpPr>
          <p:cNvPr id="14" name="Freeform 14"/>
          <p:cNvSpPr/>
          <p:nvPr/>
        </p:nvSpPr>
        <p:spPr>
          <a:xfrm flipH="1">
            <a:off x="-36058" y="37023"/>
            <a:ext cx="6147339" cy="10339622"/>
          </a:xfrm>
          <a:custGeom>
            <a:avLst/>
            <a:gdLst/>
            <a:ahLst/>
            <a:cxnLst/>
            <a:rect l="l" t="t" r="r" b="b"/>
            <a:pathLst>
              <a:path w="6147339" h="10339622">
                <a:moveTo>
                  <a:pt x="6147339" y="0"/>
                </a:moveTo>
                <a:lnTo>
                  <a:pt x="0" y="0"/>
                </a:lnTo>
                <a:lnTo>
                  <a:pt x="0" y="10339622"/>
                </a:lnTo>
                <a:lnTo>
                  <a:pt x="6147339" y="10339622"/>
                </a:lnTo>
                <a:lnTo>
                  <a:pt x="6147339" y="0"/>
                </a:lnTo>
                <a:close/>
              </a:path>
            </a:pathLst>
          </a:custGeom>
          <a:blipFill>
            <a:blip r:embed="rId22"/>
            <a:stretch>
              <a:fillRect l="-72459" t="-2923"/>
            </a:stretch>
          </a:blipFill>
        </p:spPr>
        <p:txBody>
          <a:bodyPr/>
          <a:lstStyle/>
          <a:p>
            <a:endParaRPr lang="el-GR"/>
          </a:p>
        </p:txBody>
      </p:sp>
      <p:sp>
        <p:nvSpPr>
          <p:cNvPr id="15" name="Freeform 20">
            <a:extLst>
              <a:ext uri="{FF2B5EF4-FFF2-40B4-BE49-F238E27FC236}">
                <a16:creationId xmlns:a16="http://schemas.microsoft.com/office/drawing/2014/main" id="{5B861170-656F-FB3E-A439-27DF76E1469D}"/>
              </a:ext>
            </a:extLst>
          </p:cNvPr>
          <p:cNvSpPr/>
          <p:nvPr/>
        </p:nvSpPr>
        <p:spPr>
          <a:xfrm>
            <a:off x="15948711" y="178855"/>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3"/>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824877" y="260383"/>
            <a:ext cx="18177610" cy="8997917"/>
          </a:xfrm>
          <a:custGeom>
            <a:avLst/>
            <a:gdLst/>
            <a:ahLst/>
            <a:cxnLst/>
            <a:rect l="l" t="t" r="r" b="b"/>
            <a:pathLst>
              <a:path w="18177610" h="8997917">
                <a:moveTo>
                  <a:pt x="0" y="0"/>
                </a:moveTo>
                <a:lnTo>
                  <a:pt x="18177610" y="0"/>
                </a:lnTo>
                <a:lnTo>
                  <a:pt x="18177610" y="8997917"/>
                </a:lnTo>
                <a:lnTo>
                  <a:pt x="0" y="89979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144394">
            <a:off x="-1106771" y="222171"/>
            <a:ext cx="4793170" cy="3672766"/>
          </a:xfrm>
          <a:custGeom>
            <a:avLst/>
            <a:gdLst/>
            <a:ahLst/>
            <a:cxnLst/>
            <a:rect l="l" t="t" r="r" b="b"/>
            <a:pathLst>
              <a:path w="4793170" h="3672766">
                <a:moveTo>
                  <a:pt x="0" y="0"/>
                </a:moveTo>
                <a:lnTo>
                  <a:pt x="4793170" y="0"/>
                </a:lnTo>
                <a:lnTo>
                  <a:pt x="4793170" y="3672766"/>
                </a:lnTo>
                <a:lnTo>
                  <a:pt x="0" y="3672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8383876">
            <a:off x="-1913839" y="8055114"/>
            <a:ext cx="6407306" cy="3139580"/>
          </a:xfrm>
          <a:custGeom>
            <a:avLst/>
            <a:gdLst/>
            <a:ahLst/>
            <a:cxnLst/>
            <a:rect l="l" t="t" r="r" b="b"/>
            <a:pathLst>
              <a:path w="6407306" h="3139580">
                <a:moveTo>
                  <a:pt x="0" y="0"/>
                </a:moveTo>
                <a:lnTo>
                  <a:pt x="6407306" y="0"/>
                </a:lnTo>
                <a:lnTo>
                  <a:pt x="6407306" y="3139580"/>
                </a:lnTo>
                <a:lnTo>
                  <a:pt x="0" y="3139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a:off x="3461907" y="9258300"/>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rot="-3715400">
            <a:off x="16723770" y="3128469"/>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1794192" y="5806144"/>
            <a:ext cx="263386" cy="340953"/>
          </a:xfrm>
          <a:custGeom>
            <a:avLst/>
            <a:gdLst/>
            <a:ahLst/>
            <a:cxnLst/>
            <a:rect l="l" t="t" r="r" b="b"/>
            <a:pathLst>
              <a:path w="263386" h="340953">
                <a:moveTo>
                  <a:pt x="0" y="0"/>
                </a:moveTo>
                <a:lnTo>
                  <a:pt x="263387" y="0"/>
                </a:lnTo>
                <a:lnTo>
                  <a:pt x="263387" y="340954"/>
                </a:lnTo>
                <a:lnTo>
                  <a:pt x="0" y="3409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rot="3075547">
            <a:off x="13601700" y="-849195"/>
            <a:ext cx="7315200" cy="3118104"/>
          </a:xfrm>
          <a:custGeom>
            <a:avLst/>
            <a:gdLst/>
            <a:ahLst/>
            <a:cxnLst/>
            <a:rect l="l" t="t" r="r" b="b"/>
            <a:pathLst>
              <a:path w="7315200" h="3118104">
                <a:moveTo>
                  <a:pt x="0" y="0"/>
                </a:moveTo>
                <a:lnTo>
                  <a:pt x="7315200" y="0"/>
                </a:lnTo>
                <a:lnTo>
                  <a:pt x="7315200" y="3118104"/>
                </a:lnTo>
                <a:lnTo>
                  <a:pt x="0" y="31181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9" name="Freeform 9"/>
          <p:cNvSpPr/>
          <p:nvPr/>
        </p:nvSpPr>
        <p:spPr>
          <a:xfrm>
            <a:off x="16807007" y="2384919"/>
            <a:ext cx="290368" cy="360705"/>
          </a:xfrm>
          <a:custGeom>
            <a:avLst/>
            <a:gdLst/>
            <a:ahLst/>
            <a:cxnLst/>
            <a:rect l="l" t="t" r="r" b="b"/>
            <a:pathLst>
              <a:path w="290368" h="360705">
                <a:moveTo>
                  <a:pt x="0" y="0"/>
                </a:moveTo>
                <a:lnTo>
                  <a:pt x="290368" y="0"/>
                </a:lnTo>
                <a:lnTo>
                  <a:pt x="290368" y="360706"/>
                </a:lnTo>
                <a:lnTo>
                  <a:pt x="0" y="36070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0" name="Freeform 10"/>
          <p:cNvSpPr/>
          <p:nvPr/>
        </p:nvSpPr>
        <p:spPr>
          <a:xfrm rot="-1564926">
            <a:off x="-624332" y="5346282"/>
            <a:ext cx="2248025" cy="1902391"/>
          </a:xfrm>
          <a:custGeom>
            <a:avLst/>
            <a:gdLst/>
            <a:ahLst/>
            <a:cxnLst/>
            <a:rect l="l" t="t" r="r" b="b"/>
            <a:pathLst>
              <a:path w="2248025" h="1902391">
                <a:moveTo>
                  <a:pt x="0" y="0"/>
                </a:moveTo>
                <a:lnTo>
                  <a:pt x="2248025" y="0"/>
                </a:lnTo>
                <a:lnTo>
                  <a:pt x="2248025" y="1902391"/>
                </a:lnTo>
                <a:lnTo>
                  <a:pt x="0" y="190239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1" name="Freeform 11"/>
          <p:cNvSpPr/>
          <p:nvPr/>
        </p:nvSpPr>
        <p:spPr>
          <a:xfrm rot="-1150086">
            <a:off x="12705232" y="-142470"/>
            <a:ext cx="1489128" cy="2012336"/>
          </a:xfrm>
          <a:custGeom>
            <a:avLst/>
            <a:gdLst/>
            <a:ahLst/>
            <a:cxnLst/>
            <a:rect l="l" t="t" r="r" b="b"/>
            <a:pathLst>
              <a:path w="1489128" h="2012336">
                <a:moveTo>
                  <a:pt x="0" y="0"/>
                </a:moveTo>
                <a:lnTo>
                  <a:pt x="1489129" y="0"/>
                </a:lnTo>
                <a:lnTo>
                  <a:pt x="1489129" y="2012336"/>
                </a:lnTo>
                <a:lnTo>
                  <a:pt x="0" y="201233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2" name="Freeform 12"/>
          <p:cNvSpPr/>
          <p:nvPr/>
        </p:nvSpPr>
        <p:spPr>
          <a:xfrm>
            <a:off x="3290217" y="433437"/>
            <a:ext cx="343379" cy="276420"/>
          </a:xfrm>
          <a:custGeom>
            <a:avLst/>
            <a:gdLst/>
            <a:ahLst/>
            <a:cxnLst/>
            <a:rect l="l" t="t" r="r" b="b"/>
            <a:pathLst>
              <a:path w="343379" h="276420">
                <a:moveTo>
                  <a:pt x="0" y="0"/>
                </a:moveTo>
                <a:lnTo>
                  <a:pt x="343380" y="0"/>
                </a:lnTo>
                <a:lnTo>
                  <a:pt x="343380" y="276420"/>
                </a:lnTo>
                <a:lnTo>
                  <a:pt x="0" y="2764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3" name="Freeform 13"/>
          <p:cNvSpPr/>
          <p:nvPr/>
        </p:nvSpPr>
        <p:spPr>
          <a:xfrm>
            <a:off x="14025520" y="9624904"/>
            <a:ext cx="349630" cy="282326"/>
          </a:xfrm>
          <a:custGeom>
            <a:avLst/>
            <a:gdLst/>
            <a:ahLst/>
            <a:cxnLst/>
            <a:rect l="l" t="t" r="r" b="b"/>
            <a:pathLst>
              <a:path w="349630" h="282326">
                <a:moveTo>
                  <a:pt x="0" y="0"/>
                </a:moveTo>
                <a:lnTo>
                  <a:pt x="349630" y="0"/>
                </a:lnTo>
                <a:lnTo>
                  <a:pt x="349630" y="282327"/>
                </a:lnTo>
                <a:lnTo>
                  <a:pt x="0" y="28232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4" name="Freeform 14"/>
          <p:cNvSpPr/>
          <p:nvPr/>
        </p:nvSpPr>
        <p:spPr>
          <a:xfrm>
            <a:off x="12140661" y="0"/>
            <a:ext cx="6147339" cy="10339622"/>
          </a:xfrm>
          <a:custGeom>
            <a:avLst/>
            <a:gdLst/>
            <a:ahLst/>
            <a:cxnLst/>
            <a:rect l="l" t="t" r="r" b="b"/>
            <a:pathLst>
              <a:path w="6147339" h="10339622">
                <a:moveTo>
                  <a:pt x="0" y="0"/>
                </a:moveTo>
                <a:lnTo>
                  <a:pt x="6147339" y="0"/>
                </a:lnTo>
                <a:lnTo>
                  <a:pt x="6147339" y="10339622"/>
                </a:lnTo>
                <a:lnTo>
                  <a:pt x="0" y="10339622"/>
                </a:lnTo>
                <a:lnTo>
                  <a:pt x="0" y="0"/>
                </a:lnTo>
                <a:close/>
              </a:path>
            </a:pathLst>
          </a:custGeom>
          <a:blipFill>
            <a:blip r:embed="rId24"/>
            <a:stretch>
              <a:fillRect l="-72459" t="-2923"/>
            </a:stretch>
          </a:blipFill>
        </p:spPr>
        <p:txBody>
          <a:bodyPr/>
          <a:lstStyle/>
          <a:p>
            <a:endParaRPr lang="el-GR"/>
          </a:p>
        </p:txBody>
      </p:sp>
      <p:sp>
        <p:nvSpPr>
          <p:cNvPr id="15" name="TextBox 15"/>
          <p:cNvSpPr txBox="1"/>
          <p:nvPr/>
        </p:nvSpPr>
        <p:spPr>
          <a:xfrm>
            <a:off x="3975565" y="1949567"/>
            <a:ext cx="8823098" cy="615705"/>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err="1">
                <a:solidFill>
                  <a:srgbClr val="000000"/>
                </a:solidFill>
                <a:latin typeface="One Little Font Bold"/>
                <a:ea typeface="One Little Font Bold"/>
                <a:cs typeface="One Little Font Bold"/>
                <a:sym typeface="One Little Font Bold"/>
              </a:rPr>
              <a:t>Βιώνει</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εγκ</a:t>
            </a:r>
            <a:r>
              <a:rPr lang="en-US" sz="4406" b="1" spc="207" dirty="0">
                <a:solidFill>
                  <a:srgbClr val="000000"/>
                </a:solidFill>
                <a:latin typeface="One Little Font Bold"/>
                <a:ea typeface="One Little Font Bold"/>
                <a:cs typeface="One Little Font Bold"/>
                <a:sym typeface="One Little Font Bold"/>
              </a:rPr>
              <a:t>ατάληψη</a:t>
            </a:r>
          </a:p>
        </p:txBody>
      </p:sp>
      <p:sp>
        <p:nvSpPr>
          <p:cNvPr id="16" name="TextBox 16"/>
          <p:cNvSpPr txBox="1"/>
          <p:nvPr/>
        </p:nvSpPr>
        <p:spPr>
          <a:xfrm>
            <a:off x="3975565" y="2793250"/>
            <a:ext cx="8823098" cy="1796859"/>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π</a:t>
            </a:r>
            <a:r>
              <a:rPr lang="en-US" sz="4406" b="1" spc="207" dirty="0" err="1">
                <a:solidFill>
                  <a:srgbClr val="000000"/>
                </a:solidFill>
                <a:latin typeface="One Little Font Bold"/>
                <a:ea typeface="One Little Font Bold"/>
                <a:cs typeface="One Little Font Bold"/>
                <a:sym typeface="One Little Font Bold"/>
              </a:rPr>
              <a:t>ολλοί</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γνώριμοι</a:t>
            </a:r>
            <a:r>
              <a:rPr lang="en-US" sz="4406" b="1" spc="207" dirty="0">
                <a:solidFill>
                  <a:srgbClr val="000000"/>
                </a:solidFill>
                <a:latin typeface="One Little Font Bold"/>
                <a:ea typeface="One Little Font Bold"/>
                <a:cs typeface="One Little Font Bold"/>
                <a:sym typeface="One Little Font Bold"/>
              </a:rPr>
              <a:t> μα</a:t>
            </a:r>
            <a:r>
              <a:rPr lang="en-US" sz="4406" b="1" spc="207" dirty="0" err="1">
                <a:solidFill>
                  <a:srgbClr val="000000"/>
                </a:solidFill>
                <a:latin typeface="One Little Font Bold"/>
                <a:ea typeface="One Little Font Bold"/>
                <a:cs typeface="One Little Font Bold"/>
                <a:sym typeface="One Little Font Bold"/>
              </a:rPr>
              <a:t>θητές</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του</a:t>
            </a:r>
            <a:r>
              <a:rPr lang="en-US" sz="4406" b="1" spc="207" dirty="0">
                <a:solidFill>
                  <a:srgbClr val="000000"/>
                </a:solidFill>
                <a:latin typeface="One Little Font Bold"/>
                <a:ea typeface="One Little Font Bold"/>
                <a:cs typeface="One Little Font Bold"/>
                <a:sym typeface="One Little Font Bold"/>
              </a:rPr>
              <a:t> από </a:t>
            </a:r>
            <a:r>
              <a:rPr lang="en-US" sz="4406" b="1" spc="207" dirty="0" err="1">
                <a:solidFill>
                  <a:srgbClr val="000000"/>
                </a:solidFill>
                <a:latin typeface="One Little Font Bold"/>
                <a:ea typeface="One Little Font Bold"/>
                <a:cs typeface="One Little Font Bold"/>
                <a:sym typeface="One Little Font Bold"/>
              </a:rPr>
              <a:t>τη</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Μικρά</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Ασί</a:t>
            </a:r>
            <a:r>
              <a:rPr lang="en-US" sz="4406" b="1" spc="207" dirty="0">
                <a:solidFill>
                  <a:srgbClr val="000000"/>
                </a:solidFill>
                <a:latin typeface="One Little Font Bold"/>
                <a:ea typeface="One Little Font Bold"/>
                <a:cs typeface="One Little Font Bold"/>
                <a:sym typeface="One Little Font Bold"/>
              </a:rPr>
              <a:t>α απαρνήθηκαν τον Χριστό</a:t>
            </a:r>
          </a:p>
        </p:txBody>
      </p:sp>
      <p:sp>
        <p:nvSpPr>
          <p:cNvPr id="17" name="TextBox 17"/>
          <p:cNvSpPr txBox="1"/>
          <p:nvPr/>
        </p:nvSpPr>
        <p:spPr>
          <a:xfrm>
            <a:off x="4069586" y="4893908"/>
            <a:ext cx="8823098" cy="1206282"/>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err="1">
                <a:solidFill>
                  <a:srgbClr val="000000"/>
                </a:solidFill>
                <a:latin typeface="One Little Font Bold"/>
                <a:ea typeface="One Little Font Bold"/>
                <a:cs typeface="One Little Font Bold"/>
                <a:sym typeface="One Little Font Bold"/>
              </a:rPr>
              <a:t>Στην</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Έφεσο</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δρούν</a:t>
            </a:r>
            <a:r>
              <a:rPr lang="en-US" sz="4406" b="1" spc="207" dirty="0">
                <a:solidFill>
                  <a:srgbClr val="000000"/>
                </a:solidFill>
                <a:latin typeface="One Little Font Bold"/>
                <a:ea typeface="One Little Font Bold"/>
                <a:cs typeface="One Little Font Bold"/>
                <a:sym typeface="One Little Font Bold"/>
              </a:rPr>
              <a:t> α</a:t>
            </a:r>
            <a:r>
              <a:rPr lang="en-US" sz="4406" b="1" spc="207" dirty="0" err="1">
                <a:solidFill>
                  <a:srgbClr val="000000"/>
                </a:solidFill>
                <a:latin typeface="One Little Font Bold"/>
                <a:ea typeface="One Little Font Bold"/>
                <a:cs typeface="One Little Font Bold"/>
                <a:sym typeface="One Little Font Bold"/>
              </a:rPr>
              <a:t>νάμεσ</a:t>
            </a:r>
            <a:r>
              <a:rPr lang="en-US" sz="4406" b="1" spc="207" dirty="0">
                <a:solidFill>
                  <a:srgbClr val="000000"/>
                </a:solidFill>
                <a:latin typeface="One Little Font Bold"/>
                <a:ea typeface="One Little Font Bold"/>
                <a:cs typeface="One Little Font Bold"/>
                <a:sym typeface="One Little Font Bold"/>
              </a:rPr>
              <a:t>α στους χριστιανούς κάποιοι αιρετικοί</a:t>
            </a:r>
          </a:p>
        </p:txBody>
      </p:sp>
      <p:sp>
        <p:nvSpPr>
          <p:cNvPr id="18" name="TextBox 18"/>
          <p:cNvSpPr txBox="1"/>
          <p:nvPr/>
        </p:nvSpPr>
        <p:spPr>
          <a:xfrm>
            <a:off x="4069586" y="6345102"/>
            <a:ext cx="8823098" cy="1796859"/>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Η </a:t>
            </a:r>
            <a:r>
              <a:rPr lang="en-US" sz="4406" b="1" spc="207" dirty="0" err="1">
                <a:solidFill>
                  <a:srgbClr val="000000"/>
                </a:solidFill>
                <a:latin typeface="One Little Font Bold"/>
                <a:ea typeface="One Little Font Bold"/>
                <a:cs typeface="One Little Font Bold"/>
                <a:sym typeface="One Little Font Bold"/>
              </a:rPr>
              <a:t>διεισδυτική</a:t>
            </a:r>
            <a:r>
              <a:rPr lang="en-US" sz="4406" b="1" spc="207" dirty="0">
                <a:solidFill>
                  <a:srgbClr val="000000"/>
                </a:solidFill>
                <a:latin typeface="One Little Font Bold"/>
                <a:ea typeface="One Little Font Bold"/>
                <a:cs typeface="One Little Font Bold"/>
                <a:sym typeface="One Little Font Bold"/>
              </a:rPr>
              <a:t> μα</a:t>
            </a:r>
            <a:r>
              <a:rPr lang="en-US" sz="4406" b="1" spc="207" dirty="0" err="1">
                <a:solidFill>
                  <a:srgbClr val="000000"/>
                </a:solidFill>
                <a:latin typeface="One Little Font Bold"/>
                <a:ea typeface="One Little Font Bold"/>
                <a:cs typeface="One Little Font Bold"/>
                <a:sym typeface="One Little Font Bold"/>
              </a:rPr>
              <a:t>τιά</a:t>
            </a:r>
            <a:r>
              <a:rPr lang="en-US" sz="4406" b="1" spc="207" dirty="0">
                <a:solidFill>
                  <a:srgbClr val="000000"/>
                </a:solidFill>
                <a:latin typeface="One Little Font Bold"/>
                <a:ea typeface="One Little Font Bold"/>
                <a:cs typeface="One Little Font Bold"/>
                <a:sym typeface="One Little Font Bold"/>
              </a:rPr>
              <a:t> και ο </a:t>
            </a:r>
            <a:r>
              <a:rPr lang="en-US" sz="4406" b="1" spc="207" dirty="0" err="1">
                <a:solidFill>
                  <a:srgbClr val="000000"/>
                </a:solidFill>
                <a:latin typeface="One Little Font Bold"/>
                <a:ea typeface="One Little Font Bold"/>
                <a:cs typeface="One Little Font Bold"/>
                <a:sym typeface="One Little Font Bold"/>
              </a:rPr>
              <a:t>θεοφώτιστος</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νους</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του</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διέ</a:t>
            </a:r>
            <a:r>
              <a:rPr lang="en-US" sz="4406" b="1" spc="207" dirty="0">
                <a:solidFill>
                  <a:srgbClr val="000000"/>
                </a:solidFill>
                <a:latin typeface="One Little Font Bold"/>
                <a:ea typeface="One Little Font Bold"/>
                <a:cs typeface="One Little Font Bold"/>
                <a:sym typeface="One Little Font Bold"/>
              </a:rPr>
              <a:t>βλεπαν ότι έρχονται δύσκολοι καιροί</a:t>
            </a:r>
          </a:p>
        </p:txBody>
      </p:sp>
      <p:sp>
        <p:nvSpPr>
          <p:cNvPr id="19" name="Freeform 20">
            <a:extLst>
              <a:ext uri="{FF2B5EF4-FFF2-40B4-BE49-F238E27FC236}">
                <a16:creationId xmlns:a16="http://schemas.microsoft.com/office/drawing/2014/main" id="{5C77C788-0310-FA2F-EF20-10705C1BEA78}"/>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5"/>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1348038" y="-591628"/>
            <a:ext cx="21250292" cy="10518894"/>
          </a:xfrm>
          <a:custGeom>
            <a:avLst/>
            <a:gdLst/>
            <a:ahLst/>
            <a:cxnLst/>
            <a:rect l="l" t="t" r="r" b="b"/>
            <a:pathLst>
              <a:path w="21250292" h="10518894">
                <a:moveTo>
                  <a:pt x="0" y="0"/>
                </a:moveTo>
                <a:lnTo>
                  <a:pt x="21250292" y="0"/>
                </a:lnTo>
                <a:lnTo>
                  <a:pt x="21250292" y="10518894"/>
                </a:lnTo>
                <a:lnTo>
                  <a:pt x="0" y="10518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6" name="Freeform 6"/>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rot="2253351">
            <a:off x="993461" y="1878292"/>
            <a:ext cx="1719281" cy="1650510"/>
          </a:xfrm>
          <a:custGeom>
            <a:avLst/>
            <a:gdLst/>
            <a:ahLst/>
            <a:cxnLst/>
            <a:rect l="l" t="t" r="r" b="b"/>
            <a:pathLst>
              <a:path w="1719281" h="1650510">
                <a:moveTo>
                  <a:pt x="0" y="0"/>
                </a:moveTo>
                <a:lnTo>
                  <a:pt x="1719282" y="0"/>
                </a:lnTo>
                <a:lnTo>
                  <a:pt x="1719282" y="1650510"/>
                </a:lnTo>
                <a:lnTo>
                  <a:pt x="0" y="16505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9" name="Freeform 9"/>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0" name="Freeform 10"/>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1" name="TextBox 11"/>
          <p:cNvSpPr txBox="1"/>
          <p:nvPr/>
        </p:nvSpPr>
        <p:spPr>
          <a:xfrm>
            <a:off x="5282367" y="1496697"/>
            <a:ext cx="8823098" cy="615705"/>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Σε αυτούς τούς έσχατους καιρούς:</a:t>
            </a:r>
          </a:p>
        </p:txBody>
      </p:sp>
      <p:sp>
        <p:nvSpPr>
          <p:cNvPr id="12" name="Freeform 12"/>
          <p:cNvSpPr/>
          <p:nvPr/>
        </p:nvSpPr>
        <p:spPr>
          <a:xfrm flipH="1">
            <a:off x="-36058" y="37023"/>
            <a:ext cx="6147339" cy="10339622"/>
          </a:xfrm>
          <a:custGeom>
            <a:avLst/>
            <a:gdLst/>
            <a:ahLst/>
            <a:cxnLst/>
            <a:rect l="l" t="t" r="r" b="b"/>
            <a:pathLst>
              <a:path w="6147339" h="10339622">
                <a:moveTo>
                  <a:pt x="6147339" y="0"/>
                </a:moveTo>
                <a:lnTo>
                  <a:pt x="0" y="0"/>
                </a:lnTo>
                <a:lnTo>
                  <a:pt x="0" y="10339622"/>
                </a:lnTo>
                <a:lnTo>
                  <a:pt x="6147339" y="10339622"/>
                </a:lnTo>
                <a:lnTo>
                  <a:pt x="6147339" y="0"/>
                </a:lnTo>
                <a:close/>
              </a:path>
            </a:pathLst>
          </a:custGeom>
          <a:blipFill>
            <a:blip r:embed="rId18"/>
            <a:stretch>
              <a:fillRect l="-72459" t="-2923"/>
            </a:stretch>
          </a:blipFill>
        </p:spPr>
        <p:txBody>
          <a:bodyPr/>
          <a:lstStyle/>
          <a:p>
            <a:endParaRPr lang="el-GR"/>
          </a:p>
        </p:txBody>
      </p:sp>
      <p:sp>
        <p:nvSpPr>
          <p:cNvPr id="13" name="TextBox 13"/>
          <p:cNvSpPr txBox="1"/>
          <p:nvPr/>
        </p:nvSpPr>
        <p:spPr>
          <a:xfrm>
            <a:off x="4863804" y="2775764"/>
            <a:ext cx="11873584" cy="615705"/>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θα </a:t>
            </a:r>
            <a:r>
              <a:rPr lang="en-US" sz="4406" b="1" spc="207" dirty="0" err="1">
                <a:solidFill>
                  <a:srgbClr val="000000"/>
                </a:solidFill>
                <a:latin typeface="One Little Font Bold"/>
                <a:ea typeface="One Little Font Bold"/>
                <a:cs typeface="One Little Font Bold"/>
                <a:sym typeface="One Little Font Bold"/>
              </a:rPr>
              <a:t>κυρι</a:t>
            </a:r>
            <a:r>
              <a:rPr lang="en-US" sz="4406" b="1" spc="207" dirty="0">
                <a:solidFill>
                  <a:srgbClr val="000000"/>
                </a:solidFill>
                <a:latin typeface="One Little Font Bold"/>
                <a:ea typeface="One Little Font Bold"/>
                <a:cs typeface="One Little Font Bold"/>
                <a:sym typeface="One Little Font Bold"/>
              </a:rPr>
              <a:t>αρχεί η διαφθορά και η ανηθικότητα</a:t>
            </a:r>
          </a:p>
        </p:txBody>
      </p:sp>
      <p:sp>
        <p:nvSpPr>
          <p:cNvPr id="14" name="TextBox 14"/>
          <p:cNvSpPr txBox="1"/>
          <p:nvPr/>
        </p:nvSpPr>
        <p:spPr>
          <a:xfrm>
            <a:off x="4920954" y="4526979"/>
            <a:ext cx="13250297" cy="1206282"/>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Χαρα</a:t>
            </a:r>
            <a:r>
              <a:rPr lang="en-US" sz="4406" b="1" spc="207" dirty="0" err="1">
                <a:solidFill>
                  <a:srgbClr val="000000"/>
                </a:solidFill>
                <a:latin typeface="One Little Font Bold"/>
                <a:ea typeface="One Little Font Bold"/>
                <a:cs typeface="One Little Font Bold"/>
                <a:sym typeface="One Little Font Bold"/>
              </a:rPr>
              <a:t>κτηριστικό</a:t>
            </a:r>
            <a:r>
              <a:rPr lang="en-US" sz="4406" b="1" spc="207" dirty="0">
                <a:solidFill>
                  <a:srgbClr val="000000"/>
                </a:solidFill>
                <a:latin typeface="One Little Font Bold"/>
                <a:ea typeface="One Little Font Bold"/>
                <a:cs typeface="One Little Font Bold"/>
                <a:sym typeface="One Little Font Bold"/>
              </a:rPr>
              <a:t> α</a:t>
            </a:r>
            <a:r>
              <a:rPr lang="en-US" sz="4406" b="1" spc="207" dirty="0" err="1">
                <a:solidFill>
                  <a:srgbClr val="000000"/>
                </a:solidFill>
                <a:latin typeface="One Little Font Bold"/>
                <a:ea typeface="One Little Font Bold"/>
                <a:cs typeface="One Little Font Bold"/>
                <a:sym typeface="One Little Font Bold"/>
              </a:rPr>
              <a:t>υτής</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της</a:t>
            </a:r>
            <a:r>
              <a:rPr lang="en-US" sz="4406" b="1" spc="207" dirty="0">
                <a:solidFill>
                  <a:srgbClr val="000000"/>
                </a:solidFill>
                <a:latin typeface="One Little Font Bold"/>
                <a:ea typeface="One Little Font Bold"/>
                <a:cs typeface="One Little Font Bold"/>
                <a:sym typeface="One Little Font Bold"/>
              </a:rPr>
              <a:t> επ</a:t>
            </a:r>
            <a:r>
              <a:rPr lang="en-US" sz="4406" b="1" spc="207" dirty="0" err="1">
                <a:solidFill>
                  <a:srgbClr val="000000"/>
                </a:solidFill>
                <a:latin typeface="One Little Font Bold"/>
                <a:ea typeface="One Little Font Bold"/>
                <a:cs typeface="One Little Font Bold"/>
                <a:sym typeface="One Little Font Bold"/>
              </a:rPr>
              <a:t>οχής</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της</a:t>
            </a:r>
            <a:r>
              <a:rPr lang="en-US" sz="4406" b="1" spc="207" dirty="0">
                <a:solidFill>
                  <a:srgbClr val="000000"/>
                </a:solidFill>
                <a:latin typeface="One Little Font Bold"/>
                <a:ea typeface="One Little Font Bold"/>
                <a:cs typeface="One Little Font Bold"/>
                <a:sym typeface="One Little Font Bold"/>
              </a:rPr>
              <a:t> απ</a:t>
            </a:r>
            <a:r>
              <a:rPr lang="en-US" sz="4406" b="1" spc="207" dirty="0" err="1">
                <a:solidFill>
                  <a:srgbClr val="000000"/>
                </a:solidFill>
                <a:latin typeface="One Little Font Bold"/>
                <a:ea typeface="One Little Font Bold"/>
                <a:cs typeface="One Little Font Bold"/>
                <a:sym typeface="One Little Font Bold"/>
              </a:rPr>
              <a:t>οστ</a:t>
            </a:r>
            <a:r>
              <a:rPr lang="en-US" sz="4406" b="1" spc="207" dirty="0">
                <a:solidFill>
                  <a:srgbClr val="000000"/>
                </a:solidFill>
                <a:latin typeface="One Little Font Bold"/>
                <a:ea typeface="One Little Font Bold"/>
                <a:cs typeface="One Little Font Bold"/>
                <a:sym typeface="One Little Font Bold"/>
              </a:rPr>
              <a:t>ασίας θα είναι ο εγωισμός και η αλαζονεία του ανθρώπου</a:t>
            </a:r>
          </a:p>
        </p:txBody>
      </p:sp>
      <p:sp>
        <p:nvSpPr>
          <p:cNvPr id="15" name="TextBox 15"/>
          <p:cNvSpPr txBox="1"/>
          <p:nvPr/>
        </p:nvSpPr>
        <p:spPr>
          <a:xfrm>
            <a:off x="4863804" y="3617869"/>
            <a:ext cx="13250297" cy="615705"/>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η </a:t>
            </a:r>
            <a:r>
              <a:rPr lang="en-US" sz="4406" b="1" spc="207" dirty="0" err="1">
                <a:solidFill>
                  <a:srgbClr val="000000"/>
                </a:solidFill>
                <a:latin typeface="One Little Font Bold"/>
                <a:ea typeface="One Little Font Bold"/>
                <a:cs typeface="One Little Font Bold"/>
                <a:sym typeface="One Little Font Bold"/>
              </a:rPr>
              <a:t>ζωή</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των</a:t>
            </a:r>
            <a:r>
              <a:rPr lang="en-US" sz="4406" b="1" spc="207" dirty="0">
                <a:solidFill>
                  <a:srgbClr val="000000"/>
                </a:solidFill>
                <a:latin typeface="One Little Font Bold"/>
                <a:ea typeface="One Little Font Bold"/>
                <a:cs typeface="One Little Font Bold"/>
                <a:sym typeface="One Little Font Bold"/>
              </a:rPr>
              <a:t> </a:t>
            </a:r>
            <a:r>
              <a:rPr lang="en-US" sz="4406" b="1" spc="207" dirty="0" err="1">
                <a:solidFill>
                  <a:srgbClr val="000000"/>
                </a:solidFill>
                <a:latin typeface="One Little Font Bold"/>
                <a:ea typeface="One Little Font Bold"/>
                <a:cs typeface="One Little Font Bold"/>
                <a:sym typeface="One Little Font Bold"/>
              </a:rPr>
              <a:t>χριστι</a:t>
            </a:r>
            <a:r>
              <a:rPr lang="en-US" sz="4406" b="1" spc="207" dirty="0">
                <a:solidFill>
                  <a:srgbClr val="000000"/>
                </a:solidFill>
                <a:latin typeface="One Little Font Bold"/>
                <a:ea typeface="One Little Font Bold"/>
                <a:cs typeface="One Little Font Bold"/>
                <a:sym typeface="One Little Font Bold"/>
              </a:rPr>
              <a:t>ανών θα είναι αληθινό μαρτύριο</a:t>
            </a:r>
          </a:p>
        </p:txBody>
      </p:sp>
      <p:sp>
        <p:nvSpPr>
          <p:cNvPr id="16" name="TextBox 16"/>
          <p:cNvSpPr txBox="1"/>
          <p:nvPr/>
        </p:nvSpPr>
        <p:spPr>
          <a:xfrm>
            <a:off x="6911562" y="5799140"/>
            <a:ext cx="13250297" cy="615705"/>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η α</a:t>
            </a:r>
            <a:r>
              <a:rPr lang="en-US" sz="4406" b="1" spc="207" dirty="0" err="1">
                <a:solidFill>
                  <a:srgbClr val="000000"/>
                </a:solidFill>
                <a:latin typeface="One Little Font Bold"/>
                <a:ea typeface="One Little Font Bold"/>
                <a:cs typeface="One Little Font Bold"/>
                <a:sym typeface="One Little Font Bold"/>
              </a:rPr>
              <a:t>σέ</a:t>
            </a:r>
            <a:r>
              <a:rPr lang="en-US" sz="4406" b="1" spc="207" dirty="0">
                <a:solidFill>
                  <a:srgbClr val="000000"/>
                </a:solidFill>
                <a:latin typeface="One Little Font Bold"/>
                <a:ea typeface="One Little Font Bold"/>
                <a:cs typeface="One Little Font Bold"/>
                <a:sym typeface="One Little Font Bold"/>
              </a:rPr>
              <a:t>βεια προς τον Θεό</a:t>
            </a:r>
          </a:p>
        </p:txBody>
      </p:sp>
      <p:sp>
        <p:nvSpPr>
          <p:cNvPr id="17" name="TextBox 17"/>
          <p:cNvSpPr txBox="1"/>
          <p:nvPr/>
        </p:nvSpPr>
        <p:spPr>
          <a:xfrm>
            <a:off x="6911562" y="6400011"/>
            <a:ext cx="9701305" cy="1206282"/>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 η </a:t>
            </a:r>
            <a:r>
              <a:rPr lang="en-US" sz="4406" b="1" spc="207" dirty="0" err="1">
                <a:solidFill>
                  <a:srgbClr val="000000"/>
                </a:solidFill>
                <a:latin typeface="One Little Font Bold"/>
                <a:ea typeface="One Little Font Bold"/>
                <a:cs typeface="One Little Font Bold"/>
                <a:sym typeface="One Little Font Bold"/>
              </a:rPr>
              <a:t>έλλειψη</a:t>
            </a:r>
            <a:r>
              <a:rPr lang="en-US" sz="4406" b="1" spc="207" dirty="0">
                <a:solidFill>
                  <a:srgbClr val="000000"/>
                </a:solidFill>
                <a:latin typeface="One Little Font Bold"/>
                <a:ea typeface="One Little Font Bold"/>
                <a:cs typeface="One Little Font Bold"/>
                <a:sym typeface="One Little Font Bold"/>
              </a:rPr>
              <a:t> α</a:t>
            </a:r>
            <a:r>
              <a:rPr lang="en-US" sz="4406" b="1" spc="207" dirty="0" err="1">
                <a:solidFill>
                  <a:srgbClr val="000000"/>
                </a:solidFill>
                <a:latin typeface="One Little Font Bold"/>
                <a:ea typeface="One Little Font Bold"/>
                <a:cs typeface="One Little Font Bold"/>
                <a:sym typeface="One Little Font Bold"/>
              </a:rPr>
              <a:t>γά</a:t>
            </a:r>
            <a:r>
              <a:rPr lang="en-US" sz="4406" b="1" spc="207" dirty="0">
                <a:solidFill>
                  <a:srgbClr val="000000"/>
                </a:solidFill>
                <a:latin typeface="One Little Font Bold"/>
                <a:ea typeface="One Little Font Bold"/>
                <a:cs typeface="One Little Font Bold"/>
                <a:sym typeface="One Little Font Bold"/>
              </a:rPr>
              <a:t>πης και συμπόνιας μεταξύ των ανθρώπων</a:t>
            </a:r>
          </a:p>
        </p:txBody>
      </p:sp>
      <p:sp>
        <p:nvSpPr>
          <p:cNvPr id="18" name="TextBox 18"/>
          <p:cNvSpPr txBox="1"/>
          <p:nvPr/>
        </p:nvSpPr>
        <p:spPr>
          <a:xfrm>
            <a:off x="6911562" y="7738820"/>
            <a:ext cx="9701305" cy="1206282"/>
          </a:xfrm>
          <a:prstGeom prst="rect">
            <a:avLst/>
          </a:prstGeom>
        </p:spPr>
        <p:txBody>
          <a:bodyPr lIns="0" tIns="0" rIns="0" bIns="0" rtlCol="0" anchor="t">
            <a:spAutoFit/>
          </a:bodyPr>
          <a:lstStyle/>
          <a:p>
            <a:pPr marL="951382" lvl="1" indent="-475691" algn="l">
              <a:lnSpc>
                <a:spcPts val="4715"/>
              </a:lnSpc>
              <a:buFont typeface="Arial"/>
              <a:buChar char="•"/>
            </a:pPr>
            <a:r>
              <a:rPr lang="en-US" sz="4406" b="1" spc="207" dirty="0">
                <a:solidFill>
                  <a:srgbClr val="000000"/>
                </a:solidFill>
                <a:latin typeface="One Little Font Bold"/>
                <a:ea typeface="One Little Font Bold"/>
                <a:cs typeface="One Little Font Bold"/>
                <a:sym typeface="One Little Font Bold"/>
              </a:rPr>
              <a:t>Τα π</a:t>
            </a:r>
            <a:r>
              <a:rPr lang="en-US" sz="4406" b="1" spc="207" dirty="0" err="1">
                <a:solidFill>
                  <a:srgbClr val="000000"/>
                </a:solidFill>
                <a:latin typeface="One Little Font Bold"/>
                <a:ea typeface="One Little Font Bold"/>
                <a:cs typeface="One Little Font Bold"/>
                <a:sym typeface="One Little Font Bold"/>
              </a:rPr>
              <a:t>άντ</a:t>
            </a:r>
            <a:r>
              <a:rPr lang="en-US" sz="4406" b="1" spc="207" dirty="0">
                <a:solidFill>
                  <a:srgbClr val="000000"/>
                </a:solidFill>
                <a:latin typeface="One Little Font Bold"/>
                <a:ea typeface="One Little Font Bold"/>
                <a:cs typeface="One Little Font Bold"/>
                <a:sym typeface="One Little Font Bold"/>
              </a:rPr>
              <a:t>α θα ρυθμίζει το χρήμα, το συμφέρον και η ηδονή.</a:t>
            </a:r>
          </a:p>
        </p:txBody>
      </p:sp>
      <p:sp>
        <p:nvSpPr>
          <p:cNvPr id="19" name="Freeform 20">
            <a:extLst>
              <a:ext uri="{FF2B5EF4-FFF2-40B4-BE49-F238E27FC236}">
                <a16:creationId xmlns:a16="http://schemas.microsoft.com/office/drawing/2014/main" id="{208E37D9-EE4E-0874-6EA1-320673FA0E42}"/>
              </a:ext>
            </a:extLst>
          </p:cNvPr>
          <p:cNvSpPr/>
          <p:nvPr/>
        </p:nvSpPr>
        <p:spPr>
          <a:xfrm>
            <a:off x="15768147" y="517146"/>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19"/>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3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824877" y="260383"/>
            <a:ext cx="18177610" cy="8997917"/>
          </a:xfrm>
          <a:custGeom>
            <a:avLst/>
            <a:gdLst/>
            <a:ahLst/>
            <a:cxnLst/>
            <a:rect l="l" t="t" r="r" b="b"/>
            <a:pathLst>
              <a:path w="18177610" h="8997917">
                <a:moveTo>
                  <a:pt x="0" y="0"/>
                </a:moveTo>
                <a:lnTo>
                  <a:pt x="18177610" y="0"/>
                </a:lnTo>
                <a:lnTo>
                  <a:pt x="18177610" y="8997917"/>
                </a:lnTo>
                <a:lnTo>
                  <a:pt x="0" y="89979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144394">
            <a:off x="-1106771" y="222171"/>
            <a:ext cx="4793170" cy="3672766"/>
          </a:xfrm>
          <a:custGeom>
            <a:avLst/>
            <a:gdLst/>
            <a:ahLst/>
            <a:cxnLst/>
            <a:rect l="l" t="t" r="r" b="b"/>
            <a:pathLst>
              <a:path w="4793170" h="3672766">
                <a:moveTo>
                  <a:pt x="0" y="0"/>
                </a:moveTo>
                <a:lnTo>
                  <a:pt x="4793170" y="0"/>
                </a:lnTo>
                <a:lnTo>
                  <a:pt x="4793170" y="3672766"/>
                </a:lnTo>
                <a:lnTo>
                  <a:pt x="0" y="36727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8383876">
            <a:off x="-1913839" y="8055114"/>
            <a:ext cx="6407306" cy="3139580"/>
          </a:xfrm>
          <a:custGeom>
            <a:avLst/>
            <a:gdLst/>
            <a:ahLst/>
            <a:cxnLst/>
            <a:rect l="l" t="t" r="r" b="b"/>
            <a:pathLst>
              <a:path w="6407306" h="3139580">
                <a:moveTo>
                  <a:pt x="0" y="0"/>
                </a:moveTo>
                <a:lnTo>
                  <a:pt x="6407306" y="0"/>
                </a:lnTo>
                <a:lnTo>
                  <a:pt x="6407306" y="3139580"/>
                </a:lnTo>
                <a:lnTo>
                  <a:pt x="0" y="3139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a:off x="3461907" y="9258300"/>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rot="-3715400">
            <a:off x="16723770" y="3128469"/>
            <a:ext cx="1983367" cy="1859407"/>
          </a:xfrm>
          <a:custGeom>
            <a:avLst/>
            <a:gdLst/>
            <a:ahLst/>
            <a:cxnLst/>
            <a:rect l="l" t="t" r="r" b="b"/>
            <a:pathLst>
              <a:path w="1983367" h="1859407">
                <a:moveTo>
                  <a:pt x="0" y="0"/>
                </a:moveTo>
                <a:lnTo>
                  <a:pt x="1983367" y="0"/>
                </a:lnTo>
                <a:lnTo>
                  <a:pt x="1983367" y="1859407"/>
                </a:lnTo>
                <a:lnTo>
                  <a:pt x="0" y="18594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7" name="Freeform 7"/>
          <p:cNvSpPr/>
          <p:nvPr/>
        </p:nvSpPr>
        <p:spPr>
          <a:xfrm>
            <a:off x="1794192" y="5806144"/>
            <a:ext cx="263386" cy="340953"/>
          </a:xfrm>
          <a:custGeom>
            <a:avLst/>
            <a:gdLst/>
            <a:ahLst/>
            <a:cxnLst/>
            <a:rect l="l" t="t" r="r" b="b"/>
            <a:pathLst>
              <a:path w="263386" h="340953">
                <a:moveTo>
                  <a:pt x="0" y="0"/>
                </a:moveTo>
                <a:lnTo>
                  <a:pt x="263387" y="0"/>
                </a:lnTo>
                <a:lnTo>
                  <a:pt x="263387" y="340954"/>
                </a:lnTo>
                <a:lnTo>
                  <a:pt x="0" y="3409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8" name="Freeform 8"/>
          <p:cNvSpPr/>
          <p:nvPr/>
        </p:nvSpPr>
        <p:spPr>
          <a:xfrm rot="3075547">
            <a:off x="13601700" y="-849195"/>
            <a:ext cx="7315200" cy="3118104"/>
          </a:xfrm>
          <a:custGeom>
            <a:avLst/>
            <a:gdLst/>
            <a:ahLst/>
            <a:cxnLst/>
            <a:rect l="l" t="t" r="r" b="b"/>
            <a:pathLst>
              <a:path w="7315200" h="3118104">
                <a:moveTo>
                  <a:pt x="0" y="0"/>
                </a:moveTo>
                <a:lnTo>
                  <a:pt x="7315200" y="0"/>
                </a:lnTo>
                <a:lnTo>
                  <a:pt x="7315200" y="3118104"/>
                </a:lnTo>
                <a:lnTo>
                  <a:pt x="0" y="31181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9" name="Freeform 9"/>
          <p:cNvSpPr/>
          <p:nvPr/>
        </p:nvSpPr>
        <p:spPr>
          <a:xfrm>
            <a:off x="16807007" y="2384919"/>
            <a:ext cx="290368" cy="360705"/>
          </a:xfrm>
          <a:custGeom>
            <a:avLst/>
            <a:gdLst/>
            <a:ahLst/>
            <a:cxnLst/>
            <a:rect l="l" t="t" r="r" b="b"/>
            <a:pathLst>
              <a:path w="290368" h="360705">
                <a:moveTo>
                  <a:pt x="0" y="0"/>
                </a:moveTo>
                <a:lnTo>
                  <a:pt x="290368" y="0"/>
                </a:lnTo>
                <a:lnTo>
                  <a:pt x="290368" y="360706"/>
                </a:lnTo>
                <a:lnTo>
                  <a:pt x="0" y="36070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10" name="Freeform 10"/>
          <p:cNvSpPr/>
          <p:nvPr/>
        </p:nvSpPr>
        <p:spPr>
          <a:xfrm rot="-1564926">
            <a:off x="-624332" y="5346282"/>
            <a:ext cx="2248025" cy="1902391"/>
          </a:xfrm>
          <a:custGeom>
            <a:avLst/>
            <a:gdLst/>
            <a:ahLst/>
            <a:cxnLst/>
            <a:rect l="l" t="t" r="r" b="b"/>
            <a:pathLst>
              <a:path w="2248025" h="1902391">
                <a:moveTo>
                  <a:pt x="0" y="0"/>
                </a:moveTo>
                <a:lnTo>
                  <a:pt x="2248025" y="0"/>
                </a:lnTo>
                <a:lnTo>
                  <a:pt x="2248025" y="1902391"/>
                </a:lnTo>
                <a:lnTo>
                  <a:pt x="0" y="190239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1" name="Freeform 11"/>
          <p:cNvSpPr/>
          <p:nvPr/>
        </p:nvSpPr>
        <p:spPr>
          <a:xfrm rot="-1150086">
            <a:off x="12705232" y="-142470"/>
            <a:ext cx="1489128" cy="2012336"/>
          </a:xfrm>
          <a:custGeom>
            <a:avLst/>
            <a:gdLst/>
            <a:ahLst/>
            <a:cxnLst/>
            <a:rect l="l" t="t" r="r" b="b"/>
            <a:pathLst>
              <a:path w="1489128" h="2012336">
                <a:moveTo>
                  <a:pt x="0" y="0"/>
                </a:moveTo>
                <a:lnTo>
                  <a:pt x="1489129" y="0"/>
                </a:lnTo>
                <a:lnTo>
                  <a:pt x="1489129" y="2012336"/>
                </a:lnTo>
                <a:lnTo>
                  <a:pt x="0" y="201233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2" name="Freeform 12"/>
          <p:cNvSpPr/>
          <p:nvPr/>
        </p:nvSpPr>
        <p:spPr>
          <a:xfrm>
            <a:off x="3290217" y="433437"/>
            <a:ext cx="343379" cy="276420"/>
          </a:xfrm>
          <a:custGeom>
            <a:avLst/>
            <a:gdLst/>
            <a:ahLst/>
            <a:cxnLst/>
            <a:rect l="l" t="t" r="r" b="b"/>
            <a:pathLst>
              <a:path w="343379" h="276420">
                <a:moveTo>
                  <a:pt x="0" y="0"/>
                </a:moveTo>
                <a:lnTo>
                  <a:pt x="343380" y="0"/>
                </a:lnTo>
                <a:lnTo>
                  <a:pt x="343380" y="276420"/>
                </a:lnTo>
                <a:lnTo>
                  <a:pt x="0" y="2764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3" name="Freeform 13"/>
          <p:cNvSpPr/>
          <p:nvPr/>
        </p:nvSpPr>
        <p:spPr>
          <a:xfrm>
            <a:off x="14025520" y="9624904"/>
            <a:ext cx="349630" cy="282326"/>
          </a:xfrm>
          <a:custGeom>
            <a:avLst/>
            <a:gdLst/>
            <a:ahLst/>
            <a:cxnLst/>
            <a:rect l="l" t="t" r="r" b="b"/>
            <a:pathLst>
              <a:path w="349630" h="282326">
                <a:moveTo>
                  <a:pt x="0" y="0"/>
                </a:moveTo>
                <a:lnTo>
                  <a:pt x="349630" y="0"/>
                </a:lnTo>
                <a:lnTo>
                  <a:pt x="349630" y="282327"/>
                </a:lnTo>
                <a:lnTo>
                  <a:pt x="0" y="28232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4" name="Freeform 14"/>
          <p:cNvSpPr/>
          <p:nvPr/>
        </p:nvSpPr>
        <p:spPr>
          <a:xfrm>
            <a:off x="9286552" y="4759342"/>
            <a:ext cx="9477936" cy="5307644"/>
          </a:xfrm>
          <a:custGeom>
            <a:avLst/>
            <a:gdLst/>
            <a:ahLst/>
            <a:cxnLst/>
            <a:rect l="l" t="t" r="r" b="b"/>
            <a:pathLst>
              <a:path w="9477936" h="5307644">
                <a:moveTo>
                  <a:pt x="0" y="0"/>
                </a:moveTo>
                <a:lnTo>
                  <a:pt x="9477936" y="0"/>
                </a:lnTo>
                <a:lnTo>
                  <a:pt x="9477936" y="5307644"/>
                </a:lnTo>
                <a:lnTo>
                  <a:pt x="0" y="5307644"/>
                </a:lnTo>
                <a:lnTo>
                  <a:pt x="0" y="0"/>
                </a:lnTo>
                <a:close/>
              </a:path>
            </a:pathLst>
          </a:custGeom>
          <a:blipFill>
            <a:blip r:embed="rId24"/>
            <a:stretch>
              <a:fillRect/>
            </a:stretch>
          </a:blipFill>
        </p:spPr>
        <p:txBody>
          <a:bodyPr/>
          <a:lstStyle/>
          <a:p>
            <a:endParaRPr lang="el-GR"/>
          </a:p>
        </p:txBody>
      </p:sp>
      <p:sp>
        <p:nvSpPr>
          <p:cNvPr id="15" name="TextBox 15"/>
          <p:cNvSpPr txBox="1"/>
          <p:nvPr/>
        </p:nvSpPr>
        <p:spPr>
          <a:xfrm>
            <a:off x="3975565" y="2392708"/>
            <a:ext cx="9607060" cy="2387436"/>
          </a:xfrm>
          <a:prstGeom prst="rect">
            <a:avLst/>
          </a:prstGeom>
        </p:spPr>
        <p:txBody>
          <a:bodyPr lIns="0" tIns="0" rIns="0" bIns="0" rtlCol="0" anchor="t">
            <a:spAutoFit/>
          </a:bodyPr>
          <a:lstStyle/>
          <a:p>
            <a:pPr algn="ctr">
              <a:lnSpc>
                <a:spcPts val="4715"/>
              </a:lnSpc>
            </a:pPr>
            <a:r>
              <a:rPr lang="en-US" sz="4406" b="1" spc="207">
                <a:solidFill>
                  <a:srgbClr val="000000"/>
                </a:solidFill>
                <a:latin typeface="One Little Font Bold"/>
                <a:ea typeface="One Little Font Bold"/>
                <a:cs typeface="One Little Font Bold"/>
                <a:sym typeface="One Little Font Bold"/>
              </a:rPr>
              <a:t>Συγκεντρώνει λοιπόν τις δυνάμεις του και με πολλή προσευχή, πόνο και αγάπη συντάσσει την τελευταία του επιστολή. </a:t>
            </a:r>
          </a:p>
          <a:p>
            <a:pPr algn="ctr">
              <a:lnSpc>
                <a:spcPts val="4715"/>
              </a:lnSpc>
            </a:pPr>
            <a:r>
              <a:rPr lang="en-US" sz="4406" b="1" spc="207">
                <a:solidFill>
                  <a:srgbClr val="000000"/>
                </a:solidFill>
                <a:latin typeface="One Little Font Bold"/>
                <a:ea typeface="One Little Font Bold"/>
                <a:cs typeface="One Little Font Bold"/>
                <a:sym typeface="One Little Font Bold"/>
              </a:rPr>
              <a:t>Είναι η Β΄ προς Τιμόθεον επιστολή.</a:t>
            </a:r>
          </a:p>
        </p:txBody>
      </p:sp>
      <p:sp>
        <p:nvSpPr>
          <p:cNvPr id="16" name="TextBox 16"/>
          <p:cNvSpPr txBox="1"/>
          <p:nvPr/>
        </p:nvSpPr>
        <p:spPr>
          <a:xfrm>
            <a:off x="2057579" y="5399296"/>
            <a:ext cx="7228973" cy="3128079"/>
          </a:xfrm>
          <a:prstGeom prst="rect">
            <a:avLst/>
          </a:prstGeom>
        </p:spPr>
        <p:txBody>
          <a:bodyPr lIns="0" tIns="0" rIns="0" bIns="0" rtlCol="0" anchor="t">
            <a:spAutoFit/>
          </a:bodyPr>
          <a:lstStyle/>
          <a:p>
            <a:pPr algn="ctr">
              <a:lnSpc>
                <a:spcPts val="3102"/>
              </a:lnSpc>
            </a:pPr>
            <a:r>
              <a:rPr lang="en-US" sz="2899" b="1" spc="136" dirty="0">
                <a:solidFill>
                  <a:srgbClr val="000000"/>
                </a:solidFill>
                <a:latin typeface="One Little Font Bold"/>
                <a:ea typeface="One Little Font Bold"/>
                <a:cs typeface="One Little Font Bold"/>
                <a:sym typeface="One Little Font Bold"/>
              </a:rPr>
              <a:t>«</a:t>
            </a:r>
            <a:r>
              <a:rPr lang="en-US" sz="2899" b="1" spc="136" dirty="0" err="1">
                <a:solidFill>
                  <a:srgbClr val="000000"/>
                </a:solidFill>
                <a:latin typeface="One Little Font Bold"/>
                <a:ea typeface="One Little Font Bold"/>
                <a:cs typeface="One Little Font Bold"/>
                <a:sym typeface="One Little Font Bold"/>
              </a:rPr>
              <a:t>Σὺ</a:t>
            </a:r>
            <a:r>
              <a:rPr lang="en-US" sz="2899" b="1" spc="136" dirty="0">
                <a:solidFill>
                  <a:srgbClr val="000000"/>
                </a:solidFill>
                <a:latin typeface="One Little Font Bold"/>
                <a:ea typeface="One Little Font Bold"/>
                <a:cs typeface="One Little Font Bold"/>
                <a:sym typeface="One Little Font Bold"/>
              </a:rPr>
              <a:t> </a:t>
            </a:r>
            <a:r>
              <a:rPr lang="en-US" sz="2899" b="1" spc="136" dirty="0" err="1">
                <a:solidFill>
                  <a:srgbClr val="000000"/>
                </a:solidFill>
                <a:latin typeface="One Little Font Bold"/>
                <a:ea typeface="One Little Font Bold"/>
                <a:cs typeface="One Little Font Bold"/>
                <a:sym typeface="One Little Font Bold"/>
              </a:rPr>
              <a:t>οὖν</a:t>
            </a:r>
            <a:r>
              <a:rPr lang="en-US" sz="2899" b="1" spc="136" dirty="0">
                <a:solidFill>
                  <a:srgbClr val="000000"/>
                </a:solidFill>
                <a:latin typeface="One Little Font Bold"/>
                <a:ea typeface="One Little Font Bold"/>
                <a:cs typeface="One Little Font Bold"/>
                <a:sym typeface="One Little Font Bold"/>
              </a:rPr>
              <a:t>, </a:t>
            </a:r>
            <a:r>
              <a:rPr lang="en-US" sz="2899" b="1" spc="136" dirty="0" err="1">
                <a:solidFill>
                  <a:srgbClr val="000000"/>
                </a:solidFill>
                <a:latin typeface="One Little Font Bold"/>
                <a:ea typeface="One Little Font Bold"/>
                <a:cs typeface="One Little Font Bold"/>
                <a:sym typeface="One Little Font Bold"/>
              </a:rPr>
              <a:t>τέκνον</a:t>
            </a:r>
            <a:r>
              <a:rPr lang="en-US" sz="2899" b="1" spc="136" dirty="0">
                <a:solidFill>
                  <a:srgbClr val="000000"/>
                </a:solidFill>
                <a:latin typeface="One Little Font Bold"/>
                <a:ea typeface="One Little Font Bold"/>
                <a:cs typeface="One Little Font Bold"/>
                <a:sym typeface="One Little Font Bold"/>
              </a:rPr>
              <a:t> </a:t>
            </a:r>
            <a:r>
              <a:rPr lang="en-US" sz="2899" b="1" spc="136" dirty="0" err="1">
                <a:solidFill>
                  <a:srgbClr val="000000"/>
                </a:solidFill>
                <a:latin typeface="One Little Font Bold"/>
                <a:ea typeface="One Little Font Bold"/>
                <a:cs typeface="One Little Font Bold"/>
                <a:sym typeface="One Little Font Bold"/>
              </a:rPr>
              <a:t>μου</a:t>
            </a:r>
            <a:r>
              <a:rPr lang="en-US" sz="2899" b="1" spc="136" dirty="0">
                <a:solidFill>
                  <a:srgbClr val="000000"/>
                </a:solidFill>
                <a:latin typeface="One Little Font Bold"/>
                <a:ea typeface="One Little Font Bold"/>
                <a:cs typeface="One Little Font Bold"/>
                <a:sym typeface="One Little Font Bold"/>
              </a:rPr>
              <a:t>, </a:t>
            </a:r>
            <a:r>
              <a:rPr lang="en-US" sz="2899" b="1" spc="136" dirty="0" err="1">
                <a:solidFill>
                  <a:srgbClr val="000000"/>
                </a:solidFill>
                <a:latin typeface="One Little Font Bold"/>
                <a:ea typeface="One Little Font Bold"/>
                <a:cs typeface="One Little Font Bold"/>
                <a:sym typeface="One Little Font Bold"/>
              </a:rPr>
              <a:t>ενδυν</a:t>
            </a:r>
            <a:r>
              <a:rPr lang="en-US" sz="2899" b="1" spc="136" dirty="0">
                <a:solidFill>
                  <a:srgbClr val="000000"/>
                </a:solidFill>
                <a:latin typeface="One Little Font Bold"/>
                <a:ea typeface="One Little Font Bold"/>
                <a:cs typeface="One Little Font Bold"/>
                <a:sym typeface="One Little Font Bold"/>
              </a:rPr>
              <a:t>αμού εν τῇ χάριτι τῇ εν Χριστῷ Ἰησού» (Β΄ Τιμ. β΄ 1). </a:t>
            </a:r>
          </a:p>
          <a:p>
            <a:pPr algn="ctr">
              <a:lnSpc>
                <a:spcPts val="3102"/>
              </a:lnSpc>
            </a:pPr>
            <a:endParaRPr lang="en-US" sz="2899" b="1" spc="136" dirty="0">
              <a:solidFill>
                <a:srgbClr val="000000"/>
              </a:solidFill>
              <a:latin typeface="One Little Font Bold"/>
              <a:ea typeface="One Little Font Bold"/>
              <a:cs typeface="One Little Font Bold"/>
              <a:sym typeface="One Little Font Bold"/>
            </a:endParaRPr>
          </a:p>
          <a:p>
            <a:pPr algn="ctr">
              <a:lnSpc>
                <a:spcPts val="3102"/>
              </a:lnSpc>
            </a:pPr>
            <a:r>
              <a:rPr lang="en-US" sz="2899" b="1" spc="136" dirty="0" err="1">
                <a:solidFill>
                  <a:srgbClr val="000000"/>
                </a:solidFill>
                <a:latin typeface="One Little Font Bold"/>
                <a:ea typeface="One Little Font Bold"/>
                <a:cs typeface="One Little Font Bold"/>
                <a:sym typeface="One Little Font Bold"/>
              </a:rPr>
              <a:t>Εσύ</a:t>
            </a:r>
            <a:r>
              <a:rPr lang="en-US" sz="2899" b="1" spc="136" dirty="0">
                <a:solidFill>
                  <a:srgbClr val="000000"/>
                </a:solidFill>
                <a:latin typeface="One Little Font Bold"/>
                <a:ea typeface="One Little Font Bold"/>
                <a:cs typeface="One Little Font Bold"/>
                <a:sym typeface="One Little Font Bold"/>
              </a:rPr>
              <a:t>, πα</a:t>
            </a:r>
            <a:r>
              <a:rPr lang="en-US" sz="2899" b="1" spc="136" dirty="0" err="1">
                <a:solidFill>
                  <a:srgbClr val="000000"/>
                </a:solidFill>
                <a:latin typeface="One Little Font Bold"/>
                <a:ea typeface="One Little Font Bold"/>
                <a:cs typeface="One Little Font Bold"/>
                <a:sym typeface="One Little Font Bold"/>
              </a:rPr>
              <a:t>ιδί</a:t>
            </a:r>
            <a:r>
              <a:rPr lang="en-US" sz="2899" b="1" spc="136" dirty="0">
                <a:solidFill>
                  <a:srgbClr val="000000"/>
                </a:solidFill>
                <a:latin typeface="One Little Font Bold"/>
                <a:ea typeface="One Little Font Bold"/>
                <a:cs typeface="One Little Font Bold"/>
                <a:sym typeface="One Little Font Bold"/>
              </a:rPr>
              <a:t> </a:t>
            </a:r>
            <a:r>
              <a:rPr lang="en-US" sz="2899" b="1" spc="136" dirty="0" err="1">
                <a:solidFill>
                  <a:srgbClr val="000000"/>
                </a:solidFill>
                <a:latin typeface="One Little Font Bold"/>
                <a:ea typeface="One Little Font Bold"/>
                <a:cs typeface="One Little Font Bold"/>
                <a:sym typeface="One Little Font Bold"/>
              </a:rPr>
              <a:t>μου</a:t>
            </a:r>
            <a:r>
              <a:rPr lang="en-US" sz="2899" b="1" spc="136" dirty="0">
                <a:solidFill>
                  <a:srgbClr val="000000"/>
                </a:solidFill>
                <a:latin typeface="One Little Font Bold"/>
                <a:ea typeface="One Little Font Bold"/>
                <a:cs typeface="One Little Font Bold"/>
                <a:sym typeface="One Little Font Bold"/>
              </a:rPr>
              <a:t>, </a:t>
            </a:r>
            <a:r>
              <a:rPr lang="en-US" sz="2899" b="1" spc="136" dirty="0" err="1">
                <a:solidFill>
                  <a:srgbClr val="000000"/>
                </a:solidFill>
                <a:latin typeface="One Little Font Bold"/>
                <a:ea typeface="One Little Font Bold"/>
                <a:cs typeface="One Little Font Bold"/>
                <a:sym typeface="One Little Font Bold"/>
              </a:rPr>
              <a:t>του</a:t>
            </a:r>
            <a:r>
              <a:rPr lang="en-US" sz="2899" b="1" spc="136" dirty="0">
                <a:solidFill>
                  <a:srgbClr val="000000"/>
                </a:solidFill>
                <a:latin typeface="One Little Font Bold"/>
                <a:ea typeface="One Little Font Bold"/>
                <a:cs typeface="One Little Font Bold"/>
                <a:sym typeface="One Little Font Bold"/>
              </a:rPr>
              <a:t> </a:t>
            </a:r>
            <a:r>
              <a:rPr lang="en-US" sz="2899" b="1" spc="136" dirty="0" err="1">
                <a:solidFill>
                  <a:srgbClr val="000000"/>
                </a:solidFill>
                <a:latin typeface="One Little Font Bold"/>
                <a:ea typeface="One Little Font Bold"/>
                <a:cs typeface="One Little Font Bold"/>
                <a:sym typeface="One Little Font Bold"/>
              </a:rPr>
              <a:t>γράφει</a:t>
            </a:r>
            <a:r>
              <a:rPr lang="en-US" sz="2899" b="1" spc="136" dirty="0">
                <a:solidFill>
                  <a:srgbClr val="000000"/>
                </a:solidFill>
                <a:latin typeface="One Little Font Bold"/>
                <a:ea typeface="One Little Font Bold"/>
                <a:cs typeface="One Little Font Bold"/>
                <a:sym typeface="One Little Font Bold"/>
              </a:rPr>
              <a:t>, α</a:t>
            </a:r>
            <a:r>
              <a:rPr lang="en-US" sz="2899" b="1" spc="136" dirty="0" err="1">
                <a:solidFill>
                  <a:srgbClr val="000000"/>
                </a:solidFill>
                <a:latin typeface="One Little Font Bold"/>
                <a:ea typeface="One Little Font Bold"/>
                <a:cs typeface="One Little Font Bold"/>
                <a:sym typeface="One Little Font Bold"/>
              </a:rPr>
              <a:t>ντίθετ</a:t>
            </a:r>
            <a:r>
              <a:rPr lang="en-US" sz="2899" b="1" spc="136" dirty="0">
                <a:solidFill>
                  <a:srgbClr val="000000"/>
                </a:solidFill>
                <a:latin typeface="One Little Font Bold"/>
                <a:ea typeface="One Little Font Bold"/>
                <a:cs typeface="One Little Font Bold"/>
                <a:sym typeface="One Little Font Bold"/>
              </a:rPr>
              <a:t>α με αυτούς που με αρνήθηκαν, φρόντιζε να ενδυναμώνεσαι με τη χάρη που πηγάζει από τη σχέση και την ένωσή μας με τον Ιησού Χριστό.</a:t>
            </a:r>
          </a:p>
        </p:txBody>
      </p:sp>
      <p:sp>
        <p:nvSpPr>
          <p:cNvPr id="17" name="Freeform 20">
            <a:extLst>
              <a:ext uri="{FF2B5EF4-FFF2-40B4-BE49-F238E27FC236}">
                <a16:creationId xmlns:a16="http://schemas.microsoft.com/office/drawing/2014/main" id="{D5579973-E4B9-8CF9-92D2-9AC28DB97CFC}"/>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5"/>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61263" y="849299"/>
            <a:ext cx="19485492" cy="9645318"/>
          </a:xfrm>
          <a:custGeom>
            <a:avLst/>
            <a:gdLst/>
            <a:ahLst/>
            <a:cxnLst/>
            <a:rect l="l" t="t" r="r" b="b"/>
            <a:pathLst>
              <a:path w="19485492" h="9645318">
                <a:moveTo>
                  <a:pt x="0" y="0"/>
                </a:moveTo>
                <a:lnTo>
                  <a:pt x="19485492" y="0"/>
                </a:lnTo>
                <a:lnTo>
                  <a:pt x="19485492" y="9645319"/>
                </a:lnTo>
                <a:lnTo>
                  <a:pt x="0" y="96453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283742">
            <a:off x="14830556" y="-451759"/>
            <a:ext cx="4340822" cy="3326155"/>
          </a:xfrm>
          <a:custGeom>
            <a:avLst/>
            <a:gdLst/>
            <a:ahLst/>
            <a:cxnLst/>
            <a:rect l="l" t="t" r="r" b="b"/>
            <a:pathLst>
              <a:path w="4340822" h="3326155">
                <a:moveTo>
                  <a:pt x="0" y="0"/>
                </a:moveTo>
                <a:lnTo>
                  <a:pt x="4340822" y="0"/>
                </a:lnTo>
                <a:lnTo>
                  <a:pt x="4340822" y="3326155"/>
                </a:lnTo>
                <a:lnTo>
                  <a:pt x="0" y="3326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rot="-3715400">
            <a:off x="17145512" y="5589679"/>
            <a:ext cx="1983367" cy="1859407"/>
          </a:xfrm>
          <a:custGeom>
            <a:avLst/>
            <a:gdLst/>
            <a:ahLst/>
            <a:cxnLst/>
            <a:rect l="l" t="t" r="r" b="b"/>
            <a:pathLst>
              <a:path w="1983367" h="1859407">
                <a:moveTo>
                  <a:pt x="0" y="0"/>
                </a:moveTo>
                <a:lnTo>
                  <a:pt x="1983367" y="0"/>
                </a:lnTo>
                <a:lnTo>
                  <a:pt x="1983367" y="1859406"/>
                </a:lnTo>
                <a:lnTo>
                  <a:pt x="0" y="1859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7" name="Freeform 7"/>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8" name="Freeform 8"/>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9" name="Freeform 9"/>
          <p:cNvSpPr/>
          <p:nvPr/>
        </p:nvSpPr>
        <p:spPr>
          <a:xfrm flipH="1">
            <a:off x="14941183" y="7838584"/>
            <a:ext cx="1671685" cy="2167501"/>
          </a:xfrm>
          <a:custGeom>
            <a:avLst/>
            <a:gdLst/>
            <a:ahLst/>
            <a:cxnLst/>
            <a:rect l="l" t="t" r="r" b="b"/>
            <a:pathLst>
              <a:path w="1671685" h="2167501">
                <a:moveTo>
                  <a:pt x="1671684" y="0"/>
                </a:moveTo>
                <a:lnTo>
                  <a:pt x="0" y="0"/>
                </a:lnTo>
                <a:lnTo>
                  <a:pt x="0" y="2167500"/>
                </a:lnTo>
                <a:lnTo>
                  <a:pt x="1671684" y="2167500"/>
                </a:lnTo>
                <a:lnTo>
                  <a:pt x="167168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0" name="Freeform 10"/>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1" name="Freeform 11"/>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2" name="TextBox 12"/>
          <p:cNvSpPr txBox="1"/>
          <p:nvPr/>
        </p:nvSpPr>
        <p:spPr>
          <a:xfrm>
            <a:off x="770367" y="2652544"/>
            <a:ext cx="16230600" cy="1206282"/>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Αλήθεια, έχει ο πιστός νέος σήμερα ανάγκη ενδυναμώσεως από τη χάρη του Θεού; Ποιες δυσκολίες έχει να αντιμετωπίσει;</a:t>
            </a:r>
          </a:p>
        </p:txBody>
      </p:sp>
      <p:sp>
        <p:nvSpPr>
          <p:cNvPr id="13" name="TextBox 13"/>
          <p:cNvSpPr txBox="1"/>
          <p:nvPr/>
        </p:nvSpPr>
        <p:spPr>
          <a:xfrm>
            <a:off x="2351129" y="4496632"/>
            <a:ext cx="12308356" cy="454053"/>
          </a:xfrm>
          <a:prstGeom prst="rect">
            <a:avLst/>
          </a:prstGeom>
        </p:spPr>
        <p:txBody>
          <a:bodyPr lIns="0" tIns="0" rIns="0" bIns="0" rtlCol="0" anchor="t">
            <a:spAutoFit/>
          </a:bodyPr>
          <a:lstStyle/>
          <a:p>
            <a:pPr marL="706901" lvl="1" indent="-353451" algn="l">
              <a:lnSpc>
                <a:spcPts val="3503"/>
              </a:lnSpc>
              <a:buFont typeface="Arial"/>
              <a:buChar char="•"/>
            </a:pPr>
            <a:r>
              <a:rPr lang="en-US" sz="3274" b="1" spc="153" dirty="0" err="1">
                <a:solidFill>
                  <a:srgbClr val="000000"/>
                </a:solidFill>
                <a:latin typeface="One Little Font Bold"/>
                <a:ea typeface="One Little Font Bold"/>
                <a:cs typeface="One Little Font Bold"/>
                <a:sym typeface="One Little Font Bold"/>
              </a:rPr>
              <a:t>Όλοι</a:t>
            </a:r>
            <a:r>
              <a:rPr lang="en-US" sz="3274" b="1" spc="153" dirty="0">
                <a:solidFill>
                  <a:srgbClr val="000000"/>
                </a:solidFill>
                <a:latin typeface="One Little Font Bold"/>
                <a:ea typeface="One Little Font Bold"/>
                <a:cs typeface="One Little Font Bold"/>
                <a:sym typeface="One Little Font Bold"/>
              </a:rPr>
              <a:t> </a:t>
            </a:r>
            <a:r>
              <a:rPr lang="en-US" sz="3274" b="1" spc="153" dirty="0" err="1">
                <a:solidFill>
                  <a:srgbClr val="000000"/>
                </a:solidFill>
                <a:latin typeface="One Little Font Bold"/>
                <a:ea typeface="One Little Font Bold"/>
                <a:cs typeface="One Little Font Bold"/>
                <a:sym typeface="One Little Font Bold"/>
              </a:rPr>
              <a:t>έχουμε</a:t>
            </a:r>
            <a:r>
              <a:rPr lang="en-US" sz="3274" b="1" spc="153" dirty="0">
                <a:solidFill>
                  <a:srgbClr val="000000"/>
                </a:solidFill>
                <a:latin typeface="One Little Font Bold"/>
                <a:ea typeface="One Little Font Bold"/>
                <a:cs typeface="One Little Font Bold"/>
                <a:sym typeface="One Little Font Bold"/>
              </a:rPr>
              <a:t> α</a:t>
            </a:r>
            <a:r>
              <a:rPr lang="en-US" sz="3274" b="1" spc="153" dirty="0" err="1">
                <a:solidFill>
                  <a:srgbClr val="000000"/>
                </a:solidFill>
                <a:latin typeface="One Little Font Bold"/>
                <a:ea typeface="One Little Font Bold"/>
                <a:cs typeface="One Little Font Bold"/>
                <a:sym typeface="One Little Font Bold"/>
              </a:rPr>
              <a:t>νάγκη</a:t>
            </a:r>
            <a:r>
              <a:rPr lang="en-US" sz="3274" b="1" spc="153" dirty="0">
                <a:solidFill>
                  <a:srgbClr val="000000"/>
                </a:solidFill>
                <a:latin typeface="One Little Font Bold"/>
                <a:ea typeface="One Little Font Bold"/>
                <a:cs typeface="One Little Font Bold"/>
                <a:sym typeface="One Little Font Bold"/>
              </a:rPr>
              <a:t> </a:t>
            </a:r>
            <a:r>
              <a:rPr lang="en-US" sz="3274" b="1" spc="153" dirty="0" err="1">
                <a:solidFill>
                  <a:srgbClr val="000000"/>
                </a:solidFill>
                <a:latin typeface="One Little Font Bold"/>
                <a:ea typeface="One Little Font Bold"/>
                <a:cs typeface="One Little Font Bold"/>
                <a:sym typeface="One Little Font Bold"/>
              </a:rPr>
              <a:t>ενισχύσεως</a:t>
            </a:r>
            <a:r>
              <a:rPr lang="en-US" sz="3274" b="1" spc="153" dirty="0">
                <a:solidFill>
                  <a:srgbClr val="000000"/>
                </a:solidFill>
                <a:latin typeface="One Little Font Bold"/>
                <a:ea typeface="One Little Font Bold"/>
                <a:cs typeface="One Little Font Bold"/>
                <a:sym typeface="One Little Font Bold"/>
              </a:rPr>
              <a:t> </a:t>
            </a:r>
            <a:r>
              <a:rPr lang="en-US" sz="3274" b="1" spc="153" dirty="0" err="1">
                <a:solidFill>
                  <a:srgbClr val="000000"/>
                </a:solidFill>
                <a:latin typeface="One Little Font Bold"/>
                <a:ea typeface="One Little Font Bold"/>
                <a:cs typeface="One Little Font Bold"/>
                <a:sym typeface="One Little Font Bold"/>
              </a:rPr>
              <a:t>διότι</a:t>
            </a:r>
            <a:r>
              <a:rPr lang="en-US" sz="3274" b="1" spc="153" dirty="0">
                <a:solidFill>
                  <a:srgbClr val="000000"/>
                </a:solidFill>
                <a:latin typeface="One Little Font Bold"/>
                <a:ea typeface="One Little Font Bold"/>
                <a:cs typeface="One Little Font Bold"/>
                <a:sym typeface="One Little Font Bold"/>
              </a:rPr>
              <a:t> </a:t>
            </a:r>
            <a:r>
              <a:rPr lang="en-US" sz="3274" b="1" spc="153" dirty="0" err="1">
                <a:solidFill>
                  <a:srgbClr val="000000"/>
                </a:solidFill>
                <a:latin typeface="One Little Font Bold"/>
                <a:ea typeface="One Little Font Bold"/>
                <a:cs typeface="One Little Font Bold"/>
                <a:sym typeface="One Little Font Bold"/>
              </a:rPr>
              <a:t>είμ</a:t>
            </a:r>
            <a:r>
              <a:rPr lang="en-US" sz="3274" b="1" spc="153" dirty="0">
                <a:solidFill>
                  <a:srgbClr val="000000"/>
                </a:solidFill>
                <a:latin typeface="One Little Font Bold"/>
                <a:ea typeface="One Little Font Bold"/>
                <a:cs typeface="One Little Font Bold"/>
                <a:sym typeface="One Little Font Bold"/>
              </a:rPr>
              <a:t>αστε αδύναμοι άνθρωποι.</a:t>
            </a:r>
          </a:p>
        </p:txBody>
      </p:sp>
      <p:sp>
        <p:nvSpPr>
          <p:cNvPr id="14" name="TextBox 14"/>
          <p:cNvSpPr txBox="1"/>
          <p:nvPr/>
        </p:nvSpPr>
        <p:spPr>
          <a:xfrm>
            <a:off x="2349979" y="5244934"/>
            <a:ext cx="12859537" cy="892149"/>
          </a:xfrm>
          <a:prstGeom prst="rect">
            <a:avLst/>
          </a:prstGeom>
        </p:spPr>
        <p:txBody>
          <a:bodyPr lIns="0" tIns="0" rIns="0" bIns="0" rtlCol="0" anchor="t">
            <a:spAutoFit/>
          </a:bodyPr>
          <a:lstStyle/>
          <a:p>
            <a:pPr marL="706901" lvl="1" indent="-353451" algn="l">
              <a:lnSpc>
                <a:spcPts val="3503"/>
              </a:lnSpc>
              <a:buFont typeface="Arial"/>
              <a:buChar char="•"/>
            </a:pPr>
            <a:r>
              <a:rPr lang="en-US" sz="3274" b="1" spc="153" dirty="0" err="1">
                <a:solidFill>
                  <a:srgbClr val="000000"/>
                </a:solidFill>
                <a:latin typeface="One Little Font Bold"/>
                <a:ea typeface="One Little Font Bold"/>
                <a:cs typeface="One Little Font Bold"/>
                <a:sym typeface="One Little Font Bold"/>
              </a:rPr>
              <a:t>Μή</a:t>
            </a:r>
            <a:r>
              <a:rPr lang="en-US" sz="3274" b="1" spc="153" dirty="0">
                <a:solidFill>
                  <a:srgbClr val="000000"/>
                </a:solidFill>
                <a:latin typeface="One Little Font Bold"/>
                <a:ea typeface="One Little Font Bold"/>
                <a:cs typeface="One Little Font Bold"/>
                <a:sym typeface="One Little Font Bold"/>
              </a:rPr>
              <a:t>πως σήμερα δεν βλέπουμε πολλούς που εγκαταλείπουν τον αγώνα και ακολουθούν τον κόσμο και τις πονηρές επιθυμίες του; </a:t>
            </a:r>
          </a:p>
        </p:txBody>
      </p:sp>
      <p:sp>
        <p:nvSpPr>
          <p:cNvPr id="15" name="TextBox 15"/>
          <p:cNvSpPr txBox="1"/>
          <p:nvPr/>
        </p:nvSpPr>
        <p:spPr>
          <a:xfrm>
            <a:off x="2349979" y="6315143"/>
            <a:ext cx="12859537" cy="892149"/>
          </a:xfrm>
          <a:prstGeom prst="rect">
            <a:avLst/>
          </a:prstGeom>
        </p:spPr>
        <p:txBody>
          <a:bodyPr lIns="0" tIns="0" rIns="0" bIns="0" rtlCol="0" anchor="t">
            <a:spAutoFit/>
          </a:bodyPr>
          <a:lstStyle/>
          <a:p>
            <a:pPr marL="706901" lvl="1" indent="-353451" algn="l">
              <a:lnSpc>
                <a:spcPts val="3503"/>
              </a:lnSpc>
              <a:buFont typeface="Arial"/>
              <a:buChar char="•"/>
            </a:pPr>
            <a:r>
              <a:rPr lang="en-US" sz="3274" b="1" spc="153" dirty="0" err="1">
                <a:solidFill>
                  <a:srgbClr val="000000"/>
                </a:solidFill>
                <a:latin typeface="One Little Font Bold"/>
                <a:ea typeface="One Little Font Bold"/>
                <a:cs typeface="One Little Font Bold"/>
                <a:sym typeface="One Little Font Bold"/>
              </a:rPr>
              <a:t>Μή</a:t>
            </a:r>
            <a:r>
              <a:rPr lang="en-US" sz="3274" b="1" spc="153" dirty="0">
                <a:solidFill>
                  <a:srgbClr val="000000"/>
                </a:solidFill>
                <a:latin typeface="One Little Font Bold"/>
                <a:ea typeface="One Little Font Bold"/>
                <a:cs typeface="One Little Font Bold"/>
                <a:sym typeface="One Little Font Bold"/>
              </a:rPr>
              <a:t>πως σήμερα δεν διαδίδονται με τόση πληθωρικότητα οι αιρέσεις και κάθε είδους πλάνες;</a:t>
            </a:r>
          </a:p>
        </p:txBody>
      </p:sp>
      <p:sp>
        <p:nvSpPr>
          <p:cNvPr id="16" name="TextBox 16"/>
          <p:cNvSpPr txBox="1"/>
          <p:nvPr/>
        </p:nvSpPr>
        <p:spPr>
          <a:xfrm>
            <a:off x="2455898" y="7502567"/>
            <a:ext cx="12859537" cy="892149"/>
          </a:xfrm>
          <a:prstGeom prst="rect">
            <a:avLst/>
          </a:prstGeom>
        </p:spPr>
        <p:txBody>
          <a:bodyPr lIns="0" tIns="0" rIns="0" bIns="0" rtlCol="0" anchor="t">
            <a:spAutoFit/>
          </a:bodyPr>
          <a:lstStyle/>
          <a:p>
            <a:pPr marL="706901" lvl="1" indent="-353451" algn="l">
              <a:lnSpc>
                <a:spcPts val="3503"/>
              </a:lnSpc>
              <a:buFont typeface="Arial"/>
              <a:buChar char="•"/>
            </a:pPr>
            <a:r>
              <a:rPr lang="en-US" sz="3274" b="1" spc="153" dirty="0" err="1">
                <a:solidFill>
                  <a:srgbClr val="000000"/>
                </a:solidFill>
                <a:latin typeface="One Little Font Bold"/>
                <a:ea typeface="One Little Font Bold"/>
                <a:cs typeface="One Little Font Bold"/>
                <a:sym typeface="One Little Font Bold"/>
              </a:rPr>
              <a:t>Μή</a:t>
            </a:r>
            <a:r>
              <a:rPr lang="en-US" sz="3274" b="1" spc="153" dirty="0">
                <a:solidFill>
                  <a:srgbClr val="000000"/>
                </a:solidFill>
                <a:latin typeface="One Little Font Bold"/>
                <a:ea typeface="One Little Font Bold"/>
                <a:cs typeface="One Little Font Bold"/>
                <a:sym typeface="One Little Font Bold"/>
              </a:rPr>
              <a:t>πως σήμερα δεν ζούμε τα σημεία των εσχάτων καιρών με τη διαφθορά και την εξαθλίωση να έχει φθάσει στο απροχώρητο;</a:t>
            </a:r>
          </a:p>
        </p:txBody>
      </p:sp>
      <p:sp>
        <p:nvSpPr>
          <p:cNvPr id="17" name="Freeform 20">
            <a:extLst>
              <a:ext uri="{FF2B5EF4-FFF2-40B4-BE49-F238E27FC236}">
                <a16:creationId xmlns:a16="http://schemas.microsoft.com/office/drawing/2014/main" id="{6EEA23BF-1A8A-8B13-63F6-E06CAC8531C4}"/>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2"/>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1348038" y="-591628"/>
            <a:ext cx="21250292" cy="10518894"/>
          </a:xfrm>
          <a:custGeom>
            <a:avLst/>
            <a:gdLst/>
            <a:ahLst/>
            <a:cxnLst/>
            <a:rect l="l" t="t" r="r" b="b"/>
            <a:pathLst>
              <a:path w="21250292" h="10518894">
                <a:moveTo>
                  <a:pt x="0" y="0"/>
                </a:moveTo>
                <a:lnTo>
                  <a:pt x="21250292" y="0"/>
                </a:lnTo>
                <a:lnTo>
                  <a:pt x="21250292" y="10518894"/>
                </a:lnTo>
                <a:lnTo>
                  <a:pt x="0" y="10518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rot="-3715400">
            <a:off x="16686885" y="2712879"/>
            <a:ext cx="1983367" cy="1859407"/>
          </a:xfrm>
          <a:custGeom>
            <a:avLst/>
            <a:gdLst/>
            <a:ahLst/>
            <a:cxnLst/>
            <a:rect l="l" t="t" r="r" b="b"/>
            <a:pathLst>
              <a:path w="1983367" h="1859407">
                <a:moveTo>
                  <a:pt x="0" y="0"/>
                </a:moveTo>
                <a:lnTo>
                  <a:pt x="1983367" y="0"/>
                </a:lnTo>
                <a:lnTo>
                  <a:pt x="1983367" y="1859406"/>
                </a:lnTo>
                <a:lnTo>
                  <a:pt x="0" y="18594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7" name="Freeform 7"/>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8" name="Freeform 8"/>
          <p:cNvSpPr/>
          <p:nvPr/>
        </p:nvSpPr>
        <p:spPr>
          <a:xfrm rot="2253351">
            <a:off x="169059" y="326569"/>
            <a:ext cx="1719281" cy="1650510"/>
          </a:xfrm>
          <a:custGeom>
            <a:avLst/>
            <a:gdLst/>
            <a:ahLst/>
            <a:cxnLst/>
            <a:rect l="l" t="t" r="r" b="b"/>
            <a:pathLst>
              <a:path w="1719281" h="1650510">
                <a:moveTo>
                  <a:pt x="0" y="0"/>
                </a:moveTo>
                <a:lnTo>
                  <a:pt x="1719282" y="0"/>
                </a:lnTo>
                <a:lnTo>
                  <a:pt x="1719282" y="1650510"/>
                </a:lnTo>
                <a:lnTo>
                  <a:pt x="0" y="16505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9" name="Freeform 9"/>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0" name="Freeform 10"/>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1" name="TextBox 11"/>
          <p:cNvSpPr txBox="1"/>
          <p:nvPr/>
        </p:nvSpPr>
        <p:spPr>
          <a:xfrm>
            <a:off x="2660926" y="2768433"/>
            <a:ext cx="13234873" cy="1786398"/>
          </a:xfrm>
          <a:prstGeom prst="rect">
            <a:avLst/>
          </a:prstGeom>
        </p:spPr>
        <p:txBody>
          <a:bodyPr lIns="0" tIns="0" rIns="0" bIns="0" rtlCol="0" anchor="t">
            <a:spAutoFit/>
          </a:bodyPr>
          <a:lstStyle/>
          <a:p>
            <a:pPr marL="708895" lvl="1" indent="-354447" algn="just">
              <a:lnSpc>
                <a:spcPts val="3513"/>
              </a:lnSpc>
              <a:buFont typeface="Arial"/>
              <a:buChar char="•"/>
            </a:pPr>
            <a:r>
              <a:rPr lang="en-US" sz="3283" b="1" spc="154" dirty="0" err="1">
                <a:solidFill>
                  <a:srgbClr val="000000"/>
                </a:solidFill>
                <a:latin typeface="One Little Font Bold"/>
                <a:ea typeface="One Little Font Bold"/>
                <a:cs typeface="One Little Font Bold"/>
                <a:sym typeface="One Little Font Bold"/>
              </a:rPr>
              <a:t>Πώς</a:t>
            </a:r>
            <a:r>
              <a:rPr lang="en-US" sz="3283" b="1" spc="154" dirty="0">
                <a:solidFill>
                  <a:srgbClr val="000000"/>
                </a:solidFill>
                <a:latin typeface="One Little Font Bold"/>
                <a:ea typeface="One Little Font Bold"/>
                <a:cs typeface="One Little Font Bold"/>
                <a:sym typeface="One Little Font Bold"/>
              </a:rPr>
              <a:t> να α</a:t>
            </a:r>
            <a:r>
              <a:rPr lang="en-US" sz="3283" b="1" spc="154" dirty="0" err="1">
                <a:solidFill>
                  <a:srgbClr val="000000"/>
                </a:solidFill>
                <a:latin typeface="One Little Font Bold"/>
                <a:ea typeface="One Little Font Bold"/>
                <a:cs typeface="One Little Font Bold"/>
                <a:sym typeface="One Little Font Bold"/>
              </a:rPr>
              <a:t>ντέξει</a:t>
            </a:r>
            <a:r>
              <a:rPr lang="en-US" sz="3283" b="1" spc="154" dirty="0">
                <a:solidFill>
                  <a:srgbClr val="000000"/>
                </a:solidFill>
                <a:latin typeface="One Little Font Bold"/>
                <a:ea typeface="One Little Font Bold"/>
                <a:cs typeface="One Little Font Bold"/>
                <a:sym typeface="One Little Font Bold"/>
              </a:rPr>
              <a:t> ο </a:t>
            </a:r>
            <a:r>
              <a:rPr lang="en-US" sz="3283" b="1" spc="154" dirty="0" err="1">
                <a:solidFill>
                  <a:srgbClr val="000000"/>
                </a:solidFill>
                <a:latin typeface="One Little Font Bold"/>
                <a:ea typeface="One Little Font Bold"/>
                <a:cs typeface="One Little Font Bold"/>
                <a:sym typeface="One Little Font Bold"/>
              </a:rPr>
              <a:t>χριστι</a:t>
            </a:r>
            <a:r>
              <a:rPr lang="en-US" sz="3283" b="1" spc="154" dirty="0">
                <a:solidFill>
                  <a:srgbClr val="000000"/>
                </a:solidFill>
                <a:latin typeface="One Little Font Bold"/>
                <a:ea typeface="One Little Font Bold"/>
                <a:cs typeface="One Little Font Bold"/>
                <a:sym typeface="One Little Font Bold"/>
              </a:rPr>
              <a:t>ανός νέος στις επιθέσεις του διαβόλου; </a:t>
            </a:r>
          </a:p>
          <a:p>
            <a:pPr marL="708895" lvl="1" indent="-354447" algn="just">
              <a:lnSpc>
                <a:spcPts val="3513"/>
              </a:lnSpc>
              <a:buFont typeface="Arial"/>
              <a:buChar char="•"/>
            </a:pPr>
            <a:r>
              <a:rPr lang="en-US" sz="3283" b="1" spc="154" dirty="0" err="1">
                <a:solidFill>
                  <a:srgbClr val="000000"/>
                </a:solidFill>
                <a:latin typeface="One Little Font Bold"/>
                <a:ea typeface="One Little Font Bold"/>
                <a:cs typeface="One Little Font Bold"/>
                <a:sym typeface="One Little Font Bold"/>
              </a:rPr>
              <a:t>Πώς</a:t>
            </a:r>
            <a:r>
              <a:rPr lang="en-US" sz="3283" b="1" spc="154" dirty="0">
                <a:solidFill>
                  <a:srgbClr val="000000"/>
                </a:solidFill>
                <a:latin typeface="One Little Font Bold"/>
                <a:ea typeface="One Little Font Bold"/>
                <a:cs typeface="One Little Font Bold"/>
                <a:sym typeface="One Little Font Bold"/>
              </a:rPr>
              <a:t> να α</a:t>
            </a:r>
            <a:r>
              <a:rPr lang="en-US" sz="3283" b="1" spc="154" dirty="0" err="1">
                <a:solidFill>
                  <a:srgbClr val="000000"/>
                </a:solidFill>
                <a:latin typeface="One Little Font Bold"/>
                <a:ea typeface="One Little Font Bold"/>
                <a:cs typeface="One Little Font Bold"/>
                <a:sym typeface="One Little Font Bold"/>
              </a:rPr>
              <a:t>ντιστ</a:t>
            </a:r>
            <a:r>
              <a:rPr lang="en-US" sz="3283" b="1" spc="154" dirty="0">
                <a:solidFill>
                  <a:srgbClr val="000000"/>
                </a:solidFill>
                <a:latin typeface="One Little Font Bold"/>
                <a:ea typeface="One Little Font Bold"/>
                <a:cs typeface="One Little Font Bold"/>
                <a:sym typeface="One Little Font Bold"/>
              </a:rPr>
              <a:t>αθεί στις προκλήσεις του κόσμου; </a:t>
            </a:r>
          </a:p>
          <a:p>
            <a:pPr marL="708895" lvl="1" indent="-354447" algn="just">
              <a:lnSpc>
                <a:spcPts val="3513"/>
              </a:lnSpc>
              <a:buFont typeface="Arial"/>
              <a:buChar char="•"/>
            </a:pPr>
            <a:r>
              <a:rPr lang="en-US" sz="3283" b="1" spc="154" dirty="0" err="1">
                <a:solidFill>
                  <a:srgbClr val="000000"/>
                </a:solidFill>
                <a:latin typeface="One Little Font Bold"/>
                <a:ea typeface="One Little Font Bold"/>
                <a:cs typeface="One Little Font Bold"/>
                <a:sym typeface="One Little Font Bold"/>
              </a:rPr>
              <a:t>Πώς</a:t>
            </a:r>
            <a:r>
              <a:rPr lang="en-US" sz="3283" b="1" spc="154" dirty="0">
                <a:solidFill>
                  <a:srgbClr val="000000"/>
                </a:solidFill>
                <a:latin typeface="One Little Font Bold"/>
                <a:ea typeface="One Little Font Bold"/>
                <a:cs typeface="One Little Font Bold"/>
                <a:sym typeface="One Little Font Bold"/>
              </a:rPr>
              <a:t> να </a:t>
            </a:r>
            <a:r>
              <a:rPr lang="en-US" sz="3283" b="1" spc="154" dirty="0" err="1">
                <a:solidFill>
                  <a:srgbClr val="000000"/>
                </a:solidFill>
                <a:latin typeface="One Little Font Bold"/>
                <a:ea typeface="One Little Font Bold"/>
                <a:cs typeface="One Little Font Bold"/>
                <a:sym typeface="One Little Font Bold"/>
              </a:rPr>
              <a:t>νικήσει</a:t>
            </a:r>
            <a:r>
              <a:rPr lang="en-US" sz="3283" b="1" spc="154" dirty="0">
                <a:solidFill>
                  <a:srgbClr val="000000"/>
                </a:solidFill>
                <a:latin typeface="One Little Font Bold"/>
                <a:ea typeface="One Little Font Bold"/>
                <a:cs typeface="One Little Font Bold"/>
                <a:sym typeface="One Little Font Bold"/>
              </a:rPr>
              <a:t> </a:t>
            </a:r>
            <a:r>
              <a:rPr lang="en-US" sz="3283" b="1" spc="154" dirty="0" err="1">
                <a:solidFill>
                  <a:srgbClr val="000000"/>
                </a:solidFill>
                <a:latin typeface="One Little Font Bold"/>
                <a:ea typeface="One Little Font Bold"/>
                <a:cs typeface="One Little Font Bold"/>
                <a:sym typeface="One Little Font Bold"/>
              </a:rPr>
              <a:t>την</a:t>
            </a:r>
            <a:r>
              <a:rPr lang="en-US" sz="3283" b="1" spc="154" dirty="0">
                <a:solidFill>
                  <a:srgbClr val="000000"/>
                </a:solidFill>
                <a:latin typeface="One Little Font Bold"/>
                <a:ea typeface="One Little Font Bold"/>
                <a:cs typeface="One Little Font Bold"/>
                <a:sym typeface="One Little Font Bold"/>
              </a:rPr>
              <a:t> </a:t>
            </a:r>
            <a:r>
              <a:rPr lang="en-US" sz="3283" b="1" spc="154" dirty="0" err="1">
                <a:solidFill>
                  <a:srgbClr val="000000"/>
                </a:solidFill>
                <a:latin typeface="One Little Font Bold"/>
                <a:ea typeface="One Little Font Bold"/>
                <a:cs typeface="One Little Font Bold"/>
                <a:sym typeface="One Little Font Bold"/>
              </a:rPr>
              <a:t>ίδι</a:t>
            </a:r>
            <a:r>
              <a:rPr lang="en-US" sz="3283" b="1" spc="154" dirty="0">
                <a:solidFill>
                  <a:srgbClr val="000000"/>
                </a:solidFill>
                <a:latin typeface="One Little Font Bold"/>
                <a:ea typeface="One Little Font Bold"/>
                <a:cs typeface="One Little Font Bold"/>
                <a:sym typeface="One Little Font Bold"/>
              </a:rPr>
              <a:t>α τη φύση του, που έχει τη ροπή προς το κακό κι εύκολα γλιστρά και ξεφεύγει από το δρόμο των εντολών του Θεού; </a:t>
            </a:r>
          </a:p>
        </p:txBody>
      </p:sp>
      <p:sp>
        <p:nvSpPr>
          <p:cNvPr id="12" name="TextBox 12"/>
          <p:cNvSpPr txBox="1"/>
          <p:nvPr/>
        </p:nvSpPr>
        <p:spPr>
          <a:xfrm>
            <a:off x="0" y="5250405"/>
            <a:ext cx="17934391" cy="1698067"/>
          </a:xfrm>
          <a:prstGeom prst="rect">
            <a:avLst/>
          </a:prstGeom>
        </p:spPr>
        <p:txBody>
          <a:bodyPr lIns="0" tIns="0" rIns="0" bIns="0" rtlCol="0" anchor="t">
            <a:spAutoFit/>
          </a:bodyPr>
          <a:lstStyle/>
          <a:p>
            <a:pPr algn="ctr">
              <a:lnSpc>
                <a:spcPts val="6699"/>
              </a:lnSpc>
            </a:pPr>
            <a:r>
              <a:rPr lang="en-US" sz="6261" b="1" spc="294" dirty="0" err="1">
                <a:solidFill>
                  <a:srgbClr val="000000"/>
                </a:solidFill>
                <a:latin typeface="One Little Font Bold"/>
                <a:ea typeface="One Little Font Bold"/>
                <a:cs typeface="One Little Font Bold"/>
                <a:sym typeface="One Little Font Bold"/>
              </a:rPr>
              <a:t>Μόνο</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εν</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τῇ</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χάριτι</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τῇ</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εν</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Χριστῷ</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Ἰησού</a:t>
            </a:r>
            <a:r>
              <a:rPr lang="en-US" sz="6261" b="1" spc="294" dirty="0">
                <a:solidFill>
                  <a:srgbClr val="000000"/>
                </a:solidFill>
                <a:latin typeface="One Little Font Bold"/>
                <a:ea typeface="One Little Font Bold"/>
                <a:cs typeface="One Little Font Bold"/>
                <a:sym typeface="One Little Font Bold"/>
              </a:rPr>
              <a:t>». </a:t>
            </a:r>
          </a:p>
          <a:p>
            <a:pPr algn="ctr">
              <a:lnSpc>
                <a:spcPts val="6699"/>
              </a:lnSpc>
            </a:pPr>
            <a:r>
              <a:rPr lang="en-US" sz="6261" b="1" spc="294" dirty="0" err="1">
                <a:solidFill>
                  <a:srgbClr val="000000"/>
                </a:solidFill>
                <a:latin typeface="One Little Font Bold"/>
                <a:ea typeface="One Little Font Bold"/>
                <a:cs typeface="One Little Font Bold"/>
                <a:sym typeface="One Little Font Bold"/>
              </a:rPr>
              <a:t>Με</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τη</a:t>
            </a:r>
            <a:r>
              <a:rPr lang="en-US" sz="6261" b="1" spc="294" dirty="0">
                <a:solidFill>
                  <a:srgbClr val="000000"/>
                </a:solidFill>
                <a:latin typeface="One Little Font Bold"/>
                <a:ea typeface="One Little Font Bold"/>
                <a:cs typeface="One Little Font Bold"/>
                <a:sym typeface="One Little Font Bold"/>
              </a:rPr>
              <a:t> </a:t>
            </a:r>
            <a:r>
              <a:rPr lang="en-US" sz="6261" b="1" spc="294" dirty="0" err="1">
                <a:solidFill>
                  <a:srgbClr val="000000"/>
                </a:solidFill>
                <a:latin typeface="One Little Font Bold"/>
                <a:ea typeface="One Little Font Bold"/>
                <a:cs typeface="One Little Font Bold"/>
                <a:sym typeface="One Little Font Bold"/>
              </a:rPr>
              <a:t>δύν</a:t>
            </a:r>
            <a:r>
              <a:rPr lang="en-US" sz="6261" b="1" spc="294" dirty="0">
                <a:solidFill>
                  <a:srgbClr val="000000"/>
                </a:solidFill>
                <a:latin typeface="One Little Font Bold"/>
                <a:ea typeface="One Little Font Bold"/>
                <a:cs typeface="One Little Font Bold"/>
                <a:sym typeface="One Little Font Bold"/>
              </a:rPr>
              <a:t>αμη και τη χάρη του Θεού.</a:t>
            </a:r>
          </a:p>
        </p:txBody>
      </p:sp>
      <p:sp>
        <p:nvSpPr>
          <p:cNvPr id="13" name="Freeform 20">
            <a:extLst>
              <a:ext uri="{FF2B5EF4-FFF2-40B4-BE49-F238E27FC236}">
                <a16:creationId xmlns:a16="http://schemas.microsoft.com/office/drawing/2014/main" id="{97F763D7-A009-7041-71B5-9722364CDEAA}"/>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0"/>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8CA"/>
        </a:solidFill>
        <a:effectLst/>
      </p:bgPr>
    </p:bg>
    <p:spTree>
      <p:nvGrpSpPr>
        <p:cNvPr id="1" name=""/>
        <p:cNvGrpSpPr/>
        <p:nvPr/>
      </p:nvGrpSpPr>
      <p:grpSpPr>
        <a:xfrm>
          <a:off x="0" y="0"/>
          <a:ext cx="0" cy="0"/>
          <a:chOff x="0" y="0"/>
          <a:chExt cx="0" cy="0"/>
        </a:xfrm>
      </p:grpSpPr>
      <p:sp>
        <p:nvSpPr>
          <p:cNvPr id="2" name="Freeform 2"/>
          <p:cNvSpPr/>
          <p:nvPr/>
        </p:nvSpPr>
        <p:spPr>
          <a:xfrm>
            <a:off x="668592" y="0"/>
            <a:ext cx="18056359" cy="8937898"/>
          </a:xfrm>
          <a:custGeom>
            <a:avLst/>
            <a:gdLst/>
            <a:ahLst/>
            <a:cxnLst/>
            <a:rect l="l" t="t" r="r" b="b"/>
            <a:pathLst>
              <a:path w="18056359" h="8937898">
                <a:moveTo>
                  <a:pt x="0" y="0"/>
                </a:moveTo>
                <a:lnTo>
                  <a:pt x="18056359" y="0"/>
                </a:lnTo>
                <a:lnTo>
                  <a:pt x="18056359" y="8937898"/>
                </a:lnTo>
                <a:lnTo>
                  <a:pt x="0" y="89378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2283742">
            <a:off x="14830556" y="-451759"/>
            <a:ext cx="4340822" cy="3326155"/>
          </a:xfrm>
          <a:custGeom>
            <a:avLst/>
            <a:gdLst/>
            <a:ahLst/>
            <a:cxnLst/>
            <a:rect l="l" t="t" r="r" b="b"/>
            <a:pathLst>
              <a:path w="4340822" h="3326155">
                <a:moveTo>
                  <a:pt x="0" y="0"/>
                </a:moveTo>
                <a:lnTo>
                  <a:pt x="4340822" y="0"/>
                </a:lnTo>
                <a:lnTo>
                  <a:pt x="4340822" y="3326155"/>
                </a:lnTo>
                <a:lnTo>
                  <a:pt x="0" y="3326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Freeform 4"/>
          <p:cNvSpPr/>
          <p:nvPr/>
        </p:nvSpPr>
        <p:spPr>
          <a:xfrm rot="-2372609">
            <a:off x="-1607017" y="-576745"/>
            <a:ext cx="5271434" cy="2583003"/>
          </a:xfrm>
          <a:custGeom>
            <a:avLst/>
            <a:gdLst/>
            <a:ahLst/>
            <a:cxnLst/>
            <a:rect l="l" t="t" r="r" b="b"/>
            <a:pathLst>
              <a:path w="5271434" h="2583003">
                <a:moveTo>
                  <a:pt x="0" y="0"/>
                </a:moveTo>
                <a:lnTo>
                  <a:pt x="5271434" y="0"/>
                </a:lnTo>
                <a:lnTo>
                  <a:pt x="5271434" y="2583003"/>
                </a:lnTo>
                <a:lnTo>
                  <a:pt x="0" y="2583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 name="Freeform 5"/>
          <p:cNvSpPr/>
          <p:nvPr/>
        </p:nvSpPr>
        <p:spPr>
          <a:xfrm rot="7370511">
            <a:off x="14051221" y="8138160"/>
            <a:ext cx="7315200" cy="2240280"/>
          </a:xfrm>
          <a:custGeom>
            <a:avLst/>
            <a:gdLst/>
            <a:ahLst/>
            <a:cxnLst/>
            <a:rect l="l" t="t" r="r" b="b"/>
            <a:pathLst>
              <a:path w="7315200" h="2240280">
                <a:moveTo>
                  <a:pt x="0" y="0"/>
                </a:moveTo>
                <a:lnTo>
                  <a:pt x="7315200" y="0"/>
                </a:lnTo>
                <a:lnTo>
                  <a:pt x="7315200" y="2240280"/>
                </a:lnTo>
                <a:lnTo>
                  <a:pt x="0" y="2240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l-GR"/>
          </a:p>
        </p:txBody>
      </p:sp>
      <p:sp>
        <p:nvSpPr>
          <p:cNvPr id="6" name="Freeform 6"/>
          <p:cNvSpPr/>
          <p:nvPr/>
        </p:nvSpPr>
        <p:spPr>
          <a:xfrm rot="-3715400">
            <a:off x="17145512" y="5589679"/>
            <a:ext cx="1983367" cy="1859407"/>
          </a:xfrm>
          <a:custGeom>
            <a:avLst/>
            <a:gdLst/>
            <a:ahLst/>
            <a:cxnLst/>
            <a:rect l="l" t="t" r="r" b="b"/>
            <a:pathLst>
              <a:path w="1983367" h="1859407">
                <a:moveTo>
                  <a:pt x="0" y="0"/>
                </a:moveTo>
                <a:lnTo>
                  <a:pt x="1983367" y="0"/>
                </a:lnTo>
                <a:lnTo>
                  <a:pt x="1983367" y="1859406"/>
                </a:lnTo>
                <a:lnTo>
                  <a:pt x="0" y="1859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l-GR"/>
          </a:p>
        </p:txBody>
      </p:sp>
      <p:sp>
        <p:nvSpPr>
          <p:cNvPr id="7" name="Freeform 7"/>
          <p:cNvSpPr/>
          <p:nvPr/>
        </p:nvSpPr>
        <p:spPr>
          <a:xfrm>
            <a:off x="2519853" y="846081"/>
            <a:ext cx="282146" cy="365237"/>
          </a:xfrm>
          <a:custGeom>
            <a:avLst/>
            <a:gdLst/>
            <a:ahLst/>
            <a:cxnLst/>
            <a:rect l="l" t="t" r="r" b="b"/>
            <a:pathLst>
              <a:path w="282146" h="365237">
                <a:moveTo>
                  <a:pt x="0" y="0"/>
                </a:moveTo>
                <a:lnTo>
                  <a:pt x="282146" y="0"/>
                </a:lnTo>
                <a:lnTo>
                  <a:pt x="282146" y="365238"/>
                </a:lnTo>
                <a:lnTo>
                  <a:pt x="0" y="3652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l-GR"/>
          </a:p>
        </p:txBody>
      </p:sp>
      <p:sp>
        <p:nvSpPr>
          <p:cNvPr id="8" name="Freeform 8"/>
          <p:cNvSpPr/>
          <p:nvPr/>
        </p:nvSpPr>
        <p:spPr>
          <a:xfrm>
            <a:off x="16612867" y="7691195"/>
            <a:ext cx="237295" cy="294777"/>
          </a:xfrm>
          <a:custGeom>
            <a:avLst/>
            <a:gdLst/>
            <a:ahLst/>
            <a:cxnLst/>
            <a:rect l="l" t="t" r="r" b="b"/>
            <a:pathLst>
              <a:path w="237295" h="294777">
                <a:moveTo>
                  <a:pt x="0" y="0"/>
                </a:moveTo>
                <a:lnTo>
                  <a:pt x="237296" y="0"/>
                </a:lnTo>
                <a:lnTo>
                  <a:pt x="237296" y="294777"/>
                </a:lnTo>
                <a:lnTo>
                  <a:pt x="0" y="2947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l-GR"/>
          </a:p>
        </p:txBody>
      </p:sp>
      <p:sp>
        <p:nvSpPr>
          <p:cNvPr id="9" name="Freeform 9"/>
          <p:cNvSpPr/>
          <p:nvPr/>
        </p:nvSpPr>
        <p:spPr>
          <a:xfrm flipH="1">
            <a:off x="14941183" y="7838584"/>
            <a:ext cx="1671685" cy="2167501"/>
          </a:xfrm>
          <a:custGeom>
            <a:avLst/>
            <a:gdLst/>
            <a:ahLst/>
            <a:cxnLst/>
            <a:rect l="l" t="t" r="r" b="b"/>
            <a:pathLst>
              <a:path w="1671685" h="2167501">
                <a:moveTo>
                  <a:pt x="1671684" y="0"/>
                </a:moveTo>
                <a:lnTo>
                  <a:pt x="0" y="0"/>
                </a:lnTo>
                <a:lnTo>
                  <a:pt x="0" y="2167500"/>
                </a:lnTo>
                <a:lnTo>
                  <a:pt x="1671684" y="2167500"/>
                </a:lnTo>
                <a:lnTo>
                  <a:pt x="1671684"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l-GR"/>
          </a:p>
        </p:txBody>
      </p:sp>
      <p:sp>
        <p:nvSpPr>
          <p:cNvPr id="10" name="Freeform 10"/>
          <p:cNvSpPr/>
          <p:nvPr/>
        </p:nvSpPr>
        <p:spPr>
          <a:xfrm rot="2253351">
            <a:off x="993461" y="1878292"/>
            <a:ext cx="1719281" cy="1650510"/>
          </a:xfrm>
          <a:custGeom>
            <a:avLst/>
            <a:gdLst/>
            <a:ahLst/>
            <a:cxnLst/>
            <a:rect l="l" t="t" r="r" b="b"/>
            <a:pathLst>
              <a:path w="1719281" h="1650510">
                <a:moveTo>
                  <a:pt x="0" y="0"/>
                </a:moveTo>
                <a:lnTo>
                  <a:pt x="1719282" y="0"/>
                </a:lnTo>
                <a:lnTo>
                  <a:pt x="1719282" y="1650510"/>
                </a:lnTo>
                <a:lnTo>
                  <a:pt x="0" y="165051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l-GR"/>
          </a:p>
        </p:txBody>
      </p:sp>
      <p:sp>
        <p:nvSpPr>
          <p:cNvPr id="11" name="Freeform 11"/>
          <p:cNvSpPr/>
          <p:nvPr/>
        </p:nvSpPr>
        <p:spPr>
          <a:xfrm>
            <a:off x="1028700" y="3858825"/>
            <a:ext cx="335573" cy="296143"/>
          </a:xfrm>
          <a:custGeom>
            <a:avLst/>
            <a:gdLst/>
            <a:ahLst/>
            <a:cxnLst/>
            <a:rect l="l" t="t" r="r" b="b"/>
            <a:pathLst>
              <a:path w="335573" h="296143">
                <a:moveTo>
                  <a:pt x="0" y="0"/>
                </a:moveTo>
                <a:lnTo>
                  <a:pt x="335573" y="0"/>
                </a:lnTo>
                <a:lnTo>
                  <a:pt x="335573" y="296143"/>
                </a:lnTo>
                <a:lnTo>
                  <a:pt x="0" y="2961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l-GR"/>
          </a:p>
        </p:txBody>
      </p:sp>
      <p:sp>
        <p:nvSpPr>
          <p:cNvPr id="12" name="Freeform 12"/>
          <p:cNvSpPr/>
          <p:nvPr/>
        </p:nvSpPr>
        <p:spPr>
          <a:xfrm>
            <a:off x="14308560" y="9258300"/>
            <a:ext cx="349775" cy="269326"/>
          </a:xfrm>
          <a:custGeom>
            <a:avLst/>
            <a:gdLst/>
            <a:ahLst/>
            <a:cxnLst/>
            <a:rect l="l" t="t" r="r" b="b"/>
            <a:pathLst>
              <a:path w="349775" h="269326">
                <a:moveTo>
                  <a:pt x="0" y="0"/>
                </a:moveTo>
                <a:lnTo>
                  <a:pt x="349775" y="0"/>
                </a:lnTo>
                <a:lnTo>
                  <a:pt x="349775" y="269326"/>
                </a:lnTo>
                <a:lnTo>
                  <a:pt x="0" y="26932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l-GR"/>
          </a:p>
        </p:txBody>
      </p:sp>
      <p:sp>
        <p:nvSpPr>
          <p:cNvPr id="13" name="TextBox 13"/>
          <p:cNvSpPr txBox="1"/>
          <p:nvPr/>
        </p:nvSpPr>
        <p:spPr>
          <a:xfrm>
            <a:off x="4174702" y="1874694"/>
            <a:ext cx="10442593" cy="615705"/>
          </a:xfrm>
          <a:prstGeom prst="rect">
            <a:avLst/>
          </a:prstGeom>
        </p:spPr>
        <p:txBody>
          <a:bodyPr lIns="0" tIns="0" rIns="0" bIns="0" rtlCol="0" anchor="t">
            <a:spAutoFit/>
          </a:bodyPr>
          <a:lstStyle/>
          <a:p>
            <a:pPr algn="ctr">
              <a:lnSpc>
                <a:spcPts val="4715"/>
              </a:lnSpc>
              <a:spcBef>
                <a:spcPct val="0"/>
              </a:spcBef>
            </a:pPr>
            <a:r>
              <a:rPr lang="en-US" sz="4406" b="1" spc="207">
                <a:solidFill>
                  <a:srgbClr val="000000"/>
                </a:solidFill>
                <a:latin typeface="One Little Font Bold"/>
                <a:ea typeface="One Little Font Bold"/>
                <a:cs typeface="One Little Font Bold"/>
                <a:sym typeface="One Little Font Bold"/>
              </a:rPr>
              <a:t>Τι σημαίνει όμως «χάρις εν Χριστῷ Ἰησού»;</a:t>
            </a:r>
          </a:p>
        </p:txBody>
      </p:sp>
      <p:sp>
        <p:nvSpPr>
          <p:cNvPr id="14" name="TextBox 14"/>
          <p:cNvSpPr txBox="1"/>
          <p:nvPr/>
        </p:nvSpPr>
        <p:spPr>
          <a:xfrm>
            <a:off x="2917728" y="3345864"/>
            <a:ext cx="12720238" cy="1088661"/>
          </a:xfrm>
          <a:prstGeom prst="rect">
            <a:avLst/>
          </a:prstGeom>
        </p:spPr>
        <p:txBody>
          <a:bodyPr lIns="0" tIns="0" rIns="0" bIns="0" rtlCol="0" anchor="t">
            <a:spAutoFit/>
          </a:bodyPr>
          <a:lstStyle/>
          <a:p>
            <a:pPr algn="ctr">
              <a:lnSpc>
                <a:spcPts val="4272"/>
              </a:lnSpc>
              <a:spcBef>
                <a:spcPct val="0"/>
              </a:spcBef>
            </a:pPr>
            <a:r>
              <a:rPr lang="en-US" sz="3993" b="1" spc="187" dirty="0" err="1">
                <a:solidFill>
                  <a:srgbClr val="000000"/>
                </a:solidFill>
                <a:latin typeface="One Little Font Bold"/>
                <a:ea typeface="One Little Font Bold"/>
                <a:cs typeface="One Little Font Bold"/>
                <a:sym typeface="One Little Font Bold"/>
              </a:rPr>
              <a:t>Χάρις</a:t>
            </a:r>
            <a:r>
              <a:rPr lang="en-US" sz="3993" b="1" spc="187" dirty="0">
                <a:solidFill>
                  <a:srgbClr val="000000"/>
                </a:solidFill>
                <a:latin typeface="One Little Font Bold"/>
                <a:ea typeface="One Little Font Bold"/>
                <a:cs typeface="One Little Font Bold"/>
                <a:sym typeface="One Little Font Bold"/>
              </a:rPr>
              <a:t> </a:t>
            </a:r>
            <a:r>
              <a:rPr lang="en-US" sz="3993" b="1" spc="187" dirty="0" err="1">
                <a:solidFill>
                  <a:srgbClr val="000000"/>
                </a:solidFill>
                <a:latin typeface="One Little Font Bold"/>
                <a:ea typeface="One Little Font Bold"/>
                <a:cs typeface="One Little Font Bold"/>
                <a:sym typeface="One Little Font Bold"/>
              </a:rPr>
              <a:t>Θεού</a:t>
            </a:r>
            <a:r>
              <a:rPr lang="en-US" sz="3993" b="1" spc="187" dirty="0">
                <a:solidFill>
                  <a:srgbClr val="000000"/>
                </a:solidFill>
                <a:latin typeface="One Little Font Bold"/>
                <a:ea typeface="One Little Font Bold"/>
                <a:cs typeface="One Little Font Bold"/>
                <a:sym typeface="One Little Font Bold"/>
              </a:rPr>
              <a:t> </a:t>
            </a:r>
            <a:r>
              <a:rPr lang="en-US" sz="3993" b="1" spc="187" dirty="0" err="1">
                <a:solidFill>
                  <a:srgbClr val="000000"/>
                </a:solidFill>
                <a:latin typeface="One Little Font Bold"/>
                <a:ea typeface="One Little Font Bold"/>
                <a:cs typeface="One Little Font Bold"/>
                <a:sym typeface="One Little Font Bold"/>
              </a:rPr>
              <a:t>είν</a:t>
            </a:r>
            <a:r>
              <a:rPr lang="en-US" sz="3993" b="1" spc="187" dirty="0">
                <a:solidFill>
                  <a:srgbClr val="000000"/>
                </a:solidFill>
                <a:latin typeface="One Little Font Bold"/>
                <a:ea typeface="One Little Font Bold"/>
                <a:cs typeface="One Little Font Bold"/>
                <a:sym typeface="One Little Font Bold"/>
              </a:rPr>
              <a:t>αι η λυτρωτική και σωτηριώδης ενέργεια που απέρρευσε από τη σταυρική θυσία του Κυρίου</a:t>
            </a:r>
          </a:p>
        </p:txBody>
      </p:sp>
      <p:sp>
        <p:nvSpPr>
          <p:cNvPr id="15" name="TextBox 15"/>
          <p:cNvSpPr txBox="1"/>
          <p:nvPr/>
        </p:nvSpPr>
        <p:spPr>
          <a:xfrm>
            <a:off x="2917728" y="5291775"/>
            <a:ext cx="12720238" cy="2694197"/>
          </a:xfrm>
          <a:prstGeom prst="rect">
            <a:avLst/>
          </a:prstGeom>
        </p:spPr>
        <p:txBody>
          <a:bodyPr lIns="0" tIns="0" rIns="0" bIns="0" rtlCol="0" anchor="t">
            <a:spAutoFit/>
          </a:bodyPr>
          <a:lstStyle/>
          <a:p>
            <a:pPr algn="ctr">
              <a:lnSpc>
                <a:spcPts val="4272"/>
              </a:lnSpc>
              <a:spcBef>
                <a:spcPct val="0"/>
              </a:spcBef>
            </a:pPr>
            <a:r>
              <a:rPr lang="en-US" sz="3993" b="1" spc="187" dirty="0">
                <a:solidFill>
                  <a:srgbClr val="000000"/>
                </a:solidFill>
                <a:latin typeface="One Little Font Bold"/>
                <a:ea typeface="One Little Font Bold"/>
                <a:cs typeface="One Little Font Bold"/>
                <a:sym typeface="One Little Font Bold"/>
              </a:rPr>
              <a:t> Η </a:t>
            </a:r>
            <a:r>
              <a:rPr lang="en-US" sz="3993" b="1" spc="187" dirty="0" err="1">
                <a:solidFill>
                  <a:srgbClr val="000000"/>
                </a:solidFill>
                <a:latin typeface="One Little Font Bold"/>
                <a:ea typeface="One Little Font Bold"/>
                <a:cs typeface="One Little Font Bold"/>
                <a:sym typeface="One Little Font Bold"/>
              </a:rPr>
              <a:t>θεί</a:t>
            </a:r>
            <a:r>
              <a:rPr lang="en-US" sz="3993" b="1" spc="187" dirty="0">
                <a:solidFill>
                  <a:srgbClr val="000000"/>
                </a:solidFill>
                <a:latin typeface="One Little Font Bold"/>
                <a:ea typeface="One Little Font Bold"/>
                <a:cs typeface="One Little Font Bold"/>
                <a:sym typeface="One Little Font Bold"/>
              </a:rPr>
              <a:t>α χάρη είναι αυτή που συγχωρεί τα αμαρτήματά μας, μας ανορθώνει από τις πτώσεις μας, μας αναγεννά πνευματικά, μας κάνει παιδιά του Θεού και μας δίνει τη δυνατότητα να απευθυνόμαστε προς Αυτόν και να Τον αποκαλούμε Πατέρα.</a:t>
            </a:r>
          </a:p>
        </p:txBody>
      </p:sp>
      <p:sp>
        <p:nvSpPr>
          <p:cNvPr id="16" name="Freeform 20">
            <a:extLst>
              <a:ext uri="{FF2B5EF4-FFF2-40B4-BE49-F238E27FC236}">
                <a16:creationId xmlns:a16="http://schemas.microsoft.com/office/drawing/2014/main" id="{ECB80912-D2FC-F90F-6E00-977F0CED1D9E}"/>
              </a:ext>
            </a:extLst>
          </p:cNvPr>
          <p:cNvSpPr/>
          <p:nvPr/>
        </p:nvSpPr>
        <p:spPr>
          <a:xfrm>
            <a:off x="495293" y="116937"/>
            <a:ext cx="1328311" cy="1699688"/>
          </a:xfrm>
          <a:custGeom>
            <a:avLst/>
            <a:gdLst/>
            <a:ahLst/>
            <a:cxnLst/>
            <a:rect l="l" t="t" r="r" b="b"/>
            <a:pathLst>
              <a:path w="1328311" h="1699688">
                <a:moveTo>
                  <a:pt x="0" y="0"/>
                </a:moveTo>
                <a:lnTo>
                  <a:pt x="1328311" y="0"/>
                </a:lnTo>
                <a:lnTo>
                  <a:pt x="1328311" y="1699688"/>
                </a:lnTo>
                <a:lnTo>
                  <a:pt x="0" y="1699688"/>
                </a:lnTo>
                <a:lnTo>
                  <a:pt x="0" y="0"/>
                </a:lnTo>
                <a:close/>
              </a:path>
            </a:pathLst>
          </a:custGeom>
          <a:blipFill>
            <a:blip r:embed="rId24"/>
            <a:stretch>
              <a:fillRect/>
            </a:stretch>
          </a:blipFill>
        </p:spPr>
        <p:txBody>
          <a:bodyPr/>
          <a:lstStyle/>
          <a:p>
            <a:endParaRPr lang="el-G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945</Words>
  <Application>Microsoft Office PowerPoint</Application>
  <PresentationFormat>Προσαρμογή</PresentationFormat>
  <Paragraphs>66</Paragraphs>
  <Slides>15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Alegreya Bold</vt:lpstr>
      <vt:lpstr>Arial</vt:lpstr>
      <vt:lpstr>Xplor</vt:lpstr>
      <vt:lpstr>One Little Font Bold</vt:lpstr>
      <vt:lpstr>Children One</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Γυμνάσιο - Ενδυναμού εν τη χάριτι</dc:title>
  <dc:creator>Idiaitero PC</dc:creator>
  <cp:lastModifiedBy>π. Αλέξανδρος Λισάη</cp:lastModifiedBy>
  <cp:revision>2</cp:revision>
  <dcterms:created xsi:type="dcterms:W3CDTF">2006-08-16T00:00:00Z</dcterms:created>
  <dcterms:modified xsi:type="dcterms:W3CDTF">2025-04-01T09:09:33Z</dcterms:modified>
  <dc:identifier>DAGjXrVj0hU</dc:identifier>
</cp:coreProperties>
</file>