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66" r:id="rId3"/>
    <p:sldId id="267" r:id="rId4"/>
    <p:sldId id="268" r:id="rId5"/>
    <p:sldId id="269" r:id="rId6"/>
    <p:sldId id="257" r:id="rId7"/>
    <p:sldId id="259" r:id="rId8"/>
    <p:sldId id="265" r:id="rId9"/>
    <p:sldId id="274" r:id="rId10"/>
    <p:sldId id="270" r:id="rId11"/>
    <p:sldId id="256" r:id="rId12"/>
    <p:sldId id="260" r:id="rId13"/>
    <p:sldId id="275" r:id="rId14"/>
    <p:sldId id="271" r:id="rId15"/>
    <p:sldId id="263" r:id="rId16"/>
    <p:sldId id="258" r:id="rId17"/>
    <p:sldId id="262" r:id="rId18"/>
    <p:sldId id="272" r:id="rId19"/>
    <p:sldId id="273" r:id="rId20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3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7CF79-6C65-4A87-B431-CE194A83F1D3}" type="datetimeFigureOut">
              <a:rPr lang="el-GR" smtClean="0"/>
              <a:t>25/2/2025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06F35-3770-4C25-8893-074A9487504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73191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7CF79-6C65-4A87-B431-CE194A83F1D3}" type="datetimeFigureOut">
              <a:rPr lang="el-GR" smtClean="0"/>
              <a:t>25/2/2025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06F35-3770-4C25-8893-074A9487504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7313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7CF79-6C65-4A87-B431-CE194A83F1D3}" type="datetimeFigureOut">
              <a:rPr lang="el-GR" smtClean="0"/>
              <a:t>25/2/2025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06F35-3770-4C25-8893-074A9487504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16047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7CF79-6C65-4A87-B431-CE194A83F1D3}" type="datetimeFigureOut">
              <a:rPr lang="el-GR" smtClean="0"/>
              <a:t>25/2/2025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06F35-3770-4C25-8893-074A9487504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55505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7CF79-6C65-4A87-B431-CE194A83F1D3}" type="datetimeFigureOut">
              <a:rPr lang="el-GR" smtClean="0"/>
              <a:t>25/2/2025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06F35-3770-4C25-8893-074A9487504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82730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7CF79-6C65-4A87-B431-CE194A83F1D3}" type="datetimeFigureOut">
              <a:rPr lang="el-GR" smtClean="0"/>
              <a:t>25/2/2025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06F35-3770-4C25-8893-074A9487504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2491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7CF79-6C65-4A87-B431-CE194A83F1D3}" type="datetimeFigureOut">
              <a:rPr lang="el-GR" smtClean="0"/>
              <a:t>25/2/2025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06F35-3770-4C25-8893-074A9487504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60327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7CF79-6C65-4A87-B431-CE194A83F1D3}" type="datetimeFigureOut">
              <a:rPr lang="el-GR" smtClean="0"/>
              <a:t>25/2/2025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06F35-3770-4C25-8893-074A9487504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29987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7CF79-6C65-4A87-B431-CE194A83F1D3}" type="datetimeFigureOut">
              <a:rPr lang="el-GR" smtClean="0"/>
              <a:t>25/2/2025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06F35-3770-4C25-8893-074A9487504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40713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7CF79-6C65-4A87-B431-CE194A83F1D3}" type="datetimeFigureOut">
              <a:rPr lang="el-GR" smtClean="0"/>
              <a:t>25/2/2025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06F35-3770-4C25-8893-074A9487504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67687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7CF79-6C65-4A87-B431-CE194A83F1D3}" type="datetimeFigureOut">
              <a:rPr lang="el-GR" smtClean="0"/>
              <a:t>25/2/2025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06F35-3770-4C25-8893-074A9487504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5365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7CF79-6C65-4A87-B431-CE194A83F1D3}" type="datetimeFigureOut">
              <a:rPr lang="el-GR" smtClean="0"/>
              <a:t>25/2/2025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06F35-3770-4C25-8893-074A9487504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50883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mommy.gr/2022/08/12/ereyna-i-kaki-diatrofi-kai-to-oikiako-xaos-vlaptoun-tin-gnostiki-anaptyksi-tou-paidiou/" TargetMode="External"/><Relationship Id="rId2" Type="http://schemas.openxmlformats.org/officeDocument/2006/relationships/hyperlink" Target="http://www.imommy.gr/2022/01/06/askisi-gia-olous-6-dimiourgikes-idees-gia-fit-oikogeneies/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2"/>
          <a:srcRect l="62500" b="33667"/>
          <a:stretch/>
        </p:blipFill>
        <p:spPr>
          <a:xfrm>
            <a:off x="5559288" y="377190"/>
            <a:ext cx="3424692" cy="6057900"/>
          </a:xfrm>
          <a:prstGeom prst="rect">
            <a:avLst/>
          </a:prstGeom>
        </p:spPr>
      </p:pic>
      <p:sp>
        <p:nvSpPr>
          <p:cNvPr id="4" name="Ορθογώνιο 3"/>
          <p:cNvSpPr/>
          <p:nvPr/>
        </p:nvSpPr>
        <p:spPr>
          <a:xfrm>
            <a:off x="0" y="1651814"/>
            <a:ext cx="529209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5400" b="1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Χειροτεχνίες </a:t>
            </a:r>
            <a:r>
              <a:rPr lang="el-GR" sz="54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με </a:t>
            </a:r>
          </a:p>
          <a:p>
            <a:pPr algn="ctr"/>
            <a:r>
              <a:rPr lang="el-GR" sz="5400" b="1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Εθνικό χρώμα </a:t>
            </a:r>
            <a:endParaRPr lang="el-GR" sz="5400" b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566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3642" t="1900" r="3642" b="6257"/>
          <a:stretch/>
        </p:blipFill>
        <p:spPr>
          <a:xfrm>
            <a:off x="114300" y="160020"/>
            <a:ext cx="4389120" cy="6263640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5215255" y="1618595"/>
            <a:ext cx="28054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Δημοτικό</a:t>
            </a:r>
            <a:endParaRPr lang="el-GR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76119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2"/>
          <a:srcRect t="6500" b="7834"/>
          <a:stretch/>
        </p:blipFill>
        <p:spPr>
          <a:xfrm>
            <a:off x="213857" y="422910"/>
            <a:ext cx="4354626" cy="6219128"/>
          </a:xfrm>
          <a:prstGeom prst="rect">
            <a:avLst/>
          </a:prstGeom>
        </p:spPr>
      </p:pic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3"/>
          <a:srcRect l="2153" t="4000" r="8735" b="2335"/>
          <a:stretch/>
        </p:blipFill>
        <p:spPr>
          <a:xfrm rot="10800000">
            <a:off x="4666284" y="422910"/>
            <a:ext cx="4191964" cy="587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18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2"/>
          <a:srcRect l="3764" t="7944" r="57378" b="66556"/>
          <a:stretch/>
        </p:blipFill>
        <p:spPr>
          <a:xfrm>
            <a:off x="4941277" y="183357"/>
            <a:ext cx="1885950" cy="1748790"/>
          </a:xfrm>
          <a:prstGeom prst="ellipse">
            <a:avLst/>
          </a:prstGeom>
          <a:ln>
            <a:solidFill>
              <a:schemeClr val="tx1"/>
            </a:solidFill>
          </a:ln>
        </p:spPr>
      </p:pic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3"/>
          <a:srcRect l="54397" t="11111" r="6745" b="63389"/>
          <a:stretch/>
        </p:blipFill>
        <p:spPr>
          <a:xfrm>
            <a:off x="7124700" y="183357"/>
            <a:ext cx="1885950" cy="1748790"/>
          </a:xfrm>
          <a:prstGeom prst="ellipse">
            <a:avLst/>
          </a:prstGeom>
          <a:ln>
            <a:solidFill>
              <a:schemeClr val="tx1"/>
            </a:solidFill>
          </a:ln>
        </p:spPr>
      </p:pic>
      <p:pic>
        <p:nvPicPr>
          <p:cNvPr id="6" name="Εικόνα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154" b="63173" l="31793" r="67527">
                        <a14:foregroundMark x1="47283" y1="42692" x2="58967" y2="59808"/>
                        <a14:foregroundMark x1="63451" y1="55288" x2="47283" y2="50673"/>
                        <a14:foregroundMark x1="38315" y1="57500" x2="47283" y2="54038"/>
                        <a14:foregroundMark x1="37364" y1="60288" x2="37364" y2="60288"/>
                        <a14:foregroundMark x1="37772" y1="55865" x2="53125" y2="60865"/>
                        <a14:foregroundMark x1="62772" y1="57019" x2="52174" y2="57115"/>
                        <a14:foregroundMark x1="59511" y1="60288" x2="36141" y2="58654"/>
                      </a14:backgroundRemoval>
                    </a14:imgEffect>
                  </a14:imgLayer>
                </a14:imgProps>
              </a:ext>
            </a:extLst>
          </a:blip>
          <a:srcRect l="30140" t="37111" r="31002" b="37389"/>
          <a:stretch/>
        </p:blipFill>
        <p:spPr>
          <a:xfrm>
            <a:off x="7124700" y="2328148"/>
            <a:ext cx="1885950" cy="1748790"/>
          </a:xfrm>
          <a:prstGeom prst="ellipse">
            <a:avLst/>
          </a:prstGeom>
          <a:ln>
            <a:solidFill>
              <a:schemeClr val="tx1"/>
            </a:solidFill>
          </a:ln>
        </p:spPr>
      </p:pic>
      <p:pic>
        <p:nvPicPr>
          <p:cNvPr id="7" name="Εικόνα 6"/>
          <p:cNvPicPr>
            <a:picLocks noChangeAspect="1"/>
          </p:cNvPicPr>
          <p:nvPr/>
        </p:nvPicPr>
        <p:blipFill rotWithShape="1">
          <a:blip r:embed="rId6"/>
          <a:srcRect l="3764" t="57944" r="57378" b="16556"/>
          <a:stretch/>
        </p:blipFill>
        <p:spPr>
          <a:xfrm>
            <a:off x="5032717" y="2328148"/>
            <a:ext cx="1885950" cy="1748790"/>
          </a:xfrm>
          <a:prstGeom prst="ellipse">
            <a:avLst/>
          </a:prstGeom>
          <a:ln>
            <a:solidFill>
              <a:schemeClr val="tx1"/>
            </a:solidFill>
          </a:ln>
        </p:spPr>
      </p:pic>
      <p:pic>
        <p:nvPicPr>
          <p:cNvPr id="8" name="Εικόνα 7"/>
          <p:cNvPicPr>
            <a:picLocks noChangeAspect="1"/>
          </p:cNvPicPr>
          <p:nvPr/>
        </p:nvPicPr>
        <p:blipFill rotWithShape="1">
          <a:blip r:embed="rId7"/>
          <a:srcRect l="56517" t="55111" r="4625" b="19389"/>
          <a:stretch/>
        </p:blipFill>
        <p:spPr>
          <a:xfrm>
            <a:off x="6084570" y="4312920"/>
            <a:ext cx="1885950" cy="1748790"/>
          </a:xfrm>
          <a:prstGeom prst="ellipse">
            <a:avLst/>
          </a:prstGeom>
          <a:ln>
            <a:solidFill>
              <a:schemeClr val="tx1"/>
            </a:solidFill>
          </a:ln>
        </p:spPr>
      </p:pic>
      <p:pic>
        <p:nvPicPr>
          <p:cNvPr id="9" name="Εικόνα 8"/>
          <p:cNvPicPr>
            <a:picLocks noChangeAspect="1"/>
          </p:cNvPicPr>
          <p:nvPr/>
        </p:nvPicPr>
        <p:blipFill rotWithShape="1">
          <a:blip r:embed="rId8"/>
          <a:srcRect r="32326"/>
          <a:stretch/>
        </p:blipFill>
        <p:spPr>
          <a:xfrm>
            <a:off x="142208" y="183357"/>
            <a:ext cx="4464082" cy="4413887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 rotWithShape="1">
          <a:blip r:embed="rId8"/>
          <a:srcRect l="67699" t="51521"/>
          <a:stretch/>
        </p:blipFill>
        <p:spPr>
          <a:xfrm>
            <a:off x="142208" y="4718206"/>
            <a:ext cx="2132362" cy="2139794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 rotWithShape="1">
          <a:blip r:embed="rId8"/>
          <a:srcRect l="69927" b="50291"/>
          <a:stretch/>
        </p:blipFill>
        <p:spPr>
          <a:xfrm>
            <a:off x="2790012" y="4597244"/>
            <a:ext cx="1983772" cy="219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0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2"/>
          <a:srcRect l="38039" r="40980" b="56275"/>
          <a:stretch/>
        </p:blipFill>
        <p:spPr>
          <a:xfrm>
            <a:off x="331470" y="160020"/>
            <a:ext cx="1577340" cy="304038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2"/>
          <a:srcRect l="38039" r="40980" b="56275"/>
          <a:stretch/>
        </p:blipFill>
        <p:spPr>
          <a:xfrm>
            <a:off x="1569720" y="289560"/>
            <a:ext cx="1577340" cy="3040380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 rotWithShape="1">
          <a:blip r:embed="rId2"/>
          <a:srcRect l="38039" r="40980" b="56275"/>
          <a:stretch/>
        </p:blipFill>
        <p:spPr>
          <a:xfrm>
            <a:off x="2769870" y="186690"/>
            <a:ext cx="1577340" cy="3040380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 rotWithShape="1">
          <a:blip r:embed="rId2"/>
          <a:srcRect l="38039" r="40980" b="56275"/>
          <a:stretch/>
        </p:blipFill>
        <p:spPr>
          <a:xfrm>
            <a:off x="4008120" y="316230"/>
            <a:ext cx="1577340" cy="3040380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 rotWithShape="1">
          <a:blip r:embed="rId2"/>
          <a:srcRect l="38039" r="40980" b="56275"/>
          <a:stretch/>
        </p:blipFill>
        <p:spPr>
          <a:xfrm>
            <a:off x="483870" y="3467100"/>
            <a:ext cx="1577340" cy="3040380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 rotWithShape="1">
          <a:blip r:embed="rId2"/>
          <a:srcRect l="38039" r="40980" b="56275"/>
          <a:stretch/>
        </p:blipFill>
        <p:spPr>
          <a:xfrm>
            <a:off x="1722120" y="3596640"/>
            <a:ext cx="1577340" cy="3040380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 rotWithShape="1">
          <a:blip r:embed="rId2"/>
          <a:srcRect l="38039" r="40980" b="56275"/>
          <a:stretch/>
        </p:blipFill>
        <p:spPr>
          <a:xfrm>
            <a:off x="2922270" y="3493770"/>
            <a:ext cx="1577340" cy="3040380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 rotWithShape="1">
          <a:blip r:embed="rId2"/>
          <a:srcRect l="38039" r="40980" b="56275"/>
          <a:stretch/>
        </p:blipFill>
        <p:spPr>
          <a:xfrm>
            <a:off x="4160520" y="3623310"/>
            <a:ext cx="1577340" cy="3040380"/>
          </a:xfrm>
          <a:prstGeom prst="rect">
            <a:avLst/>
          </a:prstGeom>
        </p:spPr>
      </p:pic>
      <p:pic>
        <p:nvPicPr>
          <p:cNvPr id="12" name="Εικόνα 11"/>
          <p:cNvPicPr>
            <a:picLocks noChangeAspect="1"/>
          </p:cNvPicPr>
          <p:nvPr/>
        </p:nvPicPr>
        <p:blipFill rotWithShape="1">
          <a:blip r:embed="rId2"/>
          <a:srcRect l="38039" r="40980" b="56275"/>
          <a:stretch/>
        </p:blipFill>
        <p:spPr>
          <a:xfrm>
            <a:off x="5539740" y="339090"/>
            <a:ext cx="1577340" cy="3040380"/>
          </a:xfrm>
          <a:prstGeom prst="rect">
            <a:avLst/>
          </a:prstGeom>
        </p:spPr>
      </p:pic>
      <p:pic>
        <p:nvPicPr>
          <p:cNvPr id="13" name="Εικόνα 12"/>
          <p:cNvPicPr>
            <a:picLocks noChangeAspect="1"/>
          </p:cNvPicPr>
          <p:nvPr/>
        </p:nvPicPr>
        <p:blipFill rotWithShape="1">
          <a:blip r:embed="rId2"/>
          <a:srcRect l="38039" r="40980" b="56275"/>
          <a:stretch/>
        </p:blipFill>
        <p:spPr>
          <a:xfrm>
            <a:off x="6777990" y="468630"/>
            <a:ext cx="1577340" cy="3040380"/>
          </a:xfrm>
          <a:prstGeom prst="rect">
            <a:avLst/>
          </a:prstGeom>
        </p:spPr>
      </p:pic>
      <p:pic>
        <p:nvPicPr>
          <p:cNvPr id="14" name="Εικόνα 13"/>
          <p:cNvPicPr>
            <a:picLocks noChangeAspect="1"/>
          </p:cNvPicPr>
          <p:nvPr/>
        </p:nvPicPr>
        <p:blipFill rotWithShape="1">
          <a:blip r:embed="rId2"/>
          <a:srcRect l="38039" r="40980" b="56275"/>
          <a:stretch/>
        </p:blipFill>
        <p:spPr>
          <a:xfrm>
            <a:off x="5692140" y="3646170"/>
            <a:ext cx="1577340" cy="3040380"/>
          </a:xfrm>
          <a:prstGeom prst="rect">
            <a:avLst/>
          </a:prstGeom>
        </p:spPr>
      </p:pic>
      <p:pic>
        <p:nvPicPr>
          <p:cNvPr id="15" name="Εικόνα 14"/>
          <p:cNvPicPr>
            <a:picLocks noChangeAspect="1"/>
          </p:cNvPicPr>
          <p:nvPr/>
        </p:nvPicPr>
        <p:blipFill rotWithShape="1">
          <a:blip r:embed="rId2"/>
          <a:srcRect l="38039" r="40980" b="56275"/>
          <a:stretch/>
        </p:blipFill>
        <p:spPr>
          <a:xfrm>
            <a:off x="6930390" y="3775710"/>
            <a:ext cx="1577340" cy="304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093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3642" t="1900" r="3642" b="6257"/>
          <a:stretch/>
        </p:blipFill>
        <p:spPr>
          <a:xfrm>
            <a:off x="114300" y="160020"/>
            <a:ext cx="4389120" cy="6263640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5193812" y="1618595"/>
            <a:ext cx="284834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Γυμνάσιο</a:t>
            </a:r>
          </a:p>
          <a:p>
            <a:pPr algn="ctr"/>
            <a:r>
              <a:rPr lang="el-GR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Λύκειο</a:t>
            </a:r>
            <a:endParaRPr lang="el-GR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29193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49000" t="63333" r="10444" b="2084"/>
          <a:stretch/>
        </p:blipFill>
        <p:spPr>
          <a:xfrm rot="16200000">
            <a:off x="886376" y="-263441"/>
            <a:ext cx="3846196" cy="4373078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/>
          <a:srcRect l="18000" t="72000" r="51778"/>
          <a:stretch/>
        </p:blipFill>
        <p:spPr>
          <a:xfrm rot="16200000">
            <a:off x="5644403" y="3049793"/>
            <a:ext cx="2251710" cy="278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13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b="17314"/>
          <a:stretch/>
        </p:blipFill>
        <p:spPr>
          <a:xfrm>
            <a:off x="0" y="1314450"/>
            <a:ext cx="9144000" cy="470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65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73"/>
          <a:stretch/>
        </p:blipFill>
        <p:spPr>
          <a:xfrm>
            <a:off x="0" y="445848"/>
            <a:ext cx="9144000" cy="562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61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YSSLA χάντρες 5012857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205" y="2227923"/>
            <a:ext cx="36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YSSLA bead shape, set of 4 70128571 | IKEA Gree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95" y="272322"/>
            <a:ext cx="36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/>
          <p:cNvSpPr/>
          <p:nvPr/>
        </p:nvSpPr>
        <p:spPr>
          <a:xfrm>
            <a:off x="6490436" y="473597"/>
            <a:ext cx="219816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PYSSLA</a:t>
            </a:r>
          </a:p>
          <a:p>
            <a:pPr algn="ctr"/>
            <a:r>
              <a:rPr lang="en-US" sz="54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ikea</a:t>
            </a:r>
            <a:endParaRPr lang="el-GR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42" y="4455794"/>
            <a:ext cx="2725703" cy="203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5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2"/>
          <a:srcRect l="62500" b="33667"/>
          <a:stretch/>
        </p:blipFill>
        <p:spPr>
          <a:xfrm>
            <a:off x="5559288" y="377190"/>
            <a:ext cx="3424692" cy="6057900"/>
          </a:xfrm>
          <a:prstGeom prst="rect">
            <a:avLst/>
          </a:prstGeom>
        </p:spPr>
      </p:pic>
      <p:sp>
        <p:nvSpPr>
          <p:cNvPr id="4" name="Ορθογώνιο 3"/>
          <p:cNvSpPr/>
          <p:nvPr/>
        </p:nvSpPr>
        <p:spPr>
          <a:xfrm>
            <a:off x="0" y="1651814"/>
            <a:ext cx="5292090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5400" b="1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Χειροτεχνίες </a:t>
            </a:r>
            <a:r>
              <a:rPr lang="el-GR" sz="54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με </a:t>
            </a:r>
          </a:p>
          <a:p>
            <a:pPr algn="ctr"/>
            <a:r>
              <a:rPr lang="el-GR" sz="5400" b="1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Εθνικό χρώμα</a:t>
            </a:r>
            <a:endParaRPr lang="en-US" sz="5400" b="1" cap="none" spc="0" dirty="0" smtClean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en-US" sz="54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l-GR" sz="54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Καλή επιτυχία!</a:t>
            </a:r>
          </a:p>
          <a:p>
            <a:pPr algn="ctr"/>
            <a:r>
              <a:rPr lang="el-GR" sz="5400" b="1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endParaRPr lang="el-GR" sz="5400" b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801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611630" y="1251764"/>
            <a:ext cx="529209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5400" b="1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Χειροτεχνίες </a:t>
            </a:r>
            <a:endParaRPr lang="el-GR" sz="54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l-GR" sz="54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Γιατί;</a:t>
            </a:r>
          </a:p>
          <a:p>
            <a:pPr algn="ctr"/>
            <a:r>
              <a:rPr lang="el-GR" sz="54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Πότε;</a:t>
            </a:r>
          </a:p>
          <a:p>
            <a:pPr algn="ctr"/>
            <a:r>
              <a:rPr lang="el-GR" sz="54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Πώς;</a:t>
            </a:r>
          </a:p>
        </p:txBody>
      </p:sp>
    </p:spTree>
    <p:extLst>
      <p:ext uri="{BB962C8B-B14F-4D97-AF65-F5344CB8AC3E}">
        <p14:creationId xmlns:p14="http://schemas.microsoft.com/office/powerpoint/2010/main" val="34488499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2240280" y="471577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l-GR" sz="5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Χειροτεχνίες </a:t>
            </a:r>
          </a:p>
          <a:p>
            <a:pPr lvl="0" algn="ctr"/>
            <a:r>
              <a:rPr lang="el-GR" sz="5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Γιατί;</a:t>
            </a:r>
          </a:p>
        </p:txBody>
      </p:sp>
      <p:grpSp>
        <p:nvGrpSpPr>
          <p:cNvPr id="10" name="Ομάδα 9"/>
          <p:cNvGrpSpPr/>
          <p:nvPr/>
        </p:nvGrpSpPr>
        <p:grpSpPr>
          <a:xfrm>
            <a:off x="5246370" y="1348740"/>
            <a:ext cx="3726180" cy="2263140"/>
            <a:chOff x="5246370" y="1348740"/>
            <a:chExt cx="3726180" cy="2263140"/>
          </a:xfrm>
        </p:grpSpPr>
        <p:sp>
          <p:nvSpPr>
            <p:cNvPr id="4" name="Ελλειψοειδής επεξήγηση 3"/>
            <p:cNvSpPr/>
            <p:nvPr/>
          </p:nvSpPr>
          <p:spPr>
            <a:xfrm>
              <a:off x="5246370" y="1348740"/>
              <a:ext cx="3726180" cy="2263140"/>
            </a:xfrm>
            <a:prstGeom prst="wedgeEllipseCallou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5" name="Ορθογώνιο 4"/>
            <p:cNvSpPr/>
            <p:nvPr/>
          </p:nvSpPr>
          <p:spPr>
            <a:xfrm>
              <a:off x="5749290" y="1603147"/>
              <a:ext cx="3223260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b="0" i="0" dirty="0" smtClean="0">
                  <a:solidFill>
                    <a:srgbClr val="404040"/>
                  </a:solidFill>
                  <a:effectLst/>
                  <a:latin typeface="Open Sans"/>
                </a:rPr>
                <a:t>Οι χειροτεχνίες είναι οι </a:t>
              </a:r>
              <a:r>
                <a:rPr lang="el-GR" b="0" i="0" u="sng" dirty="0" smtClean="0">
                  <a:solidFill>
                    <a:srgbClr val="FA92CE"/>
                  </a:solidFill>
                  <a:effectLst/>
                  <a:latin typeface="Open Sans"/>
                  <a:hlinkClick r:id="rId2"/>
                </a:rPr>
                <a:t>δημιουργικές</a:t>
              </a:r>
              <a:r>
                <a:rPr lang="el-GR" b="0" i="0" dirty="0" smtClean="0">
                  <a:solidFill>
                    <a:srgbClr val="404040"/>
                  </a:solidFill>
                  <a:effectLst/>
                  <a:latin typeface="Open Sans"/>
                </a:rPr>
                <a:t> εκείνες δραστηριότητες που ευνοούν τη γνωστική, ψυχολογική και κοινωνική </a:t>
              </a:r>
              <a:r>
                <a:rPr lang="el-GR" b="0" i="0" u="sng" dirty="0" smtClean="0">
                  <a:solidFill>
                    <a:srgbClr val="EA0B8C"/>
                  </a:solidFill>
                  <a:effectLst/>
                  <a:latin typeface="Open Sans"/>
                  <a:hlinkClick r:id="rId3"/>
                </a:rPr>
                <a:t>ανάπτυξη</a:t>
              </a:r>
              <a:r>
                <a:rPr lang="el-GR" b="0" i="0" dirty="0" smtClean="0">
                  <a:solidFill>
                    <a:srgbClr val="404040"/>
                  </a:solidFill>
                  <a:effectLst/>
                  <a:latin typeface="Open Sans"/>
                </a:rPr>
                <a:t> των παιδιών.</a:t>
              </a:r>
              <a:endParaRPr lang="el-GR" dirty="0"/>
            </a:p>
          </p:txBody>
        </p:sp>
      </p:grpSp>
      <p:grpSp>
        <p:nvGrpSpPr>
          <p:cNvPr id="11" name="Ομάδα 10"/>
          <p:cNvGrpSpPr/>
          <p:nvPr/>
        </p:nvGrpSpPr>
        <p:grpSpPr>
          <a:xfrm>
            <a:off x="609600" y="2118360"/>
            <a:ext cx="3726180" cy="2263140"/>
            <a:chOff x="609600" y="2118360"/>
            <a:chExt cx="3726180" cy="2263140"/>
          </a:xfrm>
        </p:grpSpPr>
        <p:sp>
          <p:nvSpPr>
            <p:cNvPr id="6" name="Ελλειψοειδής επεξήγηση 5"/>
            <p:cNvSpPr/>
            <p:nvPr/>
          </p:nvSpPr>
          <p:spPr>
            <a:xfrm>
              <a:off x="609600" y="2118360"/>
              <a:ext cx="3726180" cy="2263140"/>
            </a:xfrm>
            <a:prstGeom prst="wedgeEllipseCallou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7" name="Ορθογώνιο 6"/>
            <p:cNvSpPr/>
            <p:nvPr/>
          </p:nvSpPr>
          <p:spPr>
            <a:xfrm>
              <a:off x="1112520" y="2480310"/>
              <a:ext cx="3223260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sz="2000" i="0" dirty="0" smtClean="0">
                  <a:solidFill>
                    <a:srgbClr val="404040"/>
                  </a:solidFill>
                  <a:effectLst/>
                  <a:latin typeface="Open Sans"/>
                </a:rPr>
                <a:t>Διακόσμηση, εμπέδωση θέματος, μεταφορά μηνύματος στο σπίτι, χρηστικό.</a:t>
              </a:r>
              <a:endParaRPr lang="el-GR" sz="2000" dirty="0"/>
            </a:p>
          </p:txBody>
        </p:sp>
      </p:grpSp>
      <p:grpSp>
        <p:nvGrpSpPr>
          <p:cNvPr id="12" name="Ομάδα 11"/>
          <p:cNvGrpSpPr/>
          <p:nvPr/>
        </p:nvGrpSpPr>
        <p:grpSpPr>
          <a:xfrm>
            <a:off x="4122420" y="4058156"/>
            <a:ext cx="3726180" cy="2263140"/>
            <a:chOff x="4122420" y="4058156"/>
            <a:chExt cx="3726180" cy="2263140"/>
          </a:xfrm>
        </p:grpSpPr>
        <p:sp>
          <p:nvSpPr>
            <p:cNvPr id="8" name="Ορθογώνιο 7"/>
            <p:cNvSpPr/>
            <p:nvPr/>
          </p:nvSpPr>
          <p:spPr>
            <a:xfrm>
              <a:off x="4526280" y="4637782"/>
              <a:ext cx="322326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sz="2000" b="0" i="0" dirty="0" smtClean="0">
                  <a:solidFill>
                    <a:srgbClr val="404040"/>
                  </a:solidFill>
                  <a:effectLst/>
                  <a:latin typeface="Open Sans"/>
                </a:rPr>
                <a:t>Αλλαγή κλίματος, σύνδεση ομάδας</a:t>
              </a:r>
              <a:endParaRPr lang="el-GR" sz="2000" dirty="0"/>
            </a:p>
          </p:txBody>
        </p:sp>
        <p:sp>
          <p:nvSpPr>
            <p:cNvPr id="9" name="Ελλειψοειδής επεξήγηση 8"/>
            <p:cNvSpPr/>
            <p:nvPr/>
          </p:nvSpPr>
          <p:spPr>
            <a:xfrm>
              <a:off x="4122420" y="4058156"/>
              <a:ext cx="3726180" cy="2263140"/>
            </a:xfrm>
            <a:prstGeom prst="wedgeEllipseCallou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</p:spTree>
    <p:extLst>
      <p:ext uri="{BB962C8B-B14F-4D97-AF65-F5344CB8AC3E}">
        <p14:creationId xmlns:p14="http://schemas.microsoft.com/office/powerpoint/2010/main" val="29198422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2240280" y="471577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l-GR" sz="5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Χειροτεχνίες </a:t>
            </a:r>
          </a:p>
          <a:p>
            <a:pPr lvl="0" algn="ctr"/>
            <a:r>
              <a:rPr lang="el-GR" sz="54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Πότε;</a:t>
            </a:r>
            <a:endParaRPr lang="el-GR" sz="54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10" name="Ομάδα 9"/>
          <p:cNvGrpSpPr/>
          <p:nvPr/>
        </p:nvGrpSpPr>
        <p:grpSpPr>
          <a:xfrm>
            <a:off x="5246370" y="1348740"/>
            <a:ext cx="3897630" cy="2263140"/>
            <a:chOff x="5246370" y="1348740"/>
            <a:chExt cx="3897630" cy="2263140"/>
          </a:xfrm>
        </p:grpSpPr>
        <p:sp>
          <p:nvSpPr>
            <p:cNvPr id="4" name="Ελλειψοειδής επεξήγηση 3"/>
            <p:cNvSpPr/>
            <p:nvPr/>
          </p:nvSpPr>
          <p:spPr>
            <a:xfrm>
              <a:off x="5246370" y="1348740"/>
              <a:ext cx="3726180" cy="2263140"/>
            </a:xfrm>
            <a:prstGeom prst="wedgeEllipseCallou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5" name="Ορθογώνιο 4"/>
            <p:cNvSpPr/>
            <p:nvPr/>
          </p:nvSpPr>
          <p:spPr>
            <a:xfrm>
              <a:off x="5920740" y="2225903"/>
              <a:ext cx="322326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sz="2000" b="1" i="0" dirty="0" smtClean="0">
                  <a:solidFill>
                    <a:srgbClr val="404040"/>
                  </a:solidFill>
                  <a:effectLst/>
                  <a:latin typeface="Open Sans"/>
                </a:rPr>
                <a:t>Με κάθε ευκαιρία!</a:t>
              </a:r>
              <a:endParaRPr lang="el-GR" sz="2000" b="1" dirty="0"/>
            </a:p>
          </p:txBody>
        </p:sp>
      </p:grpSp>
      <p:grpSp>
        <p:nvGrpSpPr>
          <p:cNvPr id="11" name="Ομάδα 10"/>
          <p:cNvGrpSpPr/>
          <p:nvPr/>
        </p:nvGrpSpPr>
        <p:grpSpPr>
          <a:xfrm>
            <a:off x="609600" y="2118360"/>
            <a:ext cx="3726180" cy="2263140"/>
            <a:chOff x="609600" y="2118360"/>
            <a:chExt cx="3726180" cy="2263140"/>
          </a:xfrm>
        </p:grpSpPr>
        <p:sp>
          <p:nvSpPr>
            <p:cNvPr id="6" name="Ελλειψοειδής επεξήγηση 5"/>
            <p:cNvSpPr/>
            <p:nvPr/>
          </p:nvSpPr>
          <p:spPr>
            <a:xfrm>
              <a:off x="609600" y="2118360"/>
              <a:ext cx="3726180" cy="2263140"/>
            </a:xfrm>
            <a:prstGeom prst="wedgeEllipseCallou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7" name="Ορθογώνιο 6"/>
            <p:cNvSpPr/>
            <p:nvPr/>
          </p:nvSpPr>
          <p:spPr>
            <a:xfrm>
              <a:off x="1112520" y="2480310"/>
              <a:ext cx="3223260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sz="2000" b="1" i="0" dirty="0" smtClean="0">
                  <a:solidFill>
                    <a:srgbClr val="404040"/>
                  </a:solidFill>
                  <a:effectLst/>
                  <a:latin typeface="Open Sans"/>
                </a:rPr>
                <a:t>Βροχερός καιρός.</a:t>
              </a:r>
            </a:p>
            <a:p>
              <a:r>
                <a:rPr lang="el-GR" sz="2000" b="1" dirty="0">
                  <a:solidFill>
                    <a:srgbClr val="404040"/>
                  </a:solidFill>
                  <a:latin typeface="Open Sans"/>
                </a:rPr>
                <a:t>	</a:t>
              </a:r>
              <a:r>
                <a:rPr lang="el-GR" sz="2000" b="1" dirty="0" smtClean="0">
                  <a:solidFill>
                    <a:srgbClr val="404040"/>
                  </a:solidFill>
                  <a:latin typeface="Open Sans"/>
                </a:rPr>
                <a:t>ή</a:t>
              </a:r>
            </a:p>
            <a:p>
              <a:r>
                <a:rPr lang="el-GR" sz="2000" b="1" dirty="0" smtClean="0">
                  <a:solidFill>
                    <a:srgbClr val="404040"/>
                  </a:solidFill>
                  <a:latin typeface="Open Sans"/>
                </a:rPr>
                <a:t>Δημιουργία ήρεμου κλίματος.</a:t>
              </a:r>
              <a:endParaRPr lang="el-GR" sz="2000" b="1" dirty="0"/>
            </a:p>
          </p:txBody>
        </p:sp>
      </p:grpSp>
      <p:grpSp>
        <p:nvGrpSpPr>
          <p:cNvPr id="12" name="Ομάδα 11"/>
          <p:cNvGrpSpPr/>
          <p:nvPr/>
        </p:nvGrpSpPr>
        <p:grpSpPr>
          <a:xfrm>
            <a:off x="4122420" y="4058156"/>
            <a:ext cx="3726180" cy="2263140"/>
            <a:chOff x="4122420" y="4058156"/>
            <a:chExt cx="3726180" cy="2263140"/>
          </a:xfrm>
        </p:grpSpPr>
        <p:sp>
          <p:nvSpPr>
            <p:cNvPr id="8" name="Ορθογώνιο 7"/>
            <p:cNvSpPr/>
            <p:nvPr/>
          </p:nvSpPr>
          <p:spPr>
            <a:xfrm>
              <a:off x="4526280" y="4789616"/>
              <a:ext cx="322326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sz="2000" b="1" dirty="0" smtClean="0">
                  <a:solidFill>
                    <a:srgbClr val="404040"/>
                  </a:solidFill>
                  <a:latin typeface="Open Sans"/>
                </a:rPr>
                <a:t>Χωρίς άλλες εκπλήξεις!</a:t>
              </a:r>
              <a:endParaRPr lang="el-GR" sz="2000" b="1" dirty="0"/>
            </a:p>
          </p:txBody>
        </p:sp>
        <p:sp>
          <p:nvSpPr>
            <p:cNvPr id="9" name="Ελλειψοειδής επεξήγηση 8"/>
            <p:cNvSpPr/>
            <p:nvPr/>
          </p:nvSpPr>
          <p:spPr>
            <a:xfrm>
              <a:off x="4122420" y="4058156"/>
              <a:ext cx="3726180" cy="2263140"/>
            </a:xfrm>
            <a:prstGeom prst="wedgeEllipseCallou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</p:spTree>
    <p:extLst>
      <p:ext uri="{BB962C8B-B14F-4D97-AF65-F5344CB8AC3E}">
        <p14:creationId xmlns:p14="http://schemas.microsoft.com/office/powerpoint/2010/main" val="18991357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2240280" y="471577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l-GR" sz="5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Χειροτεχνίες </a:t>
            </a:r>
          </a:p>
          <a:p>
            <a:pPr lvl="0" algn="ctr"/>
            <a:r>
              <a:rPr lang="el-GR" sz="54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Πώς;</a:t>
            </a:r>
            <a:endParaRPr lang="el-GR" sz="54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10" name="Ομάδα 9"/>
          <p:cNvGrpSpPr/>
          <p:nvPr/>
        </p:nvGrpSpPr>
        <p:grpSpPr>
          <a:xfrm>
            <a:off x="5246370" y="1348740"/>
            <a:ext cx="3771900" cy="2263140"/>
            <a:chOff x="5246370" y="1348740"/>
            <a:chExt cx="3771900" cy="2263140"/>
          </a:xfrm>
        </p:grpSpPr>
        <p:sp>
          <p:nvSpPr>
            <p:cNvPr id="4" name="Ελλειψοειδής επεξήγηση 3"/>
            <p:cNvSpPr/>
            <p:nvPr/>
          </p:nvSpPr>
          <p:spPr>
            <a:xfrm>
              <a:off x="5246370" y="1348740"/>
              <a:ext cx="3726180" cy="2263140"/>
            </a:xfrm>
            <a:prstGeom prst="wedgeEllipseCallou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5" name="Ορθογώνιο 4"/>
            <p:cNvSpPr/>
            <p:nvPr/>
          </p:nvSpPr>
          <p:spPr>
            <a:xfrm>
              <a:off x="5795010" y="2092151"/>
              <a:ext cx="322326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sz="2000" b="1" i="0" dirty="0" smtClean="0">
                  <a:solidFill>
                    <a:srgbClr val="404040"/>
                  </a:solidFill>
                  <a:effectLst/>
                  <a:latin typeface="Open Sans"/>
                </a:rPr>
                <a:t>Δοκιμή στο σπίτι του κατηχητή.</a:t>
              </a:r>
              <a:endParaRPr lang="el-GR" sz="2000" b="1" dirty="0"/>
            </a:p>
          </p:txBody>
        </p:sp>
      </p:grpSp>
      <p:grpSp>
        <p:nvGrpSpPr>
          <p:cNvPr id="11" name="Ομάδα 10"/>
          <p:cNvGrpSpPr/>
          <p:nvPr/>
        </p:nvGrpSpPr>
        <p:grpSpPr>
          <a:xfrm>
            <a:off x="609600" y="2118360"/>
            <a:ext cx="3726180" cy="2263140"/>
            <a:chOff x="609600" y="2118360"/>
            <a:chExt cx="3726180" cy="2263140"/>
          </a:xfrm>
        </p:grpSpPr>
        <p:sp>
          <p:nvSpPr>
            <p:cNvPr id="6" name="Ελλειψοειδής επεξήγηση 5"/>
            <p:cNvSpPr/>
            <p:nvPr/>
          </p:nvSpPr>
          <p:spPr>
            <a:xfrm>
              <a:off x="609600" y="2118360"/>
              <a:ext cx="3726180" cy="2263140"/>
            </a:xfrm>
            <a:prstGeom prst="wedgeEllipseCallou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7" name="Ορθογώνιο 6"/>
            <p:cNvSpPr/>
            <p:nvPr/>
          </p:nvSpPr>
          <p:spPr>
            <a:xfrm>
              <a:off x="1112520" y="2788086"/>
              <a:ext cx="322326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sz="2000" b="1" i="0" dirty="0" smtClean="0">
                  <a:solidFill>
                    <a:srgbClr val="404040"/>
                  </a:solidFill>
                  <a:effectLst/>
                  <a:latin typeface="Open Sans"/>
                </a:rPr>
                <a:t>Οργάνωση βημάτων</a:t>
              </a:r>
            </a:p>
            <a:p>
              <a:r>
                <a:rPr lang="el-GR" sz="2000" b="1" i="0" dirty="0" smtClean="0">
                  <a:solidFill>
                    <a:srgbClr val="404040"/>
                  </a:solidFill>
                  <a:effectLst/>
                  <a:latin typeface="Open Sans"/>
                </a:rPr>
                <a:t> και υλικ</a:t>
              </a:r>
              <a:r>
                <a:rPr lang="el-GR" sz="2000" b="1" dirty="0" smtClean="0">
                  <a:solidFill>
                    <a:srgbClr val="404040"/>
                  </a:solidFill>
                  <a:latin typeface="Open Sans"/>
                </a:rPr>
                <a:t>ών.</a:t>
              </a:r>
              <a:endParaRPr lang="el-GR" sz="2000" b="1" dirty="0"/>
            </a:p>
          </p:txBody>
        </p:sp>
      </p:grpSp>
      <p:grpSp>
        <p:nvGrpSpPr>
          <p:cNvPr id="12" name="Ομάδα 11"/>
          <p:cNvGrpSpPr/>
          <p:nvPr/>
        </p:nvGrpSpPr>
        <p:grpSpPr>
          <a:xfrm>
            <a:off x="4122420" y="4058156"/>
            <a:ext cx="3726180" cy="2263140"/>
            <a:chOff x="4122420" y="4058156"/>
            <a:chExt cx="3726180" cy="2263140"/>
          </a:xfrm>
        </p:grpSpPr>
        <p:sp>
          <p:nvSpPr>
            <p:cNvPr id="8" name="Ορθογώνιο 7"/>
            <p:cNvSpPr/>
            <p:nvPr/>
          </p:nvSpPr>
          <p:spPr>
            <a:xfrm>
              <a:off x="4526280" y="4789616"/>
              <a:ext cx="322326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sz="2000" b="1" dirty="0" smtClean="0">
                  <a:solidFill>
                    <a:srgbClr val="404040"/>
                  </a:solidFill>
                  <a:latin typeface="Open Sans"/>
                </a:rPr>
                <a:t>Χρόνος, χώρος και υπομονή!</a:t>
              </a:r>
              <a:endParaRPr lang="el-GR" sz="2000" b="1" dirty="0"/>
            </a:p>
          </p:txBody>
        </p:sp>
        <p:sp>
          <p:nvSpPr>
            <p:cNvPr id="9" name="Ελλειψοειδής επεξήγηση 8"/>
            <p:cNvSpPr/>
            <p:nvPr/>
          </p:nvSpPr>
          <p:spPr>
            <a:xfrm>
              <a:off x="4122420" y="4058156"/>
              <a:ext cx="3726180" cy="2263140"/>
            </a:xfrm>
            <a:prstGeom prst="wedgeEllipseCallou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</p:spTree>
    <p:extLst>
      <p:ext uri="{BB962C8B-B14F-4D97-AF65-F5344CB8AC3E}">
        <p14:creationId xmlns:p14="http://schemas.microsoft.com/office/powerpoint/2010/main" val="176270205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3642" t="1900" r="3642" b="6257"/>
          <a:stretch/>
        </p:blipFill>
        <p:spPr>
          <a:xfrm>
            <a:off x="114300" y="160020"/>
            <a:ext cx="4389120" cy="6263640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4437737" y="1607165"/>
            <a:ext cx="449764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Προσχολική/ </a:t>
            </a:r>
          </a:p>
          <a:p>
            <a:pPr algn="ctr"/>
            <a:r>
              <a:rPr lang="el-GR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πρώτες τάξεις</a:t>
            </a:r>
          </a:p>
          <a:p>
            <a:pPr algn="ctr"/>
            <a:r>
              <a:rPr lang="el-GR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του Δημοτικού</a:t>
            </a:r>
            <a:endParaRPr lang="el-GR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7916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2" t="10169" r="11478" b="13668"/>
          <a:stretch/>
        </p:blipFill>
        <p:spPr>
          <a:xfrm>
            <a:off x="-617220" y="92776"/>
            <a:ext cx="6160770" cy="7650738"/>
          </a:xfrm>
          <a:prstGeom prst="chord">
            <a:avLst>
              <a:gd name="adj1" fmla="val 2700000"/>
              <a:gd name="adj2" fmla="val 19418784"/>
            </a:avLst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895" y="651510"/>
            <a:ext cx="4125515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2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" y="720090"/>
            <a:ext cx="5715000" cy="57150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4910" y="0"/>
            <a:ext cx="3179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366" y="171450"/>
            <a:ext cx="51452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62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Θέμα του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Θέμα του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Θέμα του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1317</TotalTime>
  <Words>91</Words>
  <Application>Microsoft Office PowerPoint</Application>
  <PresentationFormat>Προβολή στην οθόνη (4:3)</PresentationFormat>
  <Paragraphs>37</Paragraphs>
  <Slides>19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Open Sans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user</dc:creator>
  <cp:lastModifiedBy>user</cp:lastModifiedBy>
  <cp:revision>15</cp:revision>
  <cp:lastPrinted>2025-02-23T19:50:14Z</cp:lastPrinted>
  <dcterms:created xsi:type="dcterms:W3CDTF">2025-02-23T18:17:22Z</dcterms:created>
  <dcterms:modified xsi:type="dcterms:W3CDTF">2025-02-25T18:13:09Z</dcterms:modified>
</cp:coreProperties>
</file>