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legreya Bold" panose="020B0604020202020204" charset="0"/>
      <p:regular r:id="rId13"/>
    </p:embeddedFont>
    <p:embeddedFont>
      <p:font typeface="Children One" panose="020B0604020202020204" charset="0"/>
      <p:regular r:id="rId14"/>
    </p:embeddedFont>
    <p:embeddedFont>
      <p:font typeface="One Little Font Bold" panose="020B0604020202020204" charset="-95"/>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52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a:off x="4015721" y="1359841"/>
            <a:ext cx="9482303" cy="5796058"/>
          </a:xfrm>
          <a:custGeom>
            <a:avLst/>
            <a:gdLst/>
            <a:ahLst/>
            <a:cxnLst/>
            <a:rect l="l" t="t" r="r" b="b"/>
            <a:pathLst>
              <a:path w="9482303" h="5796058">
                <a:moveTo>
                  <a:pt x="0" y="0"/>
                </a:moveTo>
                <a:lnTo>
                  <a:pt x="9482303" y="0"/>
                </a:lnTo>
                <a:lnTo>
                  <a:pt x="9482303" y="5796058"/>
                </a:lnTo>
                <a:lnTo>
                  <a:pt x="0" y="5796058"/>
                </a:lnTo>
                <a:lnTo>
                  <a:pt x="0" y="0"/>
                </a:lnTo>
                <a:close/>
              </a:path>
            </a:pathLst>
          </a:custGeom>
          <a:blipFill>
            <a:blip r:embed="rId3"/>
            <a:stretch>
              <a:fillRect/>
            </a:stretch>
          </a:blipFill>
        </p:spPr>
        <p:txBody>
          <a:bodyPr/>
          <a:lstStyle/>
          <a:p>
            <a:endParaRPr lang="el-GR"/>
          </a:p>
        </p:txBody>
      </p:sp>
      <p:sp>
        <p:nvSpPr>
          <p:cNvPr id="4" name="Freeform 4"/>
          <p:cNvSpPr/>
          <p:nvPr/>
        </p:nvSpPr>
        <p:spPr>
          <a:xfrm>
            <a:off x="-345522" y="-1000948"/>
            <a:ext cx="17848206" cy="12516054"/>
          </a:xfrm>
          <a:custGeom>
            <a:avLst/>
            <a:gdLst/>
            <a:ahLst/>
            <a:cxnLst/>
            <a:rect l="l" t="t" r="r" b="b"/>
            <a:pathLst>
              <a:path w="17848206" h="12516054">
                <a:moveTo>
                  <a:pt x="0" y="0"/>
                </a:moveTo>
                <a:lnTo>
                  <a:pt x="17848206" y="0"/>
                </a:lnTo>
                <a:lnTo>
                  <a:pt x="17848206" y="12516054"/>
                </a:lnTo>
                <a:lnTo>
                  <a:pt x="0" y="12516054"/>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5106960" y="3566247"/>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6" name="Freeform 6"/>
          <p:cNvSpPr/>
          <p:nvPr/>
        </p:nvSpPr>
        <p:spPr>
          <a:xfrm>
            <a:off x="12495193" y="1817657"/>
            <a:ext cx="6100714" cy="8474514"/>
          </a:xfrm>
          <a:custGeom>
            <a:avLst/>
            <a:gdLst/>
            <a:ahLst/>
            <a:cxnLst/>
            <a:rect l="l" t="t" r="r" b="b"/>
            <a:pathLst>
              <a:path w="6100714" h="8474514">
                <a:moveTo>
                  <a:pt x="0" y="0"/>
                </a:moveTo>
                <a:lnTo>
                  <a:pt x="6100714" y="0"/>
                </a:lnTo>
                <a:lnTo>
                  <a:pt x="6100714" y="8474514"/>
                </a:lnTo>
                <a:lnTo>
                  <a:pt x="0" y="8474514"/>
                </a:lnTo>
                <a:lnTo>
                  <a:pt x="0" y="0"/>
                </a:lnTo>
                <a:close/>
              </a:path>
            </a:pathLst>
          </a:custGeom>
          <a:blipFill>
            <a:blip r:embed="rId5"/>
            <a:stretch>
              <a:fillRect l="-2167" t="-7354" r="-2167" b="-6757"/>
            </a:stretch>
          </a:blipFill>
        </p:spPr>
        <p:txBody>
          <a:bodyPr/>
          <a:lstStyle/>
          <a:p>
            <a:endParaRPr lang="el-GR"/>
          </a:p>
        </p:txBody>
      </p:sp>
      <p:sp>
        <p:nvSpPr>
          <p:cNvPr id="7" name="Freeform 7"/>
          <p:cNvSpPr/>
          <p:nvPr/>
        </p:nvSpPr>
        <p:spPr>
          <a:xfrm>
            <a:off x="6827144" y="5648836"/>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6"/>
            <a:stretch>
              <a:fillRect/>
            </a:stretch>
          </a:blipFill>
        </p:spPr>
        <p:txBody>
          <a:bodyPr/>
          <a:lstStyle/>
          <a:p>
            <a:endParaRPr lang="el-GR"/>
          </a:p>
        </p:txBody>
      </p:sp>
      <p:grpSp>
        <p:nvGrpSpPr>
          <p:cNvPr id="8" name="Group 8"/>
          <p:cNvGrpSpPr/>
          <p:nvPr/>
        </p:nvGrpSpPr>
        <p:grpSpPr>
          <a:xfrm>
            <a:off x="275835" y="4433645"/>
            <a:ext cx="5619221" cy="5853355"/>
            <a:chOff x="0" y="0"/>
            <a:chExt cx="7492295" cy="7804474"/>
          </a:xfrm>
        </p:grpSpPr>
        <p:sp>
          <p:nvSpPr>
            <p:cNvPr id="9" name="Freeform 9"/>
            <p:cNvSpPr/>
            <p:nvPr/>
          </p:nvSpPr>
          <p:spPr>
            <a:xfrm>
              <a:off x="0" y="0"/>
              <a:ext cx="7492295" cy="7804474"/>
            </a:xfrm>
            <a:custGeom>
              <a:avLst/>
              <a:gdLst/>
              <a:ahLst/>
              <a:cxnLst/>
              <a:rect l="l" t="t" r="r" b="b"/>
              <a:pathLst>
                <a:path w="7492295" h="7804474">
                  <a:moveTo>
                    <a:pt x="0" y="0"/>
                  </a:moveTo>
                  <a:lnTo>
                    <a:pt x="7492295" y="0"/>
                  </a:lnTo>
                  <a:lnTo>
                    <a:pt x="7492295" y="7804474"/>
                  </a:lnTo>
                  <a:lnTo>
                    <a:pt x="0" y="7804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grpSp>
          <p:nvGrpSpPr>
            <p:cNvPr id="10" name="Group 10"/>
            <p:cNvGrpSpPr/>
            <p:nvPr/>
          </p:nvGrpSpPr>
          <p:grpSpPr>
            <a:xfrm rot="-408452">
              <a:off x="4150264" y="4610607"/>
              <a:ext cx="2179081" cy="2405445"/>
              <a:chOff x="0" y="0"/>
              <a:chExt cx="430436" cy="475150"/>
            </a:xfrm>
          </p:grpSpPr>
          <p:sp>
            <p:nvSpPr>
              <p:cNvPr id="11" name="Freeform 11"/>
              <p:cNvSpPr/>
              <p:nvPr/>
            </p:nvSpPr>
            <p:spPr>
              <a:xfrm>
                <a:off x="0" y="0"/>
                <a:ext cx="430436" cy="475150"/>
              </a:xfrm>
              <a:custGeom>
                <a:avLst/>
                <a:gdLst/>
                <a:ahLst/>
                <a:cxnLst/>
                <a:rect l="l" t="t" r="r" b="b"/>
                <a:pathLst>
                  <a:path w="430436" h="475150">
                    <a:moveTo>
                      <a:pt x="0" y="0"/>
                    </a:moveTo>
                    <a:lnTo>
                      <a:pt x="430436" y="0"/>
                    </a:lnTo>
                    <a:lnTo>
                      <a:pt x="430436" y="475150"/>
                    </a:lnTo>
                    <a:lnTo>
                      <a:pt x="0" y="475150"/>
                    </a:lnTo>
                    <a:close/>
                  </a:path>
                </a:pathLst>
              </a:custGeom>
              <a:solidFill>
                <a:srgbClr val="80766C"/>
              </a:solidFill>
            </p:spPr>
            <p:txBody>
              <a:bodyPr/>
              <a:lstStyle/>
              <a:p>
                <a:endParaRPr lang="el-GR"/>
              </a:p>
            </p:txBody>
          </p:sp>
          <p:sp>
            <p:nvSpPr>
              <p:cNvPr id="12" name="TextBox 12"/>
              <p:cNvSpPr txBox="1"/>
              <p:nvPr/>
            </p:nvSpPr>
            <p:spPr>
              <a:xfrm>
                <a:off x="0" y="-47625"/>
                <a:ext cx="430436" cy="522775"/>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rot="-408452">
              <a:off x="4383093" y="4250194"/>
              <a:ext cx="2240523" cy="1691751"/>
              <a:chOff x="0" y="0"/>
              <a:chExt cx="442572" cy="334173"/>
            </a:xfrm>
          </p:grpSpPr>
          <p:sp>
            <p:nvSpPr>
              <p:cNvPr id="14" name="Freeform 14"/>
              <p:cNvSpPr/>
              <p:nvPr/>
            </p:nvSpPr>
            <p:spPr>
              <a:xfrm>
                <a:off x="0" y="0"/>
                <a:ext cx="442572" cy="334173"/>
              </a:xfrm>
              <a:custGeom>
                <a:avLst/>
                <a:gdLst/>
                <a:ahLst/>
                <a:cxnLst/>
                <a:rect l="l" t="t" r="r" b="b"/>
                <a:pathLst>
                  <a:path w="442572" h="334173">
                    <a:moveTo>
                      <a:pt x="0" y="0"/>
                    </a:moveTo>
                    <a:lnTo>
                      <a:pt x="442572" y="0"/>
                    </a:lnTo>
                    <a:lnTo>
                      <a:pt x="442572" y="334173"/>
                    </a:lnTo>
                    <a:lnTo>
                      <a:pt x="0" y="334173"/>
                    </a:lnTo>
                    <a:close/>
                  </a:path>
                </a:pathLst>
              </a:custGeom>
              <a:solidFill>
                <a:srgbClr val="80766C"/>
              </a:solidFill>
            </p:spPr>
            <p:txBody>
              <a:bodyPr/>
              <a:lstStyle/>
              <a:p>
                <a:endParaRPr lang="el-GR"/>
              </a:p>
            </p:txBody>
          </p:sp>
          <p:sp>
            <p:nvSpPr>
              <p:cNvPr id="15" name="TextBox 15"/>
              <p:cNvSpPr txBox="1"/>
              <p:nvPr/>
            </p:nvSpPr>
            <p:spPr>
              <a:xfrm>
                <a:off x="0" y="-47625"/>
                <a:ext cx="442572" cy="381798"/>
              </a:xfrm>
              <a:prstGeom prst="rect">
                <a:avLst/>
              </a:prstGeom>
            </p:spPr>
            <p:txBody>
              <a:bodyPr lIns="50800" tIns="50800" rIns="50800" bIns="50800" rtlCol="0" anchor="ctr"/>
              <a:lstStyle/>
              <a:p>
                <a:pPr algn="ctr">
                  <a:lnSpc>
                    <a:spcPts val="2800"/>
                  </a:lnSpc>
                </a:pPr>
                <a:endParaRPr/>
              </a:p>
            </p:txBody>
          </p:sp>
        </p:grpSp>
        <p:sp>
          <p:nvSpPr>
            <p:cNvPr id="16" name="Freeform 16"/>
            <p:cNvSpPr/>
            <p:nvPr/>
          </p:nvSpPr>
          <p:spPr>
            <a:xfrm>
              <a:off x="4534219" y="4118105"/>
              <a:ext cx="2730792" cy="2519324"/>
            </a:xfrm>
            <a:custGeom>
              <a:avLst/>
              <a:gdLst/>
              <a:ahLst/>
              <a:cxnLst/>
              <a:rect l="l" t="t" r="r" b="b"/>
              <a:pathLst>
                <a:path w="2730792" h="2519324">
                  <a:moveTo>
                    <a:pt x="0" y="0"/>
                  </a:moveTo>
                  <a:lnTo>
                    <a:pt x="2730792" y="0"/>
                  </a:lnTo>
                  <a:lnTo>
                    <a:pt x="2730792" y="2519324"/>
                  </a:lnTo>
                  <a:lnTo>
                    <a:pt x="0" y="2519324"/>
                  </a:lnTo>
                  <a:lnTo>
                    <a:pt x="0" y="0"/>
                  </a:lnTo>
                  <a:close/>
                </a:path>
              </a:pathLst>
            </a:custGeom>
            <a:blipFill>
              <a:blip r:embed="rId9"/>
              <a:stretch>
                <a:fillRect l="-54663" t="-34349" b="-111286"/>
              </a:stretch>
            </a:blipFill>
          </p:spPr>
          <p:txBody>
            <a:bodyPr/>
            <a:lstStyle/>
            <a:p>
              <a:endParaRPr lang="el-GR"/>
            </a:p>
          </p:txBody>
        </p:sp>
      </p:grpSp>
      <p:sp>
        <p:nvSpPr>
          <p:cNvPr id="17" name="Freeform 17"/>
          <p:cNvSpPr/>
          <p:nvPr/>
        </p:nvSpPr>
        <p:spPr>
          <a:xfrm>
            <a:off x="531529" y="452558"/>
            <a:ext cx="2020977" cy="2004970"/>
          </a:xfrm>
          <a:custGeom>
            <a:avLst/>
            <a:gdLst/>
            <a:ahLst/>
            <a:cxnLst/>
            <a:rect l="l" t="t" r="r" b="b"/>
            <a:pathLst>
              <a:path w="2020977" h="2004970">
                <a:moveTo>
                  <a:pt x="0" y="0"/>
                </a:moveTo>
                <a:lnTo>
                  <a:pt x="2020977" y="0"/>
                </a:lnTo>
                <a:lnTo>
                  <a:pt x="2020977" y="2004969"/>
                </a:lnTo>
                <a:lnTo>
                  <a:pt x="0" y="2004969"/>
                </a:lnTo>
                <a:lnTo>
                  <a:pt x="0" y="0"/>
                </a:lnTo>
                <a:close/>
              </a:path>
            </a:pathLst>
          </a:custGeom>
          <a:blipFill>
            <a:blip r:embed="rId10"/>
            <a:stretch>
              <a:fillRect/>
            </a:stretch>
          </a:blipFill>
        </p:spPr>
        <p:txBody>
          <a:bodyPr/>
          <a:lstStyle/>
          <a:p>
            <a:endParaRPr lang="el-GR"/>
          </a:p>
        </p:txBody>
      </p:sp>
      <p:sp>
        <p:nvSpPr>
          <p:cNvPr id="18" name="TextBox 18"/>
          <p:cNvSpPr txBox="1"/>
          <p:nvPr/>
        </p:nvSpPr>
        <p:spPr>
          <a:xfrm>
            <a:off x="5619221" y="2125140"/>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a:off x="-3571656" y="-2210866"/>
            <a:ext cx="22774752" cy="15970795"/>
          </a:xfrm>
          <a:custGeom>
            <a:avLst/>
            <a:gdLst/>
            <a:ahLst/>
            <a:cxnLst/>
            <a:rect l="l" t="t" r="r" b="b"/>
            <a:pathLst>
              <a:path w="22774752" h="15970795">
                <a:moveTo>
                  <a:pt x="0" y="0"/>
                </a:moveTo>
                <a:lnTo>
                  <a:pt x="22774753" y="0"/>
                </a:lnTo>
                <a:lnTo>
                  <a:pt x="22774753" y="15970795"/>
                </a:lnTo>
                <a:lnTo>
                  <a:pt x="0" y="15970795"/>
                </a:lnTo>
                <a:lnTo>
                  <a:pt x="0" y="0"/>
                </a:lnTo>
                <a:close/>
              </a:path>
            </a:pathLst>
          </a:custGeom>
          <a:blipFill>
            <a:blip r:embed="rId3"/>
            <a:stretch>
              <a:fillRect/>
            </a:stretch>
          </a:blipFill>
        </p:spPr>
        <p:txBody>
          <a:bodyPr/>
          <a:lstStyle/>
          <a:p>
            <a:endParaRPr lang="el-GR"/>
          </a:p>
        </p:txBody>
      </p:sp>
      <p:sp>
        <p:nvSpPr>
          <p:cNvPr id="4" name="Freeform 4"/>
          <p:cNvSpPr/>
          <p:nvPr/>
        </p:nvSpPr>
        <p:spPr>
          <a:xfrm>
            <a:off x="6429000" y="1592541"/>
            <a:ext cx="2836202" cy="3558226"/>
          </a:xfrm>
          <a:custGeom>
            <a:avLst/>
            <a:gdLst/>
            <a:ahLst/>
            <a:cxnLst/>
            <a:rect l="l" t="t" r="r" b="b"/>
            <a:pathLst>
              <a:path w="2836202" h="3558226">
                <a:moveTo>
                  <a:pt x="0" y="0"/>
                </a:moveTo>
                <a:lnTo>
                  <a:pt x="2836202" y="0"/>
                </a:lnTo>
                <a:lnTo>
                  <a:pt x="2836202" y="3558226"/>
                </a:lnTo>
                <a:lnTo>
                  <a:pt x="0" y="3558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a:off x="8853857" y="1592541"/>
            <a:ext cx="3033387" cy="3558226"/>
          </a:xfrm>
          <a:custGeom>
            <a:avLst/>
            <a:gdLst/>
            <a:ahLst/>
            <a:cxnLst/>
            <a:rect l="l" t="t" r="r" b="b"/>
            <a:pathLst>
              <a:path w="3033387" h="3558226">
                <a:moveTo>
                  <a:pt x="0" y="0"/>
                </a:moveTo>
                <a:lnTo>
                  <a:pt x="3033387" y="0"/>
                </a:lnTo>
                <a:lnTo>
                  <a:pt x="3033387" y="3558226"/>
                </a:lnTo>
                <a:lnTo>
                  <a:pt x="0" y="3558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TextBox 6"/>
          <p:cNvSpPr txBox="1"/>
          <p:nvPr/>
        </p:nvSpPr>
        <p:spPr>
          <a:xfrm>
            <a:off x="1710867" y="5460576"/>
            <a:ext cx="15548433" cy="3575102"/>
          </a:xfrm>
          <a:prstGeom prst="rect">
            <a:avLst/>
          </a:prstGeom>
        </p:spPr>
        <p:txBody>
          <a:bodyPr lIns="0" tIns="0" rIns="0" bIns="0" rtlCol="0" anchor="t">
            <a:spAutoFit/>
          </a:bodyPr>
          <a:lstStyle/>
          <a:p>
            <a:pPr algn="ctr">
              <a:lnSpc>
                <a:spcPts val="5746"/>
              </a:lnSpc>
              <a:spcBef>
                <a:spcPct val="0"/>
              </a:spcBef>
            </a:pPr>
            <a:r>
              <a:rPr lang="en-US" sz="4104"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
        <p:nvSpPr>
          <p:cNvPr id="7" name="Freeform 6">
            <a:extLst>
              <a:ext uri="{FF2B5EF4-FFF2-40B4-BE49-F238E27FC236}">
                <a16:creationId xmlns:a16="http://schemas.microsoft.com/office/drawing/2014/main" id="{AFFEA660-5767-7862-6B6B-25F29BB58F18}"/>
              </a:ext>
            </a:extLst>
          </p:cNvPr>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rot="838911">
            <a:off x="921417" y="333269"/>
            <a:ext cx="15604258" cy="10942486"/>
          </a:xfrm>
          <a:custGeom>
            <a:avLst/>
            <a:gdLst/>
            <a:ahLst/>
            <a:cxnLst/>
            <a:rect l="l" t="t" r="r" b="b"/>
            <a:pathLst>
              <a:path w="15604258" h="10942486">
                <a:moveTo>
                  <a:pt x="0" y="0"/>
                </a:moveTo>
                <a:lnTo>
                  <a:pt x="15604258" y="0"/>
                </a:lnTo>
                <a:lnTo>
                  <a:pt x="15604258" y="10942486"/>
                </a:lnTo>
                <a:lnTo>
                  <a:pt x="0" y="10942486"/>
                </a:lnTo>
                <a:lnTo>
                  <a:pt x="0" y="0"/>
                </a:lnTo>
                <a:close/>
              </a:path>
            </a:pathLst>
          </a:custGeom>
          <a:blipFill>
            <a:blip r:embed="rId3"/>
            <a:stretch>
              <a:fillRect/>
            </a:stretch>
          </a:blipFill>
        </p:spPr>
        <p:txBody>
          <a:bodyPr/>
          <a:lstStyle/>
          <a:p>
            <a:endParaRPr lang="el-GR"/>
          </a:p>
        </p:txBody>
      </p:sp>
      <p:grpSp>
        <p:nvGrpSpPr>
          <p:cNvPr id="4" name="Group 4"/>
          <p:cNvGrpSpPr/>
          <p:nvPr/>
        </p:nvGrpSpPr>
        <p:grpSpPr>
          <a:xfrm>
            <a:off x="3836545" y="1604345"/>
            <a:ext cx="9774002" cy="7078311"/>
            <a:chOff x="0" y="0"/>
            <a:chExt cx="13032002" cy="9437748"/>
          </a:xfrm>
        </p:grpSpPr>
        <p:sp>
          <p:nvSpPr>
            <p:cNvPr id="5" name="Freeform 5"/>
            <p:cNvSpPr/>
            <p:nvPr/>
          </p:nvSpPr>
          <p:spPr>
            <a:xfrm>
              <a:off x="4207033" y="0"/>
              <a:ext cx="4617937" cy="5909047"/>
            </a:xfrm>
            <a:custGeom>
              <a:avLst/>
              <a:gdLst/>
              <a:ahLst/>
              <a:cxnLst/>
              <a:rect l="l" t="t" r="r" b="b"/>
              <a:pathLst>
                <a:path w="4617937" h="5909047">
                  <a:moveTo>
                    <a:pt x="0" y="0"/>
                  </a:moveTo>
                  <a:lnTo>
                    <a:pt x="4617937" y="0"/>
                  </a:lnTo>
                  <a:lnTo>
                    <a:pt x="4617937" y="5909047"/>
                  </a:lnTo>
                  <a:lnTo>
                    <a:pt x="0" y="5909047"/>
                  </a:lnTo>
                  <a:lnTo>
                    <a:pt x="0" y="0"/>
                  </a:lnTo>
                  <a:close/>
                </a:path>
              </a:pathLst>
            </a:custGeom>
            <a:blipFill>
              <a:blip r:embed="rId4"/>
              <a:stretch>
                <a:fillRect/>
              </a:stretch>
            </a:blipFill>
          </p:spPr>
          <p:txBody>
            <a:bodyPr/>
            <a:lstStyle/>
            <a:p>
              <a:endParaRPr lang="el-GR"/>
            </a:p>
          </p:txBody>
        </p:sp>
        <p:sp>
          <p:nvSpPr>
            <p:cNvPr id="6" name="TextBox 6"/>
            <p:cNvSpPr txBox="1"/>
            <p:nvPr/>
          </p:nvSpPr>
          <p:spPr>
            <a:xfrm>
              <a:off x="0" y="6721045"/>
              <a:ext cx="13032002" cy="2716703"/>
            </a:xfrm>
            <a:prstGeom prst="rect">
              <a:avLst/>
            </a:prstGeom>
          </p:spPr>
          <p:txBody>
            <a:bodyPr lIns="0" tIns="0" rIns="0" bIns="0" rtlCol="0" anchor="t">
              <a:spAutoFit/>
            </a:bodyPr>
            <a:lstStyle/>
            <a:p>
              <a:pPr algn="ctr">
                <a:lnSpc>
                  <a:spcPts val="5263"/>
                </a:lnSpc>
              </a:pPr>
              <a:r>
                <a:rPr lang="en-US" sz="4919" b="1" spc="231">
                  <a:solidFill>
                    <a:srgbClr val="623811"/>
                  </a:solidFill>
                  <a:latin typeface="One Little Font Bold"/>
                  <a:ea typeface="One Little Font Bold"/>
                  <a:cs typeface="One Little Font Bold"/>
                  <a:sym typeface="One Little Font Bold"/>
                </a:rPr>
                <a:t>Ιερά Μητρόπολις</a:t>
              </a:r>
            </a:p>
            <a:p>
              <a:pPr algn="ctr">
                <a:lnSpc>
                  <a:spcPts val="5263"/>
                </a:lnSpc>
              </a:pPr>
              <a:r>
                <a:rPr lang="en-US" sz="4919" b="1" spc="231">
                  <a:solidFill>
                    <a:srgbClr val="623811"/>
                  </a:solidFill>
                  <a:latin typeface="One Little Font Bold"/>
                  <a:ea typeface="One Little Font Bold"/>
                  <a:cs typeface="One Little Font Bold"/>
                  <a:sym typeface="One Little Font Bold"/>
                </a:rPr>
                <a:t>Μεσογαίας &amp; Λαυρεωτικής</a:t>
              </a:r>
            </a:p>
            <a:p>
              <a:pPr algn="ctr">
                <a:lnSpc>
                  <a:spcPts val="5263"/>
                </a:lnSpc>
              </a:pPr>
              <a:r>
                <a:rPr lang="en-US" sz="4919" b="1" spc="231">
                  <a:solidFill>
                    <a:srgbClr val="623811"/>
                  </a:solidFill>
                  <a:latin typeface="One Little Font Bold"/>
                  <a:ea typeface="One Little Font Bold"/>
                  <a:cs typeface="One Little Font Bold"/>
                  <a:sym typeface="One Little Font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a:off x="-3571656" y="-2210866"/>
            <a:ext cx="22774752" cy="15970795"/>
          </a:xfrm>
          <a:custGeom>
            <a:avLst/>
            <a:gdLst/>
            <a:ahLst/>
            <a:cxnLst/>
            <a:rect l="l" t="t" r="r" b="b"/>
            <a:pathLst>
              <a:path w="22774752" h="15970795">
                <a:moveTo>
                  <a:pt x="0" y="0"/>
                </a:moveTo>
                <a:lnTo>
                  <a:pt x="22774753" y="0"/>
                </a:lnTo>
                <a:lnTo>
                  <a:pt x="22774753" y="15970795"/>
                </a:lnTo>
                <a:lnTo>
                  <a:pt x="0" y="15970795"/>
                </a:lnTo>
                <a:lnTo>
                  <a:pt x="0" y="0"/>
                </a:lnTo>
                <a:close/>
              </a:path>
            </a:pathLst>
          </a:custGeom>
          <a:blipFill>
            <a:blip r:embed="rId3"/>
            <a:stretch>
              <a:fillRect/>
            </a:stretch>
          </a:blipFill>
        </p:spPr>
        <p:txBody>
          <a:bodyPr/>
          <a:lstStyle/>
          <a:p>
            <a:endParaRPr lang="el-GR"/>
          </a:p>
        </p:txBody>
      </p:sp>
      <p:sp>
        <p:nvSpPr>
          <p:cNvPr id="4" name="Freeform 4"/>
          <p:cNvSpPr/>
          <p:nvPr/>
        </p:nvSpPr>
        <p:spPr>
          <a:xfrm>
            <a:off x="-5369313" y="1812486"/>
            <a:ext cx="6100714" cy="8474514"/>
          </a:xfrm>
          <a:custGeom>
            <a:avLst/>
            <a:gdLst/>
            <a:ahLst/>
            <a:cxnLst/>
            <a:rect l="l" t="t" r="r" b="b"/>
            <a:pathLst>
              <a:path w="6100714" h="8474514">
                <a:moveTo>
                  <a:pt x="0" y="0"/>
                </a:moveTo>
                <a:lnTo>
                  <a:pt x="6100714" y="0"/>
                </a:lnTo>
                <a:lnTo>
                  <a:pt x="6100714" y="8474514"/>
                </a:lnTo>
                <a:lnTo>
                  <a:pt x="0" y="8474514"/>
                </a:lnTo>
                <a:lnTo>
                  <a:pt x="0" y="0"/>
                </a:lnTo>
                <a:close/>
              </a:path>
            </a:pathLst>
          </a:custGeom>
          <a:blipFill>
            <a:blip r:embed="rId4"/>
            <a:stretch>
              <a:fillRect l="-2167" t="-7354" r="-2167" b="-6757"/>
            </a:stretch>
          </a:blipFill>
        </p:spPr>
        <p:txBody>
          <a:bodyPr/>
          <a:lstStyle/>
          <a:p>
            <a:endParaRPr lang="el-GR"/>
          </a:p>
        </p:txBody>
      </p:sp>
      <p:sp>
        <p:nvSpPr>
          <p:cNvPr id="5" name="Freeform 5"/>
          <p:cNvSpPr/>
          <p:nvPr/>
        </p:nvSpPr>
        <p:spPr>
          <a:xfrm>
            <a:off x="2653863" y="3388124"/>
            <a:ext cx="2957951" cy="3710968"/>
          </a:xfrm>
          <a:custGeom>
            <a:avLst/>
            <a:gdLst/>
            <a:ahLst/>
            <a:cxnLst/>
            <a:rect l="l" t="t" r="r" b="b"/>
            <a:pathLst>
              <a:path w="2957951" h="3710968">
                <a:moveTo>
                  <a:pt x="0" y="0"/>
                </a:moveTo>
                <a:lnTo>
                  <a:pt x="2957951" y="0"/>
                </a:lnTo>
                <a:lnTo>
                  <a:pt x="2957951" y="3710968"/>
                </a:lnTo>
                <a:lnTo>
                  <a:pt x="0" y="3710968"/>
                </a:lnTo>
                <a:lnTo>
                  <a:pt x="0" y="0"/>
                </a:lnTo>
                <a:close/>
              </a:path>
            </a:pathLst>
          </a:custGeom>
          <a:blipFill>
            <a:blip r:embed="rId5"/>
            <a:stretch>
              <a:fillRect/>
            </a:stretch>
          </a:blipFill>
        </p:spPr>
        <p:txBody>
          <a:bodyPr/>
          <a:lstStyle/>
          <a:p>
            <a:endParaRPr lang="el-GR"/>
          </a:p>
        </p:txBody>
      </p:sp>
      <p:sp>
        <p:nvSpPr>
          <p:cNvPr id="6" name="TextBox 6"/>
          <p:cNvSpPr txBox="1"/>
          <p:nvPr/>
        </p:nvSpPr>
        <p:spPr>
          <a:xfrm>
            <a:off x="1023869" y="2203346"/>
            <a:ext cx="16876832" cy="1476577"/>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7" name="TextBox 7"/>
          <p:cNvSpPr txBox="1"/>
          <p:nvPr/>
        </p:nvSpPr>
        <p:spPr>
          <a:xfrm>
            <a:off x="2057729" y="1331270"/>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8" name="TextBox 8"/>
          <p:cNvSpPr txBox="1"/>
          <p:nvPr/>
        </p:nvSpPr>
        <p:spPr>
          <a:xfrm>
            <a:off x="6168768" y="4079771"/>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
        <p:nvSpPr>
          <p:cNvPr id="9" name="TextBox 9"/>
          <p:cNvSpPr txBox="1"/>
          <p:nvPr/>
        </p:nvSpPr>
        <p:spPr>
          <a:xfrm>
            <a:off x="1201445" y="6621127"/>
            <a:ext cx="16699256" cy="2637173"/>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0" name="Freeform 10"/>
          <p:cNvSpPr/>
          <p:nvPr/>
        </p:nvSpPr>
        <p:spPr>
          <a:xfrm>
            <a:off x="13249358" y="3587583"/>
            <a:ext cx="3025079" cy="3548479"/>
          </a:xfrm>
          <a:custGeom>
            <a:avLst/>
            <a:gdLst/>
            <a:ahLst/>
            <a:cxnLst/>
            <a:rect l="l" t="t" r="r" b="b"/>
            <a:pathLst>
              <a:path w="3025079" h="3548479">
                <a:moveTo>
                  <a:pt x="0" y="0"/>
                </a:moveTo>
                <a:lnTo>
                  <a:pt x="3025079" y="0"/>
                </a:lnTo>
                <a:lnTo>
                  <a:pt x="3025079" y="3548479"/>
                </a:lnTo>
                <a:lnTo>
                  <a:pt x="0" y="3548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11" name="Freeform 11"/>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a:off x="-2629628" y="-3253792"/>
            <a:ext cx="20439108" cy="12512092"/>
          </a:xfrm>
          <a:custGeom>
            <a:avLst/>
            <a:gdLst/>
            <a:ahLst/>
            <a:cxnLst/>
            <a:rect l="l" t="t" r="r" b="b"/>
            <a:pathLst>
              <a:path w="20439108" h="12512092">
                <a:moveTo>
                  <a:pt x="0" y="0"/>
                </a:moveTo>
                <a:lnTo>
                  <a:pt x="20439108" y="0"/>
                </a:lnTo>
                <a:lnTo>
                  <a:pt x="20439108" y="12512092"/>
                </a:lnTo>
                <a:lnTo>
                  <a:pt x="0" y="12512092"/>
                </a:lnTo>
                <a:lnTo>
                  <a:pt x="0" y="0"/>
                </a:lnTo>
                <a:close/>
              </a:path>
            </a:pathLst>
          </a:custGeom>
          <a:blipFill>
            <a:blip r:embed="rId3"/>
            <a:stretch>
              <a:fillRect/>
            </a:stretch>
          </a:blipFill>
        </p:spPr>
        <p:txBody>
          <a:bodyPr/>
          <a:lstStyle/>
          <a:p>
            <a:endParaRPr lang="el-GR"/>
          </a:p>
        </p:txBody>
      </p:sp>
      <p:sp>
        <p:nvSpPr>
          <p:cNvPr id="4" name="Freeform 4"/>
          <p:cNvSpPr/>
          <p:nvPr/>
        </p:nvSpPr>
        <p:spPr>
          <a:xfrm>
            <a:off x="14342508" y="219384"/>
            <a:ext cx="3265119" cy="9848232"/>
          </a:xfrm>
          <a:custGeom>
            <a:avLst/>
            <a:gdLst/>
            <a:ahLst/>
            <a:cxnLst/>
            <a:rect l="l" t="t" r="r" b="b"/>
            <a:pathLst>
              <a:path w="3265119" h="9848232">
                <a:moveTo>
                  <a:pt x="0" y="0"/>
                </a:moveTo>
                <a:lnTo>
                  <a:pt x="3265119" y="0"/>
                </a:lnTo>
                <a:lnTo>
                  <a:pt x="3265119" y="9848232"/>
                </a:lnTo>
                <a:lnTo>
                  <a:pt x="0" y="9848232"/>
                </a:lnTo>
                <a:lnTo>
                  <a:pt x="0" y="0"/>
                </a:lnTo>
                <a:close/>
              </a:path>
            </a:pathLst>
          </a:custGeom>
          <a:blipFill>
            <a:blip r:embed="rId4"/>
            <a:stretch>
              <a:fillRect l="-138056" t="-6308" b="-1073"/>
            </a:stretch>
          </a:blipFill>
        </p:spPr>
        <p:txBody>
          <a:bodyPr/>
          <a:lstStyle/>
          <a:p>
            <a:endParaRPr lang="el-GR"/>
          </a:p>
        </p:txBody>
      </p:sp>
      <p:sp>
        <p:nvSpPr>
          <p:cNvPr id="5" name="TextBox 5"/>
          <p:cNvSpPr txBox="1"/>
          <p:nvPr/>
        </p:nvSpPr>
        <p:spPr>
          <a:xfrm>
            <a:off x="602853" y="2896226"/>
            <a:ext cx="10876253" cy="3872352"/>
          </a:xfrm>
          <a:prstGeom prst="rect">
            <a:avLst/>
          </a:prstGeom>
        </p:spPr>
        <p:txBody>
          <a:bodyPr lIns="0" tIns="0" rIns="0" bIns="0" rtlCol="0" anchor="t">
            <a:spAutoFit/>
          </a:bodyPr>
          <a:lstStyle/>
          <a:p>
            <a:pPr algn="ctr">
              <a:lnSpc>
                <a:spcPts val="5067"/>
              </a:lnSpc>
              <a:spcBef>
                <a:spcPct val="0"/>
              </a:spcBef>
            </a:pPr>
            <a:r>
              <a:rPr lang="en-US" sz="4736" b="1" spc="222">
                <a:solidFill>
                  <a:srgbClr val="000000"/>
                </a:solidFill>
                <a:latin typeface="One Little Font Bold"/>
                <a:ea typeface="One Little Font Bold"/>
                <a:cs typeface="One Little Font Bold"/>
                <a:sym typeface="One Little Font Bold"/>
              </a:rPr>
              <a:t>ο Απόστολος των εθνών Παύλος - μία κορυφαία προσωπικότητα της Αγίας μας Εκκλησίας, ο πρώτος μετά τον Ένα στην ιεραποστολή, στο κήρυγμα, στην αγάπη για κάθε πονεμένο, δυστυχισμένο και πληγωμένο άνθρωπο. </a:t>
            </a:r>
          </a:p>
        </p:txBody>
      </p:sp>
      <p:sp>
        <p:nvSpPr>
          <p:cNvPr id="6" name="Freeform 6"/>
          <p:cNvSpPr/>
          <p:nvPr/>
        </p:nvSpPr>
        <p:spPr>
          <a:xfrm>
            <a:off x="387299" y="11105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3333" b="-83333"/>
            </a:stretch>
          </a:blipFill>
        </p:spPr>
        <p:txBody>
          <a:bodyPr/>
          <a:lstStyle/>
          <a:p>
            <a:endParaRPr lang="el-GR"/>
          </a:p>
        </p:txBody>
      </p:sp>
      <p:sp>
        <p:nvSpPr>
          <p:cNvPr id="3" name="Freeform 3"/>
          <p:cNvSpPr/>
          <p:nvPr/>
        </p:nvSpPr>
        <p:spPr>
          <a:xfrm rot="-163978">
            <a:off x="-4365946" y="-4702957"/>
            <a:ext cx="15490209" cy="9482553"/>
          </a:xfrm>
          <a:custGeom>
            <a:avLst/>
            <a:gdLst/>
            <a:ahLst/>
            <a:cxnLst/>
            <a:rect l="l" t="t" r="r" b="b"/>
            <a:pathLst>
              <a:path w="15490209" h="9482553">
                <a:moveTo>
                  <a:pt x="0" y="0"/>
                </a:moveTo>
                <a:lnTo>
                  <a:pt x="15490209" y="0"/>
                </a:lnTo>
                <a:lnTo>
                  <a:pt x="15490209" y="9482553"/>
                </a:lnTo>
                <a:lnTo>
                  <a:pt x="0" y="9482553"/>
                </a:lnTo>
                <a:lnTo>
                  <a:pt x="0" y="0"/>
                </a:lnTo>
                <a:close/>
              </a:path>
            </a:pathLst>
          </a:custGeom>
          <a:blipFill>
            <a:blip r:embed="rId5"/>
            <a:stretch>
              <a:fillRect/>
            </a:stretch>
          </a:blipFill>
        </p:spPr>
        <p:txBody>
          <a:bodyPr/>
          <a:lstStyle/>
          <a:p>
            <a:endParaRPr lang="el-GR"/>
          </a:p>
        </p:txBody>
      </p:sp>
      <p:pic>
        <p:nvPicPr>
          <p:cNvPr id="4" name="Picture 4">
            <a:hlinkClick r:id="" action="ppaction://media"/>
          </p:cNvPr>
          <p:cNvPicPr>
            <a:picLocks noChangeAspect="1"/>
          </p:cNvPicPr>
          <p:nvPr>
            <a:videoFile r:link="rId1"/>
            <p:extLst>
              <p:ext uri="{DAA4B4D4-6D71-4841-9C94-3DE7FCFB9230}">
                <p14:media xmlns:p14="http://schemas.microsoft.com/office/powerpoint/2010/main" r:embed="rId2">
                  <p14:trim end="445037.211"/>
                </p14:media>
              </p:ext>
            </p:extLst>
          </p:nvPr>
        </p:nvPicPr>
        <p:blipFill>
          <a:blip r:embed="rId6"/>
          <a:srcRect/>
          <a:stretch>
            <a:fillRect/>
          </a:stretch>
        </p:blipFill>
        <p:spPr>
          <a:xfrm>
            <a:off x="4721794" y="0"/>
            <a:ext cx="13566206" cy="10174655"/>
          </a:xfrm>
          <a:prstGeom prst="rect">
            <a:avLst/>
          </a:prstGeom>
        </p:spPr>
      </p:pic>
      <p:sp>
        <p:nvSpPr>
          <p:cNvPr id="5" name="Freeform 5"/>
          <p:cNvSpPr/>
          <p:nvPr/>
        </p:nvSpPr>
        <p:spPr>
          <a:xfrm flipH="1">
            <a:off x="657111" y="320738"/>
            <a:ext cx="3160665" cy="9533179"/>
          </a:xfrm>
          <a:custGeom>
            <a:avLst/>
            <a:gdLst/>
            <a:ahLst/>
            <a:cxnLst/>
            <a:rect l="l" t="t" r="r" b="b"/>
            <a:pathLst>
              <a:path w="3160665" h="9533179">
                <a:moveTo>
                  <a:pt x="3160665" y="0"/>
                </a:moveTo>
                <a:lnTo>
                  <a:pt x="0" y="0"/>
                </a:lnTo>
                <a:lnTo>
                  <a:pt x="0" y="9533179"/>
                </a:lnTo>
                <a:lnTo>
                  <a:pt x="3160665" y="9533179"/>
                </a:lnTo>
                <a:lnTo>
                  <a:pt x="3160665" y="0"/>
                </a:lnTo>
                <a:close/>
              </a:path>
            </a:pathLst>
          </a:custGeom>
          <a:blipFill>
            <a:blip r:embed="rId7"/>
            <a:stretch>
              <a:fillRect l="-138056" t="-6308" b="-1073"/>
            </a:stretch>
          </a:blipFill>
        </p:spPr>
        <p:txBody>
          <a:bodyPr/>
          <a:lstStyle/>
          <a:p>
            <a:endParaRPr lang="el-GR"/>
          </a:p>
        </p:txBody>
      </p:sp>
      <p:sp>
        <p:nvSpPr>
          <p:cNvPr id="6" name="Freeform 6">
            <a:extLst>
              <a:ext uri="{FF2B5EF4-FFF2-40B4-BE49-F238E27FC236}">
                <a16:creationId xmlns:a16="http://schemas.microsoft.com/office/drawing/2014/main" id="{DB37234B-5FEA-5516-A68E-70DA0EA2E001}"/>
              </a:ext>
            </a:extLst>
          </p:cNvPr>
          <p:cNvSpPr/>
          <p:nvPr/>
        </p:nvSpPr>
        <p:spPr>
          <a:xfrm>
            <a:off x="16535400" y="38319"/>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rot="-367309">
            <a:off x="307390" y="-7398171"/>
            <a:ext cx="17460460" cy="10688671"/>
          </a:xfrm>
          <a:custGeom>
            <a:avLst/>
            <a:gdLst/>
            <a:ahLst/>
            <a:cxnLst/>
            <a:rect l="l" t="t" r="r" b="b"/>
            <a:pathLst>
              <a:path w="17460460" h="10688671">
                <a:moveTo>
                  <a:pt x="0" y="0"/>
                </a:moveTo>
                <a:lnTo>
                  <a:pt x="17460460" y="0"/>
                </a:lnTo>
                <a:lnTo>
                  <a:pt x="17460460" y="10688671"/>
                </a:lnTo>
                <a:lnTo>
                  <a:pt x="0" y="10688671"/>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726005" y="3515300"/>
            <a:ext cx="17267752" cy="6189008"/>
          </a:xfrm>
          <a:prstGeom prst="rect">
            <a:avLst/>
          </a:prstGeom>
        </p:spPr>
        <p:txBody>
          <a:bodyPr lIns="0" tIns="0" rIns="0" bIns="0" rtlCol="0" anchor="t">
            <a:spAutoFit/>
          </a:bodyPr>
          <a:lstStyle/>
          <a:p>
            <a:pPr algn="ctr">
              <a:lnSpc>
                <a:spcPts val="4871"/>
              </a:lnSpc>
              <a:spcBef>
                <a:spcPct val="0"/>
              </a:spcBef>
            </a:pPr>
            <a:r>
              <a:rPr lang="en-US" sz="4553" b="1" spc="214">
                <a:solidFill>
                  <a:srgbClr val="000000"/>
                </a:solidFill>
                <a:latin typeface="One Little Font Bold"/>
                <a:ea typeface="One Little Font Bold"/>
                <a:cs typeface="One Little Font Bold"/>
                <a:sym typeface="One Little Font Bold"/>
              </a:rPr>
              <a:t>Στην αρχή αυτό που τονίζει ο θεόπνευστος Απόστολος είναι η ανεκτίμητη και μοναδική αξία της αγάπης. Μας λέγει ότι ο άνθρωπος ακόμη κι αν ομιλεί τις γλώσσες των αγγέλων και των ανθρώπων, αν δεν έχει αγάπη, είναι «χαλκός ἠχῶν καί κύμβαλον ἀλαλάζον». Ένας χαλκός που απλώς κάνει θόρυβο, χωρίς ουσία. Και αν κατέχει όλη την γνώση των θείων και ανθρωπίνων πραγμάτων και πίστη αν έχει τόσο δυνατή που να μετακινεί βουνά, αν δεν έχει αγάπη, είναι ένα μηδενικό... και εάν πουλήσει όλη την περιουσία του και θυσιάσει ακόμη και αυτή τη ζωή του, χωρίς αγάπη, τίποτε απ’ όλα αυτά δεν ωφελεί. Μ’ έναν λόγο, δηλαδή, η αγάπη είναι το παν! </a:t>
            </a:r>
          </a:p>
        </p:txBody>
      </p:sp>
      <p:sp>
        <p:nvSpPr>
          <p:cNvPr id="5" name="TextBox 5"/>
          <p:cNvSpPr txBox="1"/>
          <p:nvPr/>
        </p:nvSpPr>
        <p:spPr>
          <a:xfrm>
            <a:off x="3863578" y="711864"/>
            <a:ext cx="10560844" cy="690822"/>
          </a:xfrm>
          <a:prstGeom prst="rect">
            <a:avLst/>
          </a:prstGeom>
        </p:spPr>
        <p:txBody>
          <a:bodyPr lIns="0" tIns="0" rIns="0" bIns="0" rtlCol="0" anchor="t">
            <a:spAutoFit/>
          </a:bodyPr>
          <a:lstStyle/>
          <a:p>
            <a:pPr algn="ctr">
              <a:lnSpc>
                <a:spcPts val="5263"/>
              </a:lnSpc>
              <a:spcBef>
                <a:spcPct val="0"/>
              </a:spcBef>
            </a:pPr>
            <a:r>
              <a:rPr lang="en-US" sz="4919" b="1" spc="231">
                <a:solidFill>
                  <a:srgbClr val="000000"/>
                </a:solidFill>
                <a:latin typeface="One Little Font Bold"/>
                <a:ea typeface="One Little Font Bold"/>
                <a:cs typeface="One Little Font Bold"/>
                <a:sym typeface="One Little Font Bold"/>
              </a:rPr>
              <a:t>Ο ΠΑΝΑΝΘΡΩΠΙΝΟΣ ΥΜΝΟΣ ΤΗΣ ΑΓΑΠΗΣ</a:t>
            </a:r>
          </a:p>
        </p:txBody>
      </p:sp>
      <p:sp>
        <p:nvSpPr>
          <p:cNvPr id="6" name="Freeform 6"/>
          <p:cNvSpPr/>
          <p:nvPr/>
        </p:nvSpPr>
        <p:spPr>
          <a:xfrm>
            <a:off x="225580" y="385868"/>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4"/>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grpSp>
        <p:nvGrpSpPr>
          <p:cNvPr id="10" name="Group 10"/>
          <p:cNvGrpSpPr/>
          <p:nvPr/>
        </p:nvGrpSpPr>
        <p:grpSpPr>
          <a:xfrm>
            <a:off x="2082551" y="2620531"/>
            <a:ext cx="9686045" cy="1781822"/>
            <a:chOff x="0" y="-211468"/>
            <a:chExt cx="2050329" cy="377173"/>
          </a:xfrm>
        </p:grpSpPr>
        <p:sp>
          <p:nvSpPr>
            <p:cNvPr id="11" name="Freeform 11"/>
            <p:cNvSpPr/>
            <p:nvPr/>
          </p:nvSpPr>
          <p:spPr>
            <a:xfrm>
              <a:off x="111762" y="-211468"/>
              <a:ext cx="1938567" cy="165705"/>
            </a:xfrm>
            <a:custGeom>
              <a:avLst/>
              <a:gdLst/>
              <a:ahLst/>
              <a:cxnLst/>
              <a:rect l="l" t="t" r="r" b="b"/>
              <a:pathLst>
                <a:path w="1938567" h="165705">
                  <a:moveTo>
                    <a:pt x="43959" y="0"/>
                  </a:moveTo>
                  <a:lnTo>
                    <a:pt x="1894608" y="0"/>
                  </a:lnTo>
                  <a:cubicBezTo>
                    <a:pt x="1918886" y="0"/>
                    <a:pt x="1938567" y="19681"/>
                    <a:pt x="1938567" y="43959"/>
                  </a:cubicBezTo>
                  <a:lnTo>
                    <a:pt x="1938567" y="121746"/>
                  </a:lnTo>
                  <a:cubicBezTo>
                    <a:pt x="1938567" y="146024"/>
                    <a:pt x="1918886" y="165705"/>
                    <a:pt x="1894608" y="165705"/>
                  </a:cubicBezTo>
                  <a:lnTo>
                    <a:pt x="43959" y="165705"/>
                  </a:lnTo>
                  <a:cubicBezTo>
                    <a:pt x="19681" y="165705"/>
                    <a:pt x="0" y="146024"/>
                    <a:pt x="0" y="121746"/>
                  </a:cubicBezTo>
                  <a:lnTo>
                    <a:pt x="0" y="43959"/>
                  </a:lnTo>
                  <a:cubicBezTo>
                    <a:pt x="0" y="19681"/>
                    <a:pt x="19681" y="0"/>
                    <a:pt x="43959" y="0"/>
                  </a:cubicBezTo>
                  <a:close/>
                </a:path>
              </a:pathLst>
            </a:custGeom>
            <a:solidFill>
              <a:srgbClr val="000000">
                <a:alpha val="0"/>
              </a:srgbClr>
            </a:solidFill>
            <a:ln w="9525" cap="rnd">
              <a:solidFill>
                <a:srgbClr val="393636"/>
              </a:solidFill>
              <a:prstDash val="solid"/>
              <a:round/>
            </a:ln>
          </p:spPr>
          <p:txBody>
            <a:bodyPr/>
            <a:lstStyle/>
            <a:p>
              <a:endParaRPr lang="el-GR" dirty="0"/>
            </a:p>
          </p:txBody>
        </p:sp>
        <p:sp>
          <p:nvSpPr>
            <p:cNvPr id="12" name="TextBox 12"/>
            <p:cNvSpPr txBox="1"/>
            <p:nvPr/>
          </p:nvSpPr>
          <p:spPr>
            <a:xfrm>
              <a:off x="0" y="-47625"/>
              <a:ext cx="1938567" cy="213330"/>
            </a:xfrm>
            <a:prstGeom prst="rect">
              <a:avLst/>
            </a:prstGeom>
          </p:spPr>
          <p:txBody>
            <a:bodyPr lIns="50800" tIns="50800" rIns="50800" bIns="50800" rtlCol="0" anchor="ctr"/>
            <a:lstStyle/>
            <a:p>
              <a:pPr algn="ctr">
                <a:lnSpc>
                  <a:spcPts val="3219"/>
                </a:lnSpc>
              </a:pPr>
              <a:endParaRPr/>
            </a:p>
          </p:txBody>
        </p:sp>
      </p:grpSp>
      <p:sp>
        <p:nvSpPr>
          <p:cNvPr id="3" name="Freeform 3"/>
          <p:cNvSpPr/>
          <p:nvPr/>
        </p:nvSpPr>
        <p:spPr>
          <a:xfrm rot="8348555">
            <a:off x="9919292" y="5740415"/>
            <a:ext cx="9888622" cy="6053461"/>
          </a:xfrm>
          <a:custGeom>
            <a:avLst/>
            <a:gdLst/>
            <a:ahLst/>
            <a:cxnLst/>
            <a:rect l="l" t="t" r="r" b="b"/>
            <a:pathLst>
              <a:path w="9888622" h="6053461">
                <a:moveTo>
                  <a:pt x="0" y="0"/>
                </a:moveTo>
                <a:lnTo>
                  <a:pt x="9888622" y="0"/>
                </a:lnTo>
                <a:lnTo>
                  <a:pt x="9888622" y="6053461"/>
                </a:lnTo>
                <a:lnTo>
                  <a:pt x="0" y="6053461"/>
                </a:lnTo>
                <a:lnTo>
                  <a:pt x="0" y="0"/>
                </a:lnTo>
                <a:close/>
              </a:path>
            </a:pathLst>
          </a:custGeom>
          <a:blipFill>
            <a:blip r:embed="rId3"/>
            <a:stretch>
              <a:fillRect/>
            </a:stretch>
          </a:blipFill>
        </p:spPr>
        <p:txBody>
          <a:bodyPr/>
          <a:lstStyle/>
          <a:p>
            <a:endParaRPr lang="el-GR"/>
          </a:p>
        </p:txBody>
      </p:sp>
      <p:sp>
        <p:nvSpPr>
          <p:cNvPr id="4" name="Freeform 4"/>
          <p:cNvSpPr/>
          <p:nvPr/>
        </p:nvSpPr>
        <p:spPr>
          <a:xfrm>
            <a:off x="225580" y="375025"/>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3072948" y="937636"/>
            <a:ext cx="13848681" cy="596128"/>
          </a:xfrm>
          <a:prstGeom prst="rect">
            <a:avLst/>
          </a:prstGeom>
        </p:spPr>
        <p:txBody>
          <a:bodyPr lIns="0" tIns="0" rIns="0" bIns="0" rtlCol="0" anchor="t">
            <a:spAutoFit/>
          </a:bodyPr>
          <a:lstStyle/>
          <a:p>
            <a:pPr algn="ctr">
              <a:lnSpc>
                <a:spcPts val="4914"/>
              </a:lnSpc>
              <a:spcBef>
                <a:spcPct val="0"/>
              </a:spcBef>
            </a:pPr>
            <a:r>
              <a:rPr lang="en-US" sz="3510" b="1">
                <a:solidFill>
                  <a:srgbClr val="000000"/>
                </a:solidFill>
                <a:latin typeface="One Little Font Bold"/>
                <a:ea typeface="One Little Font Bold"/>
                <a:cs typeface="One Little Font Bold"/>
                <a:sym typeface="One Little Font Bold"/>
              </a:rPr>
              <a:t>Πώς όμως μπορούμε έμπρακτα να εκδηλώνουμε την αγάπη μας σε κάθε άνθρωπο;</a:t>
            </a:r>
          </a:p>
        </p:txBody>
      </p:sp>
      <p:grpSp>
        <p:nvGrpSpPr>
          <p:cNvPr id="6" name="Group 6"/>
          <p:cNvGrpSpPr/>
          <p:nvPr/>
        </p:nvGrpSpPr>
        <p:grpSpPr>
          <a:xfrm>
            <a:off x="2302750" y="767821"/>
            <a:ext cx="14956550" cy="1002433"/>
            <a:chOff x="0" y="0"/>
            <a:chExt cx="3165982" cy="212194"/>
          </a:xfrm>
        </p:grpSpPr>
        <p:sp>
          <p:nvSpPr>
            <p:cNvPr id="7" name="Freeform 7"/>
            <p:cNvSpPr/>
            <p:nvPr/>
          </p:nvSpPr>
          <p:spPr>
            <a:xfrm>
              <a:off x="0" y="0"/>
              <a:ext cx="3165982" cy="212194"/>
            </a:xfrm>
            <a:custGeom>
              <a:avLst/>
              <a:gdLst/>
              <a:ahLst/>
              <a:cxnLst/>
              <a:rect l="l" t="t" r="r" b="b"/>
              <a:pathLst>
                <a:path w="3165982" h="212194">
                  <a:moveTo>
                    <a:pt x="26917" y="0"/>
                  </a:moveTo>
                  <a:lnTo>
                    <a:pt x="3139066" y="0"/>
                  </a:lnTo>
                  <a:cubicBezTo>
                    <a:pt x="3153931" y="0"/>
                    <a:pt x="3165982" y="12051"/>
                    <a:pt x="3165982" y="26917"/>
                  </a:cubicBezTo>
                  <a:lnTo>
                    <a:pt x="3165982" y="185277"/>
                  </a:lnTo>
                  <a:cubicBezTo>
                    <a:pt x="3165982" y="200143"/>
                    <a:pt x="3153931" y="212194"/>
                    <a:pt x="3139066" y="212194"/>
                  </a:cubicBezTo>
                  <a:lnTo>
                    <a:pt x="26917" y="212194"/>
                  </a:lnTo>
                  <a:cubicBezTo>
                    <a:pt x="19778" y="212194"/>
                    <a:pt x="12932" y="209358"/>
                    <a:pt x="7884" y="204310"/>
                  </a:cubicBezTo>
                  <a:cubicBezTo>
                    <a:pt x="2836" y="199262"/>
                    <a:pt x="0" y="192416"/>
                    <a:pt x="0" y="185277"/>
                  </a:cubicBezTo>
                  <a:lnTo>
                    <a:pt x="0" y="26917"/>
                  </a:lnTo>
                  <a:cubicBezTo>
                    <a:pt x="0" y="19778"/>
                    <a:pt x="2836" y="12932"/>
                    <a:pt x="7884" y="7884"/>
                  </a:cubicBezTo>
                  <a:cubicBezTo>
                    <a:pt x="12932" y="2836"/>
                    <a:pt x="19778" y="0"/>
                    <a:pt x="26917"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8" name="TextBox 8"/>
            <p:cNvSpPr txBox="1"/>
            <p:nvPr/>
          </p:nvSpPr>
          <p:spPr>
            <a:xfrm>
              <a:off x="0" y="-47625"/>
              <a:ext cx="3165982" cy="259819"/>
            </a:xfrm>
            <a:prstGeom prst="rect">
              <a:avLst/>
            </a:prstGeom>
          </p:spPr>
          <p:txBody>
            <a:bodyPr lIns="50800" tIns="50800" rIns="50800" bIns="50800" rtlCol="0" anchor="ctr"/>
            <a:lstStyle/>
            <a:p>
              <a:pPr algn="ctr">
                <a:lnSpc>
                  <a:spcPts val="3219"/>
                </a:lnSpc>
              </a:pPr>
              <a:endParaRPr/>
            </a:p>
          </p:txBody>
        </p:sp>
      </p:grpSp>
      <p:sp>
        <p:nvSpPr>
          <p:cNvPr id="9" name="TextBox 9"/>
          <p:cNvSpPr txBox="1"/>
          <p:nvPr/>
        </p:nvSpPr>
        <p:spPr>
          <a:xfrm>
            <a:off x="2678851" y="2688507"/>
            <a:ext cx="6396829"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α. «Η α</a:t>
            </a:r>
            <a:r>
              <a:rPr lang="en-US" sz="3791" b="1" dirty="0" err="1">
                <a:solidFill>
                  <a:srgbClr val="000000"/>
                </a:solidFill>
                <a:latin typeface="One Little Font Bold"/>
                <a:ea typeface="One Little Font Bold"/>
                <a:cs typeface="One Little Font Bold"/>
                <a:sym typeface="One Little Font Bold"/>
              </a:rPr>
              <a:t>γά</a:t>
            </a:r>
            <a:r>
              <a:rPr lang="en-US" sz="3791" b="1" dirty="0">
                <a:solidFill>
                  <a:srgbClr val="000000"/>
                </a:solidFill>
                <a:latin typeface="One Little Font Bold"/>
                <a:ea typeface="One Little Font Bold"/>
                <a:cs typeface="One Little Font Bold"/>
                <a:sym typeface="One Little Font Bold"/>
              </a:rPr>
              <a:t>πη μακροθυμεί...»</a:t>
            </a:r>
          </a:p>
        </p:txBody>
      </p:sp>
      <p:grpSp>
        <p:nvGrpSpPr>
          <p:cNvPr id="13" name="Group 13"/>
          <p:cNvGrpSpPr/>
          <p:nvPr/>
        </p:nvGrpSpPr>
        <p:grpSpPr>
          <a:xfrm>
            <a:off x="2630114" y="3623331"/>
            <a:ext cx="9138484" cy="782815"/>
            <a:chOff x="0" y="0"/>
            <a:chExt cx="1934422" cy="165705"/>
          </a:xfrm>
        </p:grpSpPr>
        <p:sp>
          <p:nvSpPr>
            <p:cNvPr id="14" name="Freeform 14"/>
            <p:cNvSpPr/>
            <p:nvPr/>
          </p:nvSpPr>
          <p:spPr>
            <a:xfrm>
              <a:off x="0" y="0"/>
              <a:ext cx="1934422" cy="165705"/>
            </a:xfrm>
            <a:custGeom>
              <a:avLst/>
              <a:gdLst/>
              <a:ahLst/>
              <a:cxnLst/>
              <a:rect l="l" t="t" r="r" b="b"/>
              <a:pathLst>
                <a:path w="1934422" h="165705">
                  <a:moveTo>
                    <a:pt x="44053" y="0"/>
                  </a:moveTo>
                  <a:lnTo>
                    <a:pt x="1890369" y="0"/>
                  </a:lnTo>
                  <a:cubicBezTo>
                    <a:pt x="1914699" y="0"/>
                    <a:pt x="1934422" y="19723"/>
                    <a:pt x="1934422" y="44053"/>
                  </a:cubicBezTo>
                  <a:lnTo>
                    <a:pt x="1934422" y="121652"/>
                  </a:lnTo>
                  <a:cubicBezTo>
                    <a:pt x="1934422" y="145982"/>
                    <a:pt x="1914699" y="165705"/>
                    <a:pt x="1890369" y="165705"/>
                  </a:cubicBezTo>
                  <a:lnTo>
                    <a:pt x="44053" y="165705"/>
                  </a:lnTo>
                  <a:cubicBezTo>
                    <a:pt x="19723" y="165705"/>
                    <a:pt x="0" y="145982"/>
                    <a:pt x="0" y="121652"/>
                  </a:cubicBezTo>
                  <a:lnTo>
                    <a:pt x="0" y="44053"/>
                  </a:lnTo>
                  <a:cubicBezTo>
                    <a:pt x="0" y="19723"/>
                    <a:pt x="19723" y="0"/>
                    <a:pt x="44053"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15" name="TextBox 15"/>
            <p:cNvSpPr txBox="1"/>
            <p:nvPr/>
          </p:nvSpPr>
          <p:spPr>
            <a:xfrm>
              <a:off x="0" y="-47625"/>
              <a:ext cx="1934422" cy="213330"/>
            </a:xfrm>
            <a:prstGeom prst="rect">
              <a:avLst/>
            </a:prstGeom>
          </p:spPr>
          <p:txBody>
            <a:bodyPr lIns="50800" tIns="50800" rIns="50800" bIns="50800" rtlCol="0" anchor="ctr"/>
            <a:lstStyle/>
            <a:p>
              <a:pPr algn="ctr">
                <a:lnSpc>
                  <a:spcPts val="3219"/>
                </a:lnSpc>
              </a:pPr>
              <a:endParaRPr/>
            </a:p>
          </p:txBody>
        </p:sp>
      </p:grpSp>
      <p:grpSp>
        <p:nvGrpSpPr>
          <p:cNvPr id="16" name="Group 16"/>
          <p:cNvGrpSpPr/>
          <p:nvPr/>
        </p:nvGrpSpPr>
        <p:grpSpPr>
          <a:xfrm>
            <a:off x="2630114" y="4644271"/>
            <a:ext cx="9138484" cy="782815"/>
            <a:chOff x="0" y="0"/>
            <a:chExt cx="1934422" cy="165705"/>
          </a:xfrm>
        </p:grpSpPr>
        <p:sp>
          <p:nvSpPr>
            <p:cNvPr id="17" name="Freeform 17"/>
            <p:cNvSpPr/>
            <p:nvPr/>
          </p:nvSpPr>
          <p:spPr>
            <a:xfrm>
              <a:off x="0" y="0"/>
              <a:ext cx="1934422" cy="165705"/>
            </a:xfrm>
            <a:custGeom>
              <a:avLst/>
              <a:gdLst/>
              <a:ahLst/>
              <a:cxnLst/>
              <a:rect l="l" t="t" r="r" b="b"/>
              <a:pathLst>
                <a:path w="1934422" h="165705">
                  <a:moveTo>
                    <a:pt x="44053" y="0"/>
                  </a:moveTo>
                  <a:lnTo>
                    <a:pt x="1890369" y="0"/>
                  </a:lnTo>
                  <a:cubicBezTo>
                    <a:pt x="1914699" y="0"/>
                    <a:pt x="1934422" y="19723"/>
                    <a:pt x="1934422" y="44053"/>
                  </a:cubicBezTo>
                  <a:lnTo>
                    <a:pt x="1934422" y="121652"/>
                  </a:lnTo>
                  <a:cubicBezTo>
                    <a:pt x="1934422" y="145982"/>
                    <a:pt x="1914699" y="165705"/>
                    <a:pt x="1890369" y="165705"/>
                  </a:cubicBezTo>
                  <a:lnTo>
                    <a:pt x="44053" y="165705"/>
                  </a:lnTo>
                  <a:cubicBezTo>
                    <a:pt x="19723" y="165705"/>
                    <a:pt x="0" y="145982"/>
                    <a:pt x="0" y="121652"/>
                  </a:cubicBezTo>
                  <a:lnTo>
                    <a:pt x="0" y="44053"/>
                  </a:lnTo>
                  <a:cubicBezTo>
                    <a:pt x="0" y="19723"/>
                    <a:pt x="19723" y="0"/>
                    <a:pt x="44053"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18" name="TextBox 18"/>
            <p:cNvSpPr txBox="1"/>
            <p:nvPr/>
          </p:nvSpPr>
          <p:spPr>
            <a:xfrm>
              <a:off x="0" y="-47625"/>
              <a:ext cx="1934422" cy="213330"/>
            </a:xfrm>
            <a:prstGeom prst="rect">
              <a:avLst/>
            </a:prstGeom>
          </p:spPr>
          <p:txBody>
            <a:bodyPr lIns="50800" tIns="50800" rIns="50800" bIns="50800" rtlCol="0" anchor="ctr"/>
            <a:lstStyle/>
            <a:p>
              <a:pPr algn="ctr">
                <a:lnSpc>
                  <a:spcPts val="3219"/>
                </a:lnSpc>
              </a:pPr>
              <a:endParaRPr/>
            </a:p>
          </p:txBody>
        </p:sp>
      </p:grpSp>
      <p:grpSp>
        <p:nvGrpSpPr>
          <p:cNvPr id="19" name="Group 19"/>
          <p:cNvGrpSpPr/>
          <p:nvPr/>
        </p:nvGrpSpPr>
        <p:grpSpPr>
          <a:xfrm>
            <a:off x="2649695" y="5663554"/>
            <a:ext cx="9118902" cy="782815"/>
            <a:chOff x="0" y="0"/>
            <a:chExt cx="1930277" cy="165705"/>
          </a:xfrm>
        </p:grpSpPr>
        <p:sp>
          <p:nvSpPr>
            <p:cNvPr id="20" name="Freeform 20"/>
            <p:cNvSpPr/>
            <p:nvPr/>
          </p:nvSpPr>
          <p:spPr>
            <a:xfrm>
              <a:off x="0" y="0"/>
              <a:ext cx="1930277" cy="165705"/>
            </a:xfrm>
            <a:custGeom>
              <a:avLst/>
              <a:gdLst/>
              <a:ahLst/>
              <a:cxnLst/>
              <a:rect l="l" t="t" r="r" b="b"/>
              <a:pathLst>
                <a:path w="1930277" h="165705">
                  <a:moveTo>
                    <a:pt x="44148" y="0"/>
                  </a:moveTo>
                  <a:lnTo>
                    <a:pt x="1886129" y="0"/>
                  </a:lnTo>
                  <a:cubicBezTo>
                    <a:pt x="1897838" y="0"/>
                    <a:pt x="1909067" y="4651"/>
                    <a:pt x="1917346" y="12931"/>
                  </a:cubicBezTo>
                  <a:cubicBezTo>
                    <a:pt x="1925626" y="21210"/>
                    <a:pt x="1930277" y="32439"/>
                    <a:pt x="1930277" y="44148"/>
                  </a:cubicBezTo>
                  <a:lnTo>
                    <a:pt x="1930277" y="121557"/>
                  </a:lnTo>
                  <a:cubicBezTo>
                    <a:pt x="1930277" y="133266"/>
                    <a:pt x="1925626" y="144495"/>
                    <a:pt x="1917346" y="152775"/>
                  </a:cubicBezTo>
                  <a:cubicBezTo>
                    <a:pt x="1909067" y="161054"/>
                    <a:pt x="1897838" y="165705"/>
                    <a:pt x="1886129" y="165705"/>
                  </a:cubicBezTo>
                  <a:lnTo>
                    <a:pt x="44148" y="165705"/>
                  </a:lnTo>
                  <a:cubicBezTo>
                    <a:pt x="32439" y="165705"/>
                    <a:pt x="21210" y="161054"/>
                    <a:pt x="12931" y="152775"/>
                  </a:cubicBezTo>
                  <a:cubicBezTo>
                    <a:pt x="4651" y="144495"/>
                    <a:pt x="0" y="133266"/>
                    <a:pt x="0" y="121557"/>
                  </a:cubicBezTo>
                  <a:lnTo>
                    <a:pt x="0" y="44148"/>
                  </a:lnTo>
                  <a:cubicBezTo>
                    <a:pt x="0" y="32439"/>
                    <a:pt x="4651" y="21210"/>
                    <a:pt x="12931" y="12931"/>
                  </a:cubicBezTo>
                  <a:cubicBezTo>
                    <a:pt x="21210" y="4651"/>
                    <a:pt x="32439" y="0"/>
                    <a:pt x="44148"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21" name="TextBox 21"/>
            <p:cNvSpPr txBox="1"/>
            <p:nvPr/>
          </p:nvSpPr>
          <p:spPr>
            <a:xfrm>
              <a:off x="0" y="-47625"/>
              <a:ext cx="1930277" cy="213330"/>
            </a:xfrm>
            <a:prstGeom prst="rect">
              <a:avLst/>
            </a:prstGeom>
          </p:spPr>
          <p:txBody>
            <a:bodyPr lIns="50800" tIns="50800" rIns="50800" bIns="50800" rtlCol="0" anchor="ctr"/>
            <a:lstStyle/>
            <a:p>
              <a:pPr algn="ctr">
                <a:lnSpc>
                  <a:spcPts val="3219"/>
                </a:lnSpc>
              </a:pPr>
              <a:endParaRPr/>
            </a:p>
          </p:txBody>
        </p:sp>
      </p:grpSp>
      <p:grpSp>
        <p:nvGrpSpPr>
          <p:cNvPr id="25" name="Group 25"/>
          <p:cNvGrpSpPr/>
          <p:nvPr/>
        </p:nvGrpSpPr>
        <p:grpSpPr>
          <a:xfrm>
            <a:off x="2616997" y="6702318"/>
            <a:ext cx="9118902" cy="782815"/>
            <a:chOff x="0" y="0"/>
            <a:chExt cx="1930277" cy="165705"/>
          </a:xfrm>
        </p:grpSpPr>
        <p:sp>
          <p:nvSpPr>
            <p:cNvPr id="26" name="Freeform 26"/>
            <p:cNvSpPr/>
            <p:nvPr/>
          </p:nvSpPr>
          <p:spPr>
            <a:xfrm>
              <a:off x="0" y="0"/>
              <a:ext cx="1930277" cy="165705"/>
            </a:xfrm>
            <a:custGeom>
              <a:avLst/>
              <a:gdLst/>
              <a:ahLst/>
              <a:cxnLst/>
              <a:rect l="l" t="t" r="r" b="b"/>
              <a:pathLst>
                <a:path w="1930277" h="165705">
                  <a:moveTo>
                    <a:pt x="44148" y="0"/>
                  </a:moveTo>
                  <a:lnTo>
                    <a:pt x="1886129" y="0"/>
                  </a:lnTo>
                  <a:cubicBezTo>
                    <a:pt x="1897838" y="0"/>
                    <a:pt x="1909067" y="4651"/>
                    <a:pt x="1917346" y="12931"/>
                  </a:cubicBezTo>
                  <a:cubicBezTo>
                    <a:pt x="1925626" y="21210"/>
                    <a:pt x="1930277" y="32439"/>
                    <a:pt x="1930277" y="44148"/>
                  </a:cubicBezTo>
                  <a:lnTo>
                    <a:pt x="1930277" y="121557"/>
                  </a:lnTo>
                  <a:cubicBezTo>
                    <a:pt x="1930277" y="133266"/>
                    <a:pt x="1925626" y="144495"/>
                    <a:pt x="1917346" y="152775"/>
                  </a:cubicBezTo>
                  <a:cubicBezTo>
                    <a:pt x="1909067" y="161054"/>
                    <a:pt x="1897838" y="165705"/>
                    <a:pt x="1886129" y="165705"/>
                  </a:cubicBezTo>
                  <a:lnTo>
                    <a:pt x="44148" y="165705"/>
                  </a:lnTo>
                  <a:cubicBezTo>
                    <a:pt x="32439" y="165705"/>
                    <a:pt x="21210" y="161054"/>
                    <a:pt x="12931" y="152775"/>
                  </a:cubicBezTo>
                  <a:cubicBezTo>
                    <a:pt x="4651" y="144495"/>
                    <a:pt x="0" y="133266"/>
                    <a:pt x="0" y="121557"/>
                  </a:cubicBezTo>
                  <a:lnTo>
                    <a:pt x="0" y="44148"/>
                  </a:lnTo>
                  <a:cubicBezTo>
                    <a:pt x="0" y="32439"/>
                    <a:pt x="4651" y="21210"/>
                    <a:pt x="12931" y="12931"/>
                  </a:cubicBezTo>
                  <a:cubicBezTo>
                    <a:pt x="21210" y="4651"/>
                    <a:pt x="32439" y="0"/>
                    <a:pt x="44148"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27" name="TextBox 27"/>
            <p:cNvSpPr txBox="1"/>
            <p:nvPr/>
          </p:nvSpPr>
          <p:spPr>
            <a:xfrm>
              <a:off x="0" y="-47625"/>
              <a:ext cx="1930277" cy="213330"/>
            </a:xfrm>
            <a:prstGeom prst="rect">
              <a:avLst/>
            </a:prstGeom>
          </p:spPr>
          <p:txBody>
            <a:bodyPr lIns="50800" tIns="50800" rIns="50800" bIns="50800" rtlCol="0" anchor="ctr"/>
            <a:lstStyle/>
            <a:p>
              <a:pPr algn="ctr">
                <a:lnSpc>
                  <a:spcPts val="3219"/>
                </a:lnSpc>
              </a:pPr>
              <a:endParaRPr/>
            </a:p>
          </p:txBody>
        </p:sp>
      </p:grpSp>
      <p:grpSp>
        <p:nvGrpSpPr>
          <p:cNvPr id="28" name="Group 28"/>
          <p:cNvGrpSpPr/>
          <p:nvPr/>
        </p:nvGrpSpPr>
        <p:grpSpPr>
          <a:xfrm>
            <a:off x="2610532" y="7764098"/>
            <a:ext cx="9158065" cy="1745091"/>
            <a:chOff x="-8290" y="-203693"/>
            <a:chExt cx="1938567" cy="369398"/>
          </a:xfrm>
        </p:grpSpPr>
        <p:sp>
          <p:nvSpPr>
            <p:cNvPr id="29" name="Freeform 29"/>
            <p:cNvSpPr/>
            <p:nvPr/>
          </p:nvSpPr>
          <p:spPr>
            <a:xfrm>
              <a:off x="-8290" y="-203693"/>
              <a:ext cx="1930277" cy="165705"/>
            </a:xfrm>
            <a:custGeom>
              <a:avLst/>
              <a:gdLst/>
              <a:ahLst/>
              <a:cxnLst/>
              <a:rect l="l" t="t" r="r" b="b"/>
              <a:pathLst>
                <a:path w="1930277" h="165705">
                  <a:moveTo>
                    <a:pt x="44148" y="0"/>
                  </a:moveTo>
                  <a:lnTo>
                    <a:pt x="1886129" y="0"/>
                  </a:lnTo>
                  <a:cubicBezTo>
                    <a:pt x="1897838" y="0"/>
                    <a:pt x="1909067" y="4651"/>
                    <a:pt x="1917346" y="12931"/>
                  </a:cubicBezTo>
                  <a:cubicBezTo>
                    <a:pt x="1925626" y="21210"/>
                    <a:pt x="1930277" y="32439"/>
                    <a:pt x="1930277" y="44148"/>
                  </a:cubicBezTo>
                  <a:lnTo>
                    <a:pt x="1930277" y="121557"/>
                  </a:lnTo>
                  <a:cubicBezTo>
                    <a:pt x="1930277" y="133266"/>
                    <a:pt x="1925626" y="144495"/>
                    <a:pt x="1917346" y="152775"/>
                  </a:cubicBezTo>
                  <a:cubicBezTo>
                    <a:pt x="1909067" y="161054"/>
                    <a:pt x="1897838" y="165705"/>
                    <a:pt x="1886129" y="165705"/>
                  </a:cubicBezTo>
                  <a:lnTo>
                    <a:pt x="44148" y="165705"/>
                  </a:lnTo>
                  <a:cubicBezTo>
                    <a:pt x="32439" y="165705"/>
                    <a:pt x="21210" y="161054"/>
                    <a:pt x="12931" y="152775"/>
                  </a:cubicBezTo>
                  <a:cubicBezTo>
                    <a:pt x="4651" y="144495"/>
                    <a:pt x="0" y="133266"/>
                    <a:pt x="0" y="121557"/>
                  </a:cubicBezTo>
                  <a:lnTo>
                    <a:pt x="0" y="44148"/>
                  </a:lnTo>
                  <a:cubicBezTo>
                    <a:pt x="0" y="32439"/>
                    <a:pt x="4651" y="21210"/>
                    <a:pt x="12931" y="12931"/>
                  </a:cubicBezTo>
                  <a:cubicBezTo>
                    <a:pt x="21210" y="4651"/>
                    <a:pt x="32439" y="0"/>
                    <a:pt x="44148" y="0"/>
                  </a:cubicBezTo>
                  <a:close/>
                </a:path>
              </a:pathLst>
            </a:custGeom>
            <a:solidFill>
              <a:srgbClr val="000000">
                <a:alpha val="0"/>
              </a:srgbClr>
            </a:solidFill>
            <a:ln w="9525" cap="rnd">
              <a:solidFill>
                <a:srgbClr val="393636"/>
              </a:solidFill>
              <a:prstDash val="solid"/>
              <a:round/>
            </a:ln>
          </p:spPr>
          <p:txBody>
            <a:bodyPr/>
            <a:lstStyle/>
            <a:p>
              <a:endParaRPr lang="el-GR" dirty="0"/>
            </a:p>
          </p:txBody>
        </p:sp>
        <p:sp>
          <p:nvSpPr>
            <p:cNvPr id="30" name="TextBox 30"/>
            <p:cNvSpPr txBox="1"/>
            <p:nvPr/>
          </p:nvSpPr>
          <p:spPr>
            <a:xfrm>
              <a:off x="0" y="-47625"/>
              <a:ext cx="1930277" cy="213330"/>
            </a:xfrm>
            <a:prstGeom prst="rect">
              <a:avLst/>
            </a:prstGeom>
          </p:spPr>
          <p:txBody>
            <a:bodyPr lIns="50800" tIns="50800" rIns="50800" bIns="50800" rtlCol="0" anchor="ctr"/>
            <a:lstStyle/>
            <a:p>
              <a:pPr algn="ctr">
                <a:lnSpc>
                  <a:spcPts val="3219"/>
                </a:lnSpc>
              </a:pPr>
              <a:endParaRPr/>
            </a:p>
          </p:txBody>
        </p:sp>
      </p:grpSp>
      <p:sp>
        <p:nvSpPr>
          <p:cNvPr id="31" name="Freeform 31"/>
          <p:cNvSpPr/>
          <p:nvPr/>
        </p:nvSpPr>
        <p:spPr>
          <a:xfrm>
            <a:off x="631690" y="3011344"/>
            <a:ext cx="1671061" cy="6246956"/>
          </a:xfrm>
          <a:custGeom>
            <a:avLst/>
            <a:gdLst/>
            <a:ahLst/>
            <a:cxnLst/>
            <a:rect l="l" t="t" r="r" b="b"/>
            <a:pathLst>
              <a:path w="1671061" h="6246956">
                <a:moveTo>
                  <a:pt x="0" y="0"/>
                </a:moveTo>
                <a:lnTo>
                  <a:pt x="1671060" y="0"/>
                </a:lnTo>
                <a:lnTo>
                  <a:pt x="1671060" y="6246956"/>
                </a:lnTo>
                <a:lnTo>
                  <a:pt x="0" y="6246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32" name="TextBox 32"/>
          <p:cNvSpPr txBox="1"/>
          <p:nvPr/>
        </p:nvSpPr>
        <p:spPr>
          <a:xfrm>
            <a:off x="2899571" y="3658099"/>
            <a:ext cx="4668636"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β. «...</a:t>
            </a:r>
            <a:r>
              <a:rPr lang="en-US" sz="3791" b="1" dirty="0" err="1">
                <a:solidFill>
                  <a:srgbClr val="000000"/>
                </a:solidFill>
                <a:latin typeface="One Little Font Bold"/>
                <a:ea typeface="One Little Font Bold"/>
                <a:cs typeface="One Little Font Bold"/>
                <a:sym typeface="One Little Font Bold"/>
              </a:rPr>
              <a:t>χρηστεύετ</a:t>
            </a:r>
            <a:r>
              <a:rPr lang="en-US" sz="3791" b="1" dirty="0">
                <a:solidFill>
                  <a:srgbClr val="000000"/>
                </a:solidFill>
                <a:latin typeface="One Little Font Bold"/>
                <a:ea typeface="One Little Font Bold"/>
                <a:cs typeface="One Little Font Bold"/>
                <a:sym typeface="One Little Font Bold"/>
              </a:rPr>
              <a:t>αι...»</a:t>
            </a:r>
          </a:p>
        </p:txBody>
      </p:sp>
      <p:sp>
        <p:nvSpPr>
          <p:cNvPr id="33" name="TextBox 33"/>
          <p:cNvSpPr txBox="1"/>
          <p:nvPr/>
        </p:nvSpPr>
        <p:spPr>
          <a:xfrm>
            <a:off x="2899570" y="4710946"/>
            <a:ext cx="5406229"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γ. «Η α</a:t>
            </a:r>
            <a:r>
              <a:rPr lang="en-US" sz="3791" b="1" dirty="0" err="1">
                <a:solidFill>
                  <a:srgbClr val="000000"/>
                </a:solidFill>
                <a:latin typeface="One Little Font Bold"/>
                <a:ea typeface="One Little Font Bold"/>
                <a:cs typeface="One Little Font Bold"/>
                <a:sym typeface="One Little Font Bold"/>
              </a:rPr>
              <a:t>γά</a:t>
            </a:r>
            <a:r>
              <a:rPr lang="en-US" sz="3791" b="1" dirty="0">
                <a:solidFill>
                  <a:srgbClr val="000000"/>
                </a:solidFill>
                <a:latin typeface="One Little Font Bold"/>
                <a:ea typeface="One Little Font Bold"/>
                <a:cs typeface="One Little Font Bold"/>
                <a:sym typeface="One Little Font Bold"/>
              </a:rPr>
              <a:t>πη ου ζηλοί...»</a:t>
            </a:r>
          </a:p>
        </p:txBody>
      </p:sp>
      <p:sp>
        <p:nvSpPr>
          <p:cNvPr id="34" name="TextBox 34"/>
          <p:cNvSpPr txBox="1"/>
          <p:nvPr/>
        </p:nvSpPr>
        <p:spPr>
          <a:xfrm>
            <a:off x="2899571" y="5703311"/>
            <a:ext cx="8912548"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δ. «Η α</a:t>
            </a:r>
            <a:r>
              <a:rPr lang="en-US" sz="3791" b="1" dirty="0" err="1">
                <a:solidFill>
                  <a:srgbClr val="000000"/>
                </a:solidFill>
                <a:latin typeface="One Little Font Bold"/>
                <a:ea typeface="One Little Font Bold"/>
                <a:cs typeface="One Little Font Bold"/>
                <a:sym typeface="One Little Font Bold"/>
              </a:rPr>
              <a:t>γά</a:t>
            </a:r>
            <a:r>
              <a:rPr lang="en-US" sz="3791" b="1" dirty="0">
                <a:solidFill>
                  <a:srgbClr val="000000"/>
                </a:solidFill>
                <a:latin typeface="One Little Font Bold"/>
                <a:ea typeface="One Little Font Bold"/>
                <a:cs typeface="One Little Font Bold"/>
                <a:sym typeface="One Little Font Bold"/>
              </a:rPr>
              <a:t>πη ου περπερεύεται, ου φυσιούται».</a:t>
            </a:r>
          </a:p>
        </p:txBody>
      </p:sp>
      <p:sp>
        <p:nvSpPr>
          <p:cNvPr id="36" name="TextBox 36"/>
          <p:cNvSpPr txBox="1"/>
          <p:nvPr/>
        </p:nvSpPr>
        <p:spPr>
          <a:xfrm>
            <a:off x="2776698" y="6772774"/>
            <a:ext cx="5302742"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ε. «...</a:t>
            </a:r>
            <a:r>
              <a:rPr lang="en-US" sz="3791" b="1" dirty="0" err="1">
                <a:solidFill>
                  <a:srgbClr val="000000"/>
                </a:solidFill>
                <a:latin typeface="One Little Font Bold"/>
                <a:ea typeface="One Little Font Bold"/>
                <a:cs typeface="One Little Font Bold"/>
                <a:sym typeface="One Little Font Bold"/>
              </a:rPr>
              <a:t>ουκ</a:t>
            </a:r>
            <a:r>
              <a:rPr lang="en-US" sz="3791" b="1" dirty="0">
                <a:solidFill>
                  <a:srgbClr val="000000"/>
                </a:solidFill>
                <a:latin typeface="One Little Font Bold"/>
                <a:ea typeface="One Little Font Bold"/>
                <a:cs typeface="One Little Font Bold"/>
                <a:sym typeface="One Little Font Bold"/>
              </a:rPr>
              <a:t> α</a:t>
            </a:r>
            <a:r>
              <a:rPr lang="en-US" sz="3791" b="1" dirty="0" err="1">
                <a:solidFill>
                  <a:srgbClr val="000000"/>
                </a:solidFill>
                <a:latin typeface="One Little Font Bold"/>
                <a:ea typeface="One Little Font Bold"/>
                <a:cs typeface="One Little Font Bold"/>
                <a:sym typeface="One Little Font Bold"/>
              </a:rPr>
              <a:t>σχημονεί</a:t>
            </a:r>
            <a:r>
              <a:rPr lang="en-US" sz="3791" b="1" dirty="0">
                <a:solidFill>
                  <a:srgbClr val="000000"/>
                </a:solidFill>
                <a:latin typeface="One Little Font Bold"/>
                <a:ea typeface="One Little Font Bold"/>
                <a:cs typeface="One Little Font Bold"/>
                <a:sym typeface="One Little Font Bold"/>
              </a:rPr>
              <a:t>...»</a:t>
            </a:r>
          </a:p>
        </p:txBody>
      </p:sp>
      <p:sp>
        <p:nvSpPr>
          <p:cNvPr id="37" name="TextBox 37"/>
          <p:cNvSpPr txBox="1"/>
          <p:nvPr/>
        </p:nvSpPr>
        <p:spPr>
          <a:xfrm>
            <a:off x="2927731" y="7764098"/>
            <a:ext cx="5918652" cy="679673"/>
          </a:xfrm>
          <a:prstGeom prst="rect">
            <a:avLst/>
          </a:prstGeom>
        </p:spPr>
        <p:txBody>
          <a:bodyPr wrap="square" lIns="0" tIns="0" rIns="0" bIns="0" rtlCol="0" anchor="t">
            <a:spAutoFit/>
          </a:bodyPr>
          <a:lstStyle/>
          <a:p>
            <a:pPr algn="ctr">
              <a:lnSpc>
                <a:spcPts val="5307"/>
              </a:lnSpc>
              <a:spcBef>
                <a:spcPct val="0"/>
              </a:spcBef>
            </a:pPr>
            <a:r>
              <a:rPr lang="en-US" sz="3791" b="1" dirty="0" err="1">
                <a:solidFill>
                  <a:srgbClr val="000000"/>
                </a:solidFill>
                <a:latin typeface="One Little Font Bold"/>
                <a:ea typeface="One Little Font Bold"/>
                <a:cs typeface="One Little Font Bold"/>
                <a:sym typeface="One Little Font Bold"/>
              </a:rPr>
              <a:t>στ</a:t>
            </a:r>
            <a:r>
              <a:rPr lang="en-US" sz="3791" b="1" dirty="0">
                <a:solidFill>
                  <a:srgbClr val="000000"/>
                </a:solidFill>
                <a:latin typeface="One Little Font Bold"/>
                <a:ea typeface="One Little Font Bold"/>
                <a:cs typeface="One Little Font Bold"/>
                <a:sym typeface="One Little Font Bold"/>
              </a:rPr>
              <a:t>. «...</a:t>
            </a:r>
            <a:r>
              <a:rPr lang="en-US" sz="3791" b="1" dirty="0" err="1">
                <a:solidFill>
                  <a:srgbClr val="000000"/>
                </a:solidFill>
                <a:latin typeface="One Little Font Bold"/>
                <a:ea typeface="One Little Font Bold"/>
                <a:cs typeface="One Little Font Bold"/>
                <a:sym typeface="One Little Font Bold"/>
              </a:rPr>
              <a:t>ου</a:t>
            </a:r>
            <a:r>
              <a:rPr lang="en-US" sz="3791" b="1" dirty="0">
                <a:solidFill>
                  <a:srgbClr val="000000"/>
                </a:solidFill>
                <a:latin typeface="One Little Font Bold"/>
                <a:ea typeface="One Little Font Bold"/>
                <a:cs typeface="One Little Font Bold"/>
                <a:sym typeface="One Little Font Bold"/>
              </a:rPr>
              <a:t> </a:t>
            </a:r>
            <a:r>
              <a:rPr lang="en-US" sz="3791" b="1" dirty="0" err="1">
                <a:solidFill>
                  <a:srgbClr val="000000"/>
                </a:solidFill>
                <a:latin typeface="One Little Font Bold"/>
                <a:ea typeface="One Little Font Bold"/>
                <a:cs typeface="One Little Font Bold"/>
                <a:sym typeface="One Little Font Bold"/>
              </a:rPr>
              <a:t>ζητεί</a:t>
            </a:r>
            <a:r>
              <a:rPr lang="en-US" sz="3791" b="1" dirty="0">
                <a:solidFill>
                  <a:srgbClr val="000000"/>
                </a:solidFill>
                <a:latin typeface="One Little Font Bold"/>
                <a:ea typeface="One Little Font Bold"/>
                <a:cs typeface="One Little Font Bold"/>
                <a:sym typeface="One Little Font Bold"/>
              </a:rPr>
              <a:t> τα εα</a:t>
            </a:r>
            <a:r>
              <a:rPr lang="en-US" sz="3791" b="1" dirty="0" err="1">
                <a:solidFill>
                  <a:srgbClr val="000000"/>
                </a:solidFill>
                <a:latin typeface="One Little Font Bold"/>
                <a:ea typeface="One Little Font Bold"/>
                <a:cs typeface="One Little Font Bold"/>
                <a:sym typeface="One Little Font Bold"/>
              </a:rPr>
              <a:t>υτής</a:t>
            </a:r>
            <a:r>
              <a:rPr lang="en-US" sz="3791" b="1" dirty="0">
                <a:solidFill>
                  <a:srgbClr val="000000"/>
                </a:solidFill>
                <a:latin typeface="One Little Font Bold"/>
                <a:ea typeface="One Little Font Bold"/>
                <a:cs typeface="One Little Font Bold"/>
                <a:sym typeface="One Little Font Bold"/>
              </a:rPr>
              <a:t>...»</a:t>
            </a:r>
          </a:p>
        </p:txBody>
      </p:sp>
      <p:grpSp>
        <p:nvGrpSpPr>
          <p:cNvPr id="38" name="Group 38"/>
          <p:cNvGrpSpPr/>
          <p:nvPr/>
        </p:nvGrpSpPr>
        <p:grpSpPr>
          <a:xfrm>
            <a:off x="14365934" y="2191161"/>
            <a:ext cx="3206416" cy="8095839"/>
            <a:chOff x="0" y="0"/>
            <a:chExt cx="4275221" cy="10794452"/>
          </a:xfrm>
        </p:grpSpPr>
        <p:grpSp>
          <p:nvGrpSpPr>
            <p:cNvPr id="39" name="Group 39"/>
            <p:cNvGrpSpPr/>
            <p:nvPr/>
          </p:nvGrpSpPr>
          <p:grpSpPr>
            <a:xfrm>
              <a:off x="1559810" y="0"/>
              <a:ext cx="2119384" cy="211938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3127" t="-58460" r="-13585" b="-91221"/>
                </a:stretch>
              </a:blipFill>
            </p:spPr>
            <p:txBody>
              <a:bodyPr/>
              <a:lstStyle/>
              <a:p>
                <a:endParaRPr lang="el-GR"/>
              </a:p>
            </p:txBody>
          </p:sp>
        </p:grpSp>
        <p:sp>
          <p:nvSpPr>
            <p:cNvPr id="41" name="Freeform 41"/>
            <p:cNvSpPr/>
            <p:nvPr/>
          </p:nvSpPr>
          <p:spPr>
            <a:xfrm>
              <a:off x="0" y="550515"/>
              <a:ext cx="4275221" cy="10243936"/>
            </a:xfrm>
            <a:custGeom>
              <a:avLst/>
              <a:gdLst/>
              <a:ahLst/>
              <a:cxnLst/>
              <a:rect l="l" t="t" r="r" b="b"/>
              <a:pathLst>
                <a:path w="4275221" h="10243936">
                  <a:moveTo>
                    <a:pt x="0" y="0"/>
                  </a:moveTo>
                  <a:lnTo>
                    <a:pt x="4275221" y="0"/>
                  </a:lnTo>
                  <a:lnTo>
                    <a:pt x="4275221" y="10243937"/>
                  </a:lnTo>
                  <a:lnTo>
                    <a:pt x="0" y="10243937"/>
                  </a:lnTo>
                  <a:lnTo>
                    <a:pt x="0" y="0"/>
                  </a:lnTo>
                  <a:close/>
                </a:path>
              </a:pathLst>
            </a:custGeom>
            <a:blipFill>
              <a:blip r:embed="rId8"/>
              <a:stretch>
                <a:fillRect l="-20396" t="-11993" r="-25346" b="-7857"/>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randombar(horizontal)">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3" grpId="0"/>
      <p:bldP spid="34"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grpSp>
        <p:nvGrpSpPr>
          <p:cNvPr id="16" name="Group 16"/>
          <p:cNvGrpSpPr/>
          <p:nvPr/>
        </p:nvGrpSpPr>
        <p:grpSpPr>
          <a:xfrm>
            <a:off x="2630114" y="4644271"/>
            <a:ext cx="11315324" cy="782815"/>
            <a:chOff x="0" y="0"/>
            <a:chExt cx="2395212" cy="165705"/>
          </a:xfrm>
        </p:grpSpPr>
        <p:sp>
          <p:nvSpPr>
            <p:cNvPr id="17" name="Freeform 17"/>
            <p:cNvSpPr/>
            <p:nvPr/>
          </p:nvSpPr>
          <p:spPr>
            <a:xfrm>
              <a:off x="0" y="0"/>
              <a:ext cx="2395212" cy="165705"/>
            </a:xfrm>
            <a:custGeom>
              <a:avLst/>
              <a:gdLst/>
              <a:ahLst/>
              <a:cxnLst/>
              <a:rect l="l" t="t" r="r" b="b"/>
              <a:pathLst>
                <a:path w="2395212" h="165705">
                  <a:moveTo>
                    <a:pt x="35578" y="0"/>
                  </a:moveTo>
                  <a:lnTo>
                    <a:pt x="2359634" y="0"/>
                  </a:lnTo>
                  <a:cubicBezTo>
                    <a:pt x="2379283" y="0"/>
                    <a:pt x="2395212" y="15929"/>
                    <a:pt x="2395212" y="35578"/>
                  </a:cubicBezTo>
                  <a:lnTo>
                    <a:pt x="2395212" y="130127"/>
                  </a:lnTo>
                  <a:cubicBezTo>
                    <a:pt x="2395212" y="139563"/>
                    <a:pt x="2391464" y="148612"/>
                    <a:pt x="2384792" y="155285"/>
                  </a:cubicBezTo>
                  <a:cubicBezTo>
                    <a:pt x="2378120" y="161957"/>
                    <a:pt x="2369070" y="165705"/>
                    <a:pt x="2359634" y="165705"/>
                  </a:cubicBezTo>
                  <a:lnTo>
                    <a:pt x="35578" y="165705"/>
                  </a:lnTo>
                  <a:cubicBezTo>
                    <a:pt x="26142" y="165705"/>
                    <a:pt x="17093" y="161957"/>
                    <a:pt x="10421" y="155285"/>
                  </a:cubicBezTo>
                  <a:cubicBezTo>
                    <a:pt x="3748" y="148612"/>
                    <a:pt x="0" y="139563"/>
                    <a:pt x="0" y="130127"/>
                  </a:cubicBezTo>
                  <a:lnTo>
                    <a:pt x="0" y="35578"/>
                  </a:lnTo>
                  <a:cubicBezTo>
                    <a:pt x="0" y="26142"/>
                    <a:pt x="3748" y="17093"/>
                    <a:pt x="10421" y="10421"/>
                  </a:cubicBezTo>
                  <a:cubicBezTo>
                    <a:pt x="17093" y="3748"/>
                    <a:pt x="26142" y="0"/>
                    <a:pt x="35578" y="0"/>
                  </a:cubicBezTo>
                  <a:close/>
                </a:path>
              </a:pathLst>
            </a:custGeom>
            <a:solidFill>
              <a:srgbClr val="000000">
                <a:alpha val="0"/>
              </a:srgbClr>
            </a:solidFill>
            <a:ln w="9525" cap="rnd">
              <a:solidFill>
                <a:srgbClr val="393636"/>
              </a:solidFill>
              <a:prstDash val="solid"/>
              <a:round/>
            </a:ln>
          </p:spPr>
          <p:txBody>
            <a:bodyPr/>
            <a:lstStyle/>
            <a:p>
              <a:endParaRPr lang="el-GR" dirty="0"/>
            </a:p>
          </p:txBody>
        </p:sp>
        <p:sp>
          <p:nvSpPr>
            <p:cNvPr id="18" name="TextBox 18"/>
            <p:cNvSpPr txBox="1"/>
            <p:nvPr/>
          </p:nvSpPr>
          <p:spPr>
            <a:xfrm>
              <a:off x="0" y="-47625"/>
              <a:ext cx="2395212" cy="213330"/>
            </a:xfrm>
            <a:prstGeom prst="rect">
              <a:avLst/>
            </a:prstGeom>
          </p:spPr>
          <p:txBody>
            <a:bodyPr lIns="50800" tIns="50800" rIns="50800" bIns="50800" rtlCol="0" anchor="ctr"/>
            <a:lstStyle/>
            <a:p>
              <a:pPr algn="ctr">
                <a:lnSpc>
                  <a:spcPts val="3219"/>
                </a:lnSpc>
              </a:pPr>
              <a:endParaRPr/>
            </a:p>
          </p:txBody>
        </p:sp>
      </p:grpSp>
      <p:sp>
        <p:nvSpPr>
          <p:cNvPr id="3" name="Freeform 3"/>
          <p:cNvSpPr/>
          <p:nvPr/>
        </p:nvSpPr>
        <p:spPr>
          <a:xfrm rot="8348555">
            <a:off x="9919292" y="5740415"/>
            <a:ext cx="9888622" cy="6053461"/>
          </a:xfrm>
          <a:custGeom>
            <a:avLst/>
            <a:gdLst/>
            <a:ahLst/>
            <a:cxnLst/>
            <a:rect l="l" t="t" r="r" b="b"/>
            <a:pathLst>
              <a:path w="9888622" h="6053461">
                <a:moveTo>
                  <a:pt x="0" y="0"/>
                </a:moveTo>
                <a:lnTo>
                  <a:pt x="9888622" y="0"/>
                </a:lnTo>
                <a:lnTo>
                  <a:pt x="9888622" y="6053461"/>
                </a:lnTo>
                <a:lnTo>
                  <a:pt x="0" y="6053461"/>
                </a:lnTo>
                <a:lnTo>
                  <a:pt x="0" y="0"/>
                </a:lnTo>
                <a:close/>
              </a:path>
            </a:pathLst>
          </a:custGeom>
          <a:blipFill>
            <a:blip r:embed="rId3"/>
            <a:stretch>
              <a:fillRect/>
            </a:stretch>
          </a:blipFill>
        </p:spPr>
        <p:txBody>
          <a:bodyPr/>
          <a:lstStyle/>
          <a:p>
            <a:endParaRPr lang="el-GR"/>
          </a:p>
        </p:txBody>
      </p:sp>
      <p:sp>
        <p:nvSpPr>
          <p:cNvPr id="4" name="Freeform 4"/>
          <p:cNvSpPr/>
          <p:nvPr/>
        </p:nvSpPr>
        <p:spPr>
          <a:xfrm>
            <a:off x="225580" y="375025"/>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3072948" y="937636"/>
            <a:ext cx="13848681" cy="596128"/>
          </a:xfrm>
          <a:prstGeom prst="rect">
            <a:avLst/>
          </a:prstGeom>
        </p:spPr>
        <p:txBody>
          <a:bodyPr lIns="0" tIns="0" rIns="0" bIns="0" rtlCol="0" anchor="t">
            <a:spAutoFit/>
          </a:bodyPr>
          <a:lstStyle/>
          <a:p>
            <a:pPr algn="ctr">
              <a:lnSpc>
                <a:spcPts val="4914"/>
              </a:lnSpc>
              <a:spcBef>
                <a:spcPct val="0"/>
              </a:spcBef>
            </a:pPr>
            <a:r>
              <a:rPr lang="en-US" sz="3510" b="1">
                <a:solidFill>
                  <a:srgbClr val="000000"/>
                </a:solidFill>
                <a:latin typeface="One Little Font Bold"/>
                <a:ea typeface="One Little Font Bold"/>
                <a:cs typeface="One Little Font Bold"/>
                <a:sym typeface="One Little Font Bold"/>
              </a:rPr>
              <a:t>Πώς όμως μπορούμε έμπρακτα να εκδηλώνουμε την αγάπη μας σε κάθε άνθρωπο;</a:t>
            </a:r>
          </a:p>
        </p:txBody>
      </p:sp>
      <p:grpSp>
        <p:nvGrpSpPr>
          <p:cNvPr id="6" name="Group 6"/>
          <p:cNvGrpSpPr/>
          <p:nvPr/>
        </p:nvGrpSpPr>
        <p:grpSpPr>
          <a:xfrm>
            <a:off x="2302750" y="767821"/>
            <a:ext cx="14956550" cy="1002433"/>
            <a:chOff x="0" y="0"/>
            <a:chExt cx="3165982" cy="212194"/>
          </a:xfrm>
        </p:grpSpPr>
        <p:sp>
          <p:nvSpPr>
            <p:cNvPr id="7" name="Freeform 7"/>
            <p:cNvSpPr/>
            <p:nvPr/>
          </p:nvSpPr>
          <p:spPr>
            <a:xfrm>
              <a:off x="0" y="0"/>
              <a:ext cx="3165982" cy="212194"/>
            </a:xfrm>
            <a:custGeom>
              <a:avLst/>
              <a:gdLst/>
              <a:ahLst/>
              <a:cxnLst/>
              <a:rect l="l" t="t" r="r" b="b"/>
              <a:pathLst>
                <a:path w="3165982" h="212194">
                  <a:moveTo>
                    <a:pt x="26917" y="0"/>
                  </a:moveTo>
                  <a:lnTo>
                    <a:pt x="3139066" y="0"/>
                  </a:lnTo>
                  <a:cubicBezTo>
                    <a:pt x="3153931" y="0"/>
                    <a:pt x="3165982" y="12051"/>
                    <a:pt x="3165982" y="26917"/>
                  </a:cubicBezTo>
                  <a:lnTo>
                    <a:pt x="3165982" y="185277"/>
                  </a:lnTo>
                  <a:cubicBezTo>
                    <a:pt x="3165982" y="200143"/>
                    <a:pt x="3153931" y="212194"/>
                    <a:pt x="3139066" y="212194"/>
                  </a:cubicBezTo>
                  <a:lnTo>
                    <a:pt x="26917" y="212194"/>
                  </a:lnTo>
                  <a:cubicBezTo>
                    <a:pt x="19778" y="212194"/>
                    <a:pt x="12932" y="209358"/>
                    <a:pt x="7884" y="204310"/>
                  </a:cubicBezTo>
                  <a:cubicBezTo>
                    <a:pt x="2836" y="199262"/>
                    <a:pt x="0" y="192416"/>
                    <a:pt x="0" y="185277"/>
                  </a:cubicBezTo>
                  <a:lnTo>
                    <a:pt x="0" y="26917"/>
                  </a:lnTo>
                  <a:cubicBezTo>
                    <a:pt x="0" y="19778"/>
                    <a:pt x="2836" y="12932"/>
                    <a:pt x="7884" y="7884"/>
                  </a:cubicBezTo>
                  <a:cubicBezTo>
                    <a:pt x="12932" y="2836"/>
                    <a:pt x="19778" y="0"/>
                    <a:pt x="26917"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8" name="TextBox 8"/>
            <p:cNvSpPr txBox="1"/>
            <p:nvPr/>
          </p:nvSpPr>
          <p:spPr>
            <a:xfrm>
              <a:off x="0" y="-47625"/>
              <a:ext cx="3165982" cy="259819"/>
            </a:xfrm>
            <a:prstGeom prst="rect">
              <a:avLst/>
            </a:prstGeom>
          </p:spPr>
          <p:txBody>
            <a:bodyPr lIns="50800" tIns="50800" rIns="50800" bIns="50800" rtlCol="0" anchor="ctr"/>
            <a:lstStyle/>
            <a:p>
              <a:pPr algn="ctr">
                <a:lnSpc>
                  <a:spcPts val="3219"/>
                </a:lnSpc>
              </a:pPr>
              <a:endParaRPr/>
            </a:p>
          </p:txBody>
        </p:sp>
      </p:grpSp>
      <p:grpSp>
        <p:nvGrpSpPr>
          <p:cNvPr id="9" name="Group 9"/>
          <p:cNvGrpSpPr/>
          <p:nvPr/>
        </p:nvGrpSpPr>
        <p:grpSpPr>
          <a:xfrm>
            <a:off x="2610532" y="2604048"/>
            <a:ext cx="11334905" cy="782815"/>
            <a:chOff x="0" y="0"/>
            <a:chExt cx="2399357" cy="165705"/>
          </a:xfrm>
        </p:grpSpPr>
        <p:sp>
          <p:nvSpPr>
            <p:cNvPr id="10" name="Freeform 10"/>
            <p:cNvSpPr/>
            <p:nvPr/>
          </p:nvSpPr>
          <p:spPr>
            <a:xfrm>
              <a:off x="0" y="0"/>
              <a:ext cx="2399357" cy="165705"/>
            </a:xfrm>
            <a:custGeom>
              <a:avLst/>
              <a:gdLst/>
              <a:ahLst/>
              <a:cxnLst/>
              <a:rect l="l" t="t" r="r" b="b"/>
              <a:pathLst>
                <a:path w="2399357" h="165705">
                  <a:moveTo>
                    <a:pt x="35517" y="0"/>
                  </a:moveTo>
                  <a:lnTo>
                    <a:pt x="2363841" y="0"/>
                  </a:lnTo>
                  <a:cubicBezTo>
                    <a:pt x="2383456" y="0"/>
                    <a:pt x="2399357" y="15901"/>
                    <a:pt x="2399357" y="35517"/>
                  </a:cubicBezTo>
                  <a:lnTo>
                    <a:pt x="2399357" y="130188"/>
                  </a:lnTo>
                  <a:cubicBezTo>
                    <a:pt x="2399357" y="139608"/>
                    <a:pt x="2395615" y="148642"/>
                    <a:pt x="2388955" y="155303"/>
                  </a:cubicBezTo>
                  <a:cubicBezTo>
                    <a:pt x="2382294" y="161963"/>
                    <a:pt x="2373260" y="165705"/>
                    <a:pt x="2363841" y="165705"/>
                  </a:cubicBezTo>
                  <a:lnTo>
                    <a:pt x="35517" y="165705"/>
                  </a:lnTo>
                  <a:cubicBezTo>
                    <a:pt x="15901" y="165705"/>
                    <a:pt x="0" y="149804"/>
                    <a:pt x="0" y="130188"/>
                  </a:cubicBezTo>
                  <a:lnTo>
                    <a:pt x="0" y="35517"/>
                  </a:lnTo>
                  <a:cubicBezTo>
                    <a:pt x="0" y="15901"/>
                    <a:pt x="15901" y="0"/>
                    <a:pt x="35517"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11" name="TextBox 11"/>
            <p:cNvSpPr txBox="1"/>
            <p:nvPr/>
          </p:nvSpPr>
          <p:spPr>
            <a:xfrm>
              <a:off x="0" y="-47625"/>
              <a:ext cx="2399357" cy="213330"/>
            </a:xfrm>
            <a:prstGeom prst="rect">
              <a:avLst/>
            </a:prstGeom>
          </p:spPr>
          <p:txBody>
            <a:bodyPr lIns="50800" tIns="50800" rIns="50800" bIns="50800" rtlCol="0" anchor="ctr"/>
            <a:lstStyle/>
            <a:p>
              <a:pPr algn="ctr">
                <a:lnSpc>
                  <a:spcPts val="3219"/>
                </a:lnSpc>
              </a:pPr>
              <a:endParaRPr/>
            </a:p>
          </p:txBody>
        </p:sp>
      </p:grpSp>
      <p:grpSp>
        <p:nvGrpSpPr>
          <p:cNvPr id="12" name="Group 12"/>
          <p:cNvGrpSpPr/>
          <p:nvPr/>
        </p:nvGrpSpPr>
        <p:grpSpPr>
          <a:xfrm>
            <a:off x="2630114" y="3623331"/>
            <a:ext cx="11315324" cy="782815"/>
            <a:chOff x="0" y="0"/>
            <a:chExt cx="2395212" cy="165705"/>
          </a:xfrm>
        </p:grpSpPr>
        <p:sp>
          <p:nvSpPr>
            <p:cNvPr id="13" name="Freeform 13"/>
            <p:cNvSpPr/>
            <p:nvPr/>
          </p:nvSpPr>
          <p:spPr>
            <a:xfrm>
              <a:off x="0" y="0"/>
              <a:ext cx="2395212" cy="165705"/>
            </a:xfrm>
            <a:custGeom>
              <a:avLst/>
              <a:gdLst/>
              <a:ahLst/>
              <a:cxnLst/>
              <a:rect l="l" t="t" r="r" b="b"/>
              <a:pathLst>
                <a:path w="2395212" h="165705">
                  <a:moveTo>
                    <a:pt x="35578" y="0"/>
                  </a:moveTo>
                  <a:lnTo>
                    <a:pt x="2359634" y="0"/>
                  </a:lnTo>
                  <a:cubicBezTo>
                    <a:pt x="2379283" y="0"/>
                    <a:pt x="2395212" y="15929"/>
                    <a:pt x="2395212" y="35578"/>
                  </a:cubicBezTo>
                  <a:lnTo>
                    <a:pt x="2395212" y="130127"/>
                  </a:lnTo>
                  <a:cubicBezTo>
                    <a:pt x="2395212" y="139563"/>
                    <a:pt x="2391464" y="148612"/>
                    <a:pt x="2384792" y="155285"/>
                  </a:cubicBezTo>
                  <a:cubicBezTo>
                    <a:pt x="2378120" y="161957"/>
                    <a:pt x="2369070" y="165705"/>
                    <a:pt x="2359634" y="165705"/>
                  </a:cubicBezTo>
                  <a:lnTo>
                    <a:pt x="35578" y="165705"/>
                  </a:lnTo>
                  <a:cubicBezTo>
                    <a:pt x="26142" y="165705"/>
                    <a:pt x="17093" y="161957"/>
                    <a:pt x="10421" y="155285"/>
                  </a:cubicBezTo>
                  <a:cubicBezTo>
                    <a:pt x="3748" y="148612"/>
                    <a:pt x="0" y="139563"/>
                    <a:pt x="0" y="130127"/>
                  </a:cubicBezTo>
                  <a:lnTo>
                    <a:pt x="0" y="35578"/>
                  </a:lnTo>
                  <a:cubicBezTo>
                    <a:pt x="0" y="26142"/>
                    <a:pt x="3748" y="17093"/>
                    <a:pt x="10421" y="10421"/>
                  </a:cubicBezTo>
                  <a:cubicBezTo>
                    <a:pt x="17093" y="3748"/>
                    <a:pt x="26142" y="0"/>
                    <a:pt x="35578"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14" name="TextBox 14"/>
            <p:cNvSpPr txBox="1"/>
            <p:nvPr/>
          </p:nvSpPr>
          <p:spPr>
            <a:xfrm>
              <a:off x="0" y="-47625"/>
              <a:ext cx="2395212" cy="213330"/>
            </a:xfrm>
            <a:prstGeom prst="rect">
              <a:avLst/>
            </a:prstGeom>
          </p:spPr>
          <p:txBody>
            <a:bodyPr lIns="50800" tIns="50800" rIns="50800" bIns="50800" rtlCol="0" anchor="ctr"/>
            <a:lstStyle/>
            <a:p>
              <a:pPr algn="ctr">
                <a:lnSpc>
                  <a:spcPts val="3219"/>
                </a:lnSpc>
              </a:pPr>
              <a:endParaRPr/>
            </a:p>
          </p:txBody>
        </p:sp>
      </p:grpSp>
      <p:sp>
        <p:nvSpPr>
          <p:cNvPr id="15" name="TextBox 15"/>
          <p:cNvSpPr txBox="1"/>
          <p:nvPr/>
        </p:nvSpPr>
        <p:spPr>
          <a:xfrm>
            <a:off x="1984199" y="4758571"/>
            <a:ext cx="12036601" cy="632866"/>
          </a:xfrm>
          <a:prstGeom prst="rect">
            <a:avLst/>
          </a:prstGeom>
        </p:spPr>
        <p:txBody>
          <a:bodyPr wrap="square" lIns="0" tIns="0" rIns="0" bIns="0" rtlCol="0" anchor="t">
            <a:spAutoFit/>
          </a:bodyPr>
          <a:lstStyle/>
          <a:p>
            <a:pPr algn="ctr">
              <a:lnSpc>
                <a:spcPts val="5307"/>
              </a:lnSpc>
              <a:spcBef>
                <a:spcPct val="0"/>
              </a:spcBef>
            </a:pPr>
            <a:r>
              <a:rPr lang="en-US" sz="3200" b="1" dirty="0">
                <a:solidFill>
                  <a:srgbClr val="000000"/>
                </a:solidFill>
                <a:latin typeface="One Little Font Bold"/>
                <a:ea typeface="One Little Font Bold"/>
                <a:cs typeface="One Little Font Bold"/>
                <a:sym typeface="One Little Font Bold"/>
              </a:rPr>
              <a:t>θ. «...</a:t>
            </a:r>
            <a:r>
              <a:rPr lang="en-US" sz="3200" b="1" dirty="0" err="1">
                <a:solidFill>
                  <a:srgbClr val="000000"/>
                </a:solidFill>
                <a:latin typeface="One Little Font Bold"/>
                <a:ea typeface="One Little Font Bold"/>
                <a:cs typeface="One Little Font Bold"/>
                <a:sym typeface="One Little Font Bold"/>
              </a:rPr>
              <a:t>ου</a:t>
            </a:r>
            <a:r>
              <a:rPr lang="en-US" sz="3200" b="1" dirty="0">
                <a:solidFill>
                  <a:srgbClr val="000000"/>
                </a:solidFill>
                <a:latin typeface="One Little Font Bold"/>
                <a:ea typeface="One Little Font Bold"/>
                <a:cs typeface="One Little Font Bold"/>
                <a:sym typeface="One Little Font Bold"/>
              </a:rPr>
              <a:t> χα</a:t>
            </a:r>
            <a:r>
              <a:rPr lang="en-US" sz="3200" b="1" dirty="0" err="1">
                <a:solidFill>
                  <a:srgbClr val="000000"/>
                </a:solidFill>
                <a:latin typeface="One Little Font Bold"/>
                <a:ea typeface="One Little Font Bold"/>
                <a:cs typeface="One Little Font Bold"/>
                <a:sym typeface="One Little Font Bold"/>
              </a:rPr>
              <a:t>ίρει</a:t>
            </a:r>
            <a:r>
              <a:rPr lang="en-US" sz="3200" b="1" dirty="0">
                <a:solidFill>
                  <a:srgbClr val="000000"/>
                </a:solidFill>
                <a:latin typeface="One Little Font Bold"/>
                <a:ea typeface="One Little Font Bold"/>
                <a:cs typeface="One Little Font Bold"/>
                <a:sym typeface="One Little Font Bold"/>
              </a:rPr>
              <a:t> επὶ </a:t>
            </a:r>
            <a:r>
              <a:rPr lang="en-US" sz="3200" b="1" dirty="0" err="1">
                <a:solidFill>
                  <a:srgbClr val="000000"/>
                </a:solidFill>
                <a:latin typeface="One Little Font Bold"/>
                <a:ea typeface="One Little Font Bold"/>
                <a:cs typeface="One Little Font Bold"/>
                <a:sym typeface="One Little Font Bold"/>
              </a:rPr>
              <a:t>τῇ</a:t>
            </a:r>
            <a:r>
              <a:rPr lang="en-US" sz="3200" b="1" dirty="0">
                <a:solidFill>
                  <a:srgbClr val="000000"/>
                </a:solidFill>
                <a:latin typeface="One Little Font Bold"/>
                <a:ea typeface="One Little Font Bold"/>
                <a:cs typeface="One Little Font Bold"/>
                <a:sym typeface="One Little Font Bold"/>
              </a:rPr>
              <a:t> α</a:t>
            </a:r>
            <a:r>
              <a:rPr lang="en-US" sz="3200" b="1" dirty="0" err="1">
                <a:solidFill>
                  <a:srgbClr val="000000"/>
                </a:solidFill>
                <a:latin typeface="One Little Font Bold"/>
                <a:ea typeface="One Little Font Bold"/>
                <a:cs typeface="One Little Font Bold"/>
                <a:sym typeface="One Little Font Bold"/>
              </a:rPr>
              <a:t>δικίᾳ</a:t>
            </a:r>
            <a:r>
              <a:rPr lang="en-US" sz="3200" b="1" dirty="0">
                <a:solidFill>
                  <a:srgbClr val="000000"/>
                </a:solidFill>
                <a:latin typeface="One Little Font Bold"/>
                <a:ea typeface="One Little Font Bold"/>
                <a:cs typeface="One Little Font Bold"/>
                <a:sym typeface="One Little Font Bold"/>
              </a:rPr>
              <a:t>, </a:t>
            </a:r>
            <a:r>
              <a:rPr lang="en-US" sz="3200" b="1" dirty="0" err="1">
                <a:solidFill>
                  <a:srgbClr val="000000"/>
                </a:solidFill>
                <a:latin typeface="One Little Font Bold"/>
                <a:ea typeface="One Little Font Bold"/>
                <a:cs typeface="One Little Font Bold"/>
                <a:sym typeface="One Little Font Bold"/>
              </a:rPr>
              <a:t>συγχ</a:t>
            </a:r>
            <a:r>
              <a:rPr lang="en-US" sz="3200" b="1" dirty="0">
                <a:solidFill>
                  <a:srgbClr val="000000"/>
                </a:solidFill>
                <a:latin typeface="One Little Font Bold"/>
                <a:ea typeface="One Little Font Bold"/>
                <a:cs typeface="One Little Font Bold"/>
                <a:sym typeface="One Little Font Bold"/>
              </a:rPr>
              <a:t>αίρει δὲ τῇ αληθείᾳ»</a:t>
            </a:r>
          </a:p>
        </p:txBody>
      </p:sp>
      <p:grpSp>
        <p:nvGrpSpPr>
          <p:cNvPr id="19" name="Group 19"/>
          <p:cNvGrpSpPr/>
          <p:nvPr/>
        </p:nvGrpSpPr>
        <p:grpSpPr>
          <a:xfrm>
            <a:off x="2649695" y="5663554"/>
            <a:ext cx="11295742" cy="782815"/>
            <a:chOff x="0" y="0"/>
            <a:chExt cx="2391067" cy="165705"/>
          </a:xfrm>
        </p:grpSpPr>
        <p:sp>
          <p:nvSpPr>
            <p:cNvPr id="20" name="Freeform 20"/>
            <p:cNvSpPr/>
            <p:nvPr/>
          </p:nvSpPr>
          <p:spPr>
            <a:xfrm>
              <a:off x="0" y="0"/>
              <a:ext cx="2391067" cy="165705"/>
            </a:xfrm>
            <a:custGeom>
              <a:avLst/>
              <a:gdLst/>
              <a:ahLst/>
              <a:cxnLst/>
              <a:rect l="l" t="t" r="r" b="b"/>
              <a:pathLst>
                <a:path w="2391067" h="165705">
                  <a:moveTo>
                    <a:pt x="35640" y="0"/>
                  </a:moveTo>
                  <a:lnTo>
                    <a:pt x="2355427" y="0"/>
                  </a:lnTo>
                  <a:cubicBezTo>
                    <a:pt x="2364879" y="0"/>
                    <a:pt x="2373945" y="3755"/>
                    <a:pt x="2380629" y="10439"/>
                  </a:cubicBezTo>
                  <a:cubicBezTo>
                    <a:pt x="2387312" y="17122"/>
                    <a:pt x="2391067" y="26188"/>
                    <a:pt x="2391067" y="35640"/>
                  </a:cubicBezTo>
                  <a:lnTo>
                    <a:pt x="2391067" y="130065"/>
                  </a:lnTo>
                  <a:cubicBezTo>
                    <a:pt x="2391067" y="139518"/>
                    <a:pt x="2387312" y="148583"/>
                    <a:pt x="2380629" y="155267"/>
                  </a:cubicBezTo>
                  <a:cubicBezTo>
                    <a:pt x="2373945" y="161950"/>
                    <a:pt x="2364879" y="165705"/>
                    <a:pt x="2355427" y="165705"/>
                  </a:cubicBezTo>
                  <a:lnTo>
                    <a:pt x="35640" y="165705"/>
                  </a:lnTo>
                  <a:cubicBezTo>
                    <a:pt x="26188" y="165705"/>
                    <a:pt x="17122" y="161950"/>
                    <a:pt x="10439" y="155267"/>
                  </a:cubicBezTo>
                  <a:cubicBezTo>
                    <a:pt x="3755" y="148583"/>
                    <a:pt x="0" y="139518"/>
                    <a:pt x="0" y="130065"/>
                  </a:cubicBezTo>
                  <a:lnTo>
                    <a:pt x="0" y="35640"/>
                  </a:lnTo>
                  <a:cubicBezTo>
                    <a:pt x="0" y="26188"/>
                    <a:pt x="3755" y="17122"/>
                    <a:pt x="10439" y="10439"/>
                  </a:cubicBezTo>
                  <a:cubicBezTo>
                    <a:pt x="17122" y="3755"/>
                    <a:pt x="26188" y="0"/>
                    <a:pt x="35640"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21" name="TextBox 21"/>
            <p:cNvSpPr txBox="1"/>
            <p:nvPr/>
          </p:nvSpPr>
          <p:spPr>
            <a:xfrm>
              <a:off x="0" y="-47625"/>
              <a:ext cx="2391067" cy="213330"/>
            </a:xfrm>
            <a:prstGeom prst="rect">
              <a:avLst/>
            </a:prstGeom>
          </p:spPr>
          <p:txBody>
            <a:bodyPr lIns="50800" tIns="50800" rIns="50800" bIns="50800" rtlCol="0" anchor="ctr"/>
            <a:lstStyle/>
            <a:p>
              <a:pPr algn="ctr">
                <a:lnSpc>
                  <a:spcPts val="3219"/>
                </a:lnSpc>
              </a:pPr>
              <a:endParaRPr/>
            </a:p>
          </p:txBody>
        </p:sp>
      </p:grpSp>
      <p:grpSp>
        <p:nvGrpSpPr>
          <p:cNvPr id="22" name="Group 22"/>
          <p:cNvGrpSpPr/>
          <p:nvPr/>
        </p:nvGrpSpPr>
        <p:grpSpPr>
          <a:xfrm>
            <a:off x="2649695" y="6684494"/>
            <a:ext cx="11295742" cy="782815"/>
            <a:chOff x="0" y="0"/>
            <a:chExt cx="2391067" cy="165705"/>
          </a:xfrm>
        </p:grpSpPr>
        <p:sp>
          <p:nvSpPr>
            <p:cNvPr id="23" name="Freeform 23"/>
            <p:cNvSpPr/>
            <p:nvPr/>
          </p:nvSpPr>
          <p:spPr>
            <a:xfrm>
              <a:off x="0" y="0"/>
              <a:ext cx="2391067" cy="165705"/>
            </a:xfrm>
            <a:custGeom>
              <a:avLst/>
              <a:gdLst/>
              <a:ahLst/>
              <a:cxnLst/>
              <a:rect l="l" t="t" r="r" b="b"/>
              <a:pathLst>
                <a:path w="2391067" h="165705">
                  <a:moveTo>
                    <a:pt x="35640" y="0"/>
                  </a:moveTo>
                  <a:lnTo>
                    <a:pt x="2355427" y="0"/>
                  </a:lnTo>
                  <a:cubicBezTo>
                    <a:pt x="2364879" y="0"/>
                    <a:pt x="2373945" y="3755"/>
                    <a:pt x="2380629" y="10439"/>
                  </a:cubicBezTo>
                  <a:cubicBezTo>
                    <a:pt x="2387312" y="17122"/>
                    <a:pt x="2391067" y="26188"/>
                    <a:pt x="2391067" y="35640"/>
                  </a:cubicBezTo>
                  <a:lnTo>
                    <a:pt x="2391067" y="130065"/>
                  </a:lnTo>
                  <a:cubicBezTo>
                    <a:pt x="2391067" y="139518"/>
                    <a:pt x="2387312" y="148583"/>
                    <a:pt x="2380629" y="155267"/>
                  </a:cubicBezTo>
                  <a:cubicBezTo>
                    <a:pt x="2373945" y="161950"/>
                    <a:pt x="2364879" y="165705"/>
                    <a:pt x="2355427" y="165705"/>
                  </a:cubicBezTo>
                  <a:lnTo>
                    <a:pt x="35640" y="165705"/>
                  </a:lnTo>
                  <a:cubicBezTo>
                    <a:pt x="26188" y="165705"/>
                    <a:pt x="17122" y="161950"/>
                    <a:pt x="10439" y="155267"/>
                  </a:cubicBezTo>
                  <a:cubicBezTo>
                    <a:pt x="3755" y="148583"/>
                    <a:pt x="0" y="139518"/>
                    <a:pt x="0" y="130065"/>
                  </a:cubicBezTo>
                  <a:lnTo>
                    <a:pt x="0" y="35640"/>
                  </a:lnTo>
                  <a:cubicBezTo>
                    <a:pt x="0" y="26188"/>
                    <a:pt x="3755" y="17122"/>
                    <a:pt x="10439" y="10439"/>
                  </a:cubicBezTo>
                  <a:cubicBezTo>
                    <a:pt x="17122" y="3755"/>
                    <a:pt x="26188" y="0"/>
                    <a:pt x="35640"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24" name="TextBox 24"/>
            <p:cNvSpPr txBox="1"/>
            <p:nvPr/>
          </p:nvSpPr>
          <p:spPr>
            <a:xfrm>
              <a:off x="0" y="-47625"/>
              <a:ext cx="2391067" cy="213330"/>
            </a:xfrm>
            <a:prstGeom prst="rect">
              <a:avLst/>
            </a:prstGeom>
          </p:spPr>
          <p:txBody>
            <a:bodyPr lIns="50800" tIns="50800" rIns="50800" bIns="50800" rtlCol="0" anchor="ctr"/>
            <a:lstStyle/>
            <a:p>
              <a:pPr algn="ctr">
                <a:lnSpc>
                  <a:spcPts val="3219"/>
                </a:lnSpc>
              </a:pPr>
              <a:endParaRPr/>
            </a:p>
          </p:txBody>
        </p:sp>
      </p:grpSp>
      <p:grpSp>
        <p:nvGrpSpPr>
          <p:cNvPr id="25" name="Group 25"/>
          <p:cNvGrpSpPr/>
          <p:nvPr/>
        </p:nvGrpSpPr>
        <p:grpSpPr>
          <a:xfrm>
            <a:off x="2649695" y="7705434"/>
            <a:ext cx="11295742" cy="782815"/>
            <a:chOff x="0" y="0"/>
            <a:chExt cx="2391067" cy="165705"/>
          </a:xfrm>
        </p:grpSpPr>
        <p:sp>
          <p:nvSpPr>
            <p:cNvPr id="26" name="Freeform 26"/>
            <p:cNvSpPr/>
            <p:nvPr/>
          </p:nvSpPr>
          <p:spPr>
            <a:xfrm>
              <a:off x="0" y="0"/>
              <a:ext cx="2391067" cy="165705"/>
            </a:xfrm>
            <a:custGeom>
              <a:avLst/>
              <a:gdLst/>
              <a:ahLst/>
              <a:cxnLst/>
              <a:rect l="l" t="t" r="r" b="b"/>
              <a:pathLst>
                <a:path w="2391067" h="165705">
                  <a:moveTo>
                    <a:pt x="35640" y="0"/>
                  </a:moveTo>
                  <a:lnTo>
                    <a:pt x="2355427" y="0"/>
                  </a:lnTo>
                  <a:cubicBezTo>
                    <a:pt x="2364879" y="0"/>
                    <a:pt x="2373945" y="3755"/>
                    <a:pt x="2380629" y="10439"/>
                  </a:cubicBezTo>
                  <a:cubicBezTo>
                    <a:pt x="2387312" y="17122"/>
                    <a:pt x="2391067" y="26188"/>
                    <a:pt x="2391067" y="35640"/>
                  </a:cubicBezTo>
                  <a:lnTo>
                    <a:pt x="2391067" y="130065"/>
                  </a:lnTo>
                  <a:cubicBezTo>
                    <a:pt x="2391067" y="139518"/>
                    <a:pt x="2387312" y="148583"/>
                    <a:pt x="2380629" y="155267"/>
                  </a:cubicBezTo>
                  <a:cubicBezTo>
                    <a:pt x="2373945" y="161950"/>
                    <a:pt x="2364879" y="165705"/>
                    <a:pt x="2355427" y="165705"/>
                  </a:cubicBezTo>
                  <a:lnTo>
                    <a:pt x="35640" y="165705"/>
                  </a:lnTo>
                  <a:cubicBezTo>
                    <a:pt x="26188" y="165705"/>
                    <a:pt x="17122" y="161950"/>
                    <a:pt x="10439" y="155267"/>
                  </a:cubicBezTo>
                  <a:cubicBezTo>
                    <a:pt x="3755" y="148583"/>
                    <a:pt x="0" y="139518"/>
                    <a:pt x="0" y="130065"/>
                  </a:cubicBezTo>
                  <a:lnTo>
                    <a:pt x="0" y="35640"/>
                  </a:lnTo>
                  <a:cubicBezTo>
                    <a:pt x="0" y="26188"/>
                    <a:pt x="3755" y="17122"/>
                    <a:pt x="10439" y="10439"/>
                  </a:cubicBezTo>
                  <a:cubicBezTo>
                    <a:pt x="17122" y="3755"/>
                    <a:pt x="26188" y="0"/>
                    <a:pt x="35640"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27" name="TextBox 27"/>
            <p:cNvSpPr txBox="1"/>
            <p:nvPr/>
          </p:nvSpPr>
          <p:spPr>
            <a:xfrm>
              <a:off x="0" y="-47625"/>
              <a:ext cx="2391067" cy="213330"/>
            </a:xfrm>
            <a:prstGeom prst="rect">
              <a:avLst/>
            </a:prstGeom>
          </p:spPr>
          <p:txBody>
            <a:bodyPr lIns="50800" tIns="50800" rIns="50800" bIns="50800" rtlCol="0" anchor="ctr"/>
            <a:lstStyle/>
            <a:p>
              <a:pPr algn="ctr">
                <a:lnSpc>
                  <a:spcPts val="3219"/>
                </a:lnSpc>
              </a:pPr>
              <a:endParaRPr/>
            </a:p>
          </p:txBody>
        </p:sp>
      </p:grpSp>
      <p:grpSp>
        <p:nvGrpSpPr>
          <p:cNvPr id="28" name="Group 28"/>
          <p:cNvGrpSpPr/>
          <p:nvPr/>
        </p:nvGrpSpPr>
        <p:grpSpPr>
          <a:xfrm>
            <a:off x="2649695" y="8726374"/>
            <a:ext cx="11295742" cy="782815"/>
            <a:chOff x="0" y="0"/>
            <a:chExt cx="2391067" cy="165705"/>
          </a:xfrm>
        </p:grpSpPr>
        <p:sp>
          <p:nvSpPr>
            <p:cNvPr id="29" name="Freeform 29"/>
            <p:cNvSpPr/>
            <p:nvPr/>
          </p:nvSpPr>
          <p:spPr>
            <a:xfrm>
              <a:off x="0" y="0"/>
              <a:ext cx="2391067" cy="165705"/>
            </a:xfrm>
            <a:custGeom>
              <a:avLst/>
              <a:gdLst/>
              <a:ahLst/>
              <a:cxnLst/>
              <a:rect l="l" t="t" r="r" b="b"/>
              <a:pathLst>
                <a:path w="2391067" h="165705">
                  <a:moveTo>
                    <a:pt x="35640" y="0"/>
                  </a:moveTo>
                  <a:lnTo>
                    <a:pt x="2355427" y="0"/>
                  </a:lnTo>
                  <a:cubicBezTo>
                    <a:pt x="2364879" y="0"/>
                    <a:pt x="2373945" y="3755"/>
                    <a:pt x="2380629" y="10439"/>
                  </a:cubicBezTo>
                  <a:cubicBezTo>
                    <a:pt x="2387312" y="17122"/>
                    <a:pt x="2391067" y="26188"/>
                    <a:pt x="2391067" y="35640"/>
                  </a:cubicBezTo>
                  <a:lnTo>
                    <a:pt x="2391067" y="130065"/>
                  </a:lnTo>
                  <a:cubicBezTo>
                    <a:pt x="2391067" y="139518"/>
                    <a:pt x="2387312" y="148583"/>
                    <a:pt x="2380629" y="155267"/>
                  </a:cubicBezTo>
                  <a:cubicBezTo>
                    <a:pt x="2373945" y="161950"/>
                    <a:pt x="2364879" y="165705"/>
                    <a:pt x="2355427" y="165705"/>
                  </a:cubicBezTo>
                  <a:lnTo>
                    <a:pt x="35640" y="165705"/>
                  </a:lnTo>
                  <a:cubicBezTo>
                    <a:pt x="26188" y="165705"/>
                    <a:pt x="17122" y="161950"/>
                    <a:pt x="10439" y="155267"/>
                  </a:cubicBezTo>
                  <a:cubicBezTo>
                    <a:pt x="3755" y="148583"/>
                    <a:pt x="0" y="139518"/>
                    <a:pt x="0" y="130065"/>
                  </a:cubicBezTo>
                  <a:lnTo>
                    <a:pt x="0" y="35640"/>
                  </a:lnTo>
                  <a:cubicBezTo>
                    <a:pt x="0" y="26188"/>
                    <a:pt x="3755" y="17122"/>
                    <a:pt x="10439" y="10439"/>
                  </a:cubicBezTo>
                  <a:cubicBezTo>
                    <a:pt x="17122" y="3755"/>
                    <a:pt x="26188" y="0"/>
                    <a:pt x="35640"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30" name="TextBox 30"/>
            <p:cNvSpPr txBox="1"/>
            <p:nvPr/>
          </p:nvSpPr>
          <p:spPr>
            <a:xfrm>
              <a:off x="0" y="-47625"/>
              <a:ext cx="2391067" cy="213330"/>
            </a:xfrm>
            <a:prstGeom prst="rect">
              <a:avLst/>
            </a:prstGeom>
          </p:spPr>
          <p:txBody>
            <a:bodyPr lIns="50800" tIns="50800" rIns="50800" bIns="50800" rtlCol="0" anchor="ctr"/>
            <a:lstStyle/>
            <a:p>
              <a:pPr algn="ctr">
                <a:lnSpc>
                  <a:spcPts val="3219"/>
                </a:lnSpc>
              </a:pPr>
              <a:endParaRPr/>
            </a:p>
          </p:txBody>
        </p:sp>
      </p:grpSp>
      <p:sp>
        <p:nvSpPr>
          <p:cNvPr id="31" name="Freeform 31"/>
          <p:cNvSpPr/>
          <p:nvPr/>
        </p:nvSpPr>
        <p:spPr>
          <a:xfrm>
            <a:off x="637629" y="3197352"/>
            <a:ext cx="1665121" cy="6498033"/>
          </a:xfrm>
          <a:custGeom>
            <a:avLst/>
            <a:gdLst/>
            <a:ahLst/>
            <a:cxnLst/>
            <a:rect l="l" t="t" r="r" b="b"/>
            <a:pathLst>
              <a:path w="1665121" h="6498033">
                <a:moveTo>
                  <a:pt x="0" y="0"/>
                </a:moveTo>
                <a:lnTo>
                  <a:pt x="1665121" y="0"/>
                </a:lnTo>
                <a:lnTo>
                  <a:pt x="1665121" y="6498033"/>
                </a:lnTo>
                <a:lnTo>
                  <a:pt x="0" y="6498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grpSp>
        <p:nvGrpSpPr>
          <p:cNvPr id="32" name="Group 32"/>
          <p:cNvGrpSpPr/>
          <p:nvPr/>
        </p:nvGrpSpPr>
        <p:grpSpPr>
          <a:xfrm>
            <a:off x="14365934" y="2191161"/>
            <a:ext cx="3206416" cy="8095839"/>
            <a:chOff x="0" y="0"/>
            <a:chExt cx="4275221" cy="10794452"/>
          </a:xfrm>
        </p:grpSpPr>
        <p:grpSp>
          <p:nvGrpSpPr>
            <p:cNvPr id="33" name="Group 33"/>
            <p:cNvGrpSpPr/>
            <p:nvPr/>
          </p:nvGrpSpPr>
          <p:grpSpPr>
            <a:xfrm>
              <a:off x="1559810" y="0"/>
              <a:ext cx="2119384" cy="211938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3127" t="-58460" r="-13585" b="-91221"/>
                </a:stretch>
              </a:blipFill>
            </p:spPr>
            <p:txBody>
              <a:bodyPr/>
              <a:lstStyle/>
              <a:p>
                <a:endParaRPr lang="el-GR"/>
              </a:p>
            </p:txBody>
          </p:sp>
        </p:grpSp>
        <p:sp>
          <p:nvSpPr>
            <p:cNvPr id="35" name="Freeform 35"/>
            <p:cNvSpPr/>
            <p:nvPr/>
          </p:nvSpPr>
          <p:spPr>
            <a:xfrm>
              <a:off x="0" y="550515"/>
              <a:ext cx="4275221" cy="10243936"/>
            </a:xfrm>
            <a:custGeom>
              <a:avLst/>
              <a:gdLst/>
              <a:ahLst/>
              <a:cxnLst/>
              <a:rect l="l" t="t" r="r" b="b"/>
              <a:pathLst>
                <a:path w="4275221" h="10243936">
                  <a:moveTo>
                    <a:pt x="0" y="0"/>
                  </a:moveTo>
                  <a:lnTo>
                    <a:pt x="4275221" y="0"/>
                  </a:lnTo>
                  <a:lnTo>
                    <a:pt x="4275221" y="10243937"/>
                  </a:lnTo>
                  <a:lnTo>
                    <a:pt x="0" y="10243937"/>
                  </a:lnTo>
                  <a:lnTo>
                    <a:pt x="0" y="0"/>
                  </a:lnTo>
                  <a:close/>
                </a:path>
              </a:pathLst>
            </a:custGeom>
            <a:blipFill>
              <a:blip r:embed="rId8"/>
              <a:stretch>
                <a:fillRect l="-20396" t="-11993" r="-25346" b="-7857"/>
              </a:stretch>
            </a:blipFill>
          </p:spPr>
          <p:txBody>
            <a:bodyPr/>
            <a:lstStyle/>
            <a:p>
              <a:endParaRPr lang="el-GR"/>
            </a:p>
          </p:txBody>
        </p:sp>
      </p:grpSp>
      <p:sp>
        <p:nvSpPr>
          <p:cNvPr id="36" name="TextBox 36"/>
          <p:cNvSpPr txBox="1"/>
          <p:nvPr/>
        </p:nvSpPr>
        <p:spPr>
          <a:xfrm>
            <a:off x="3003056" y="2669608"/>
            <a:ext cx="5150343"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ζ. «...</a:t>
            </a:r>
            <a:r>
              <a:rPr lang="en-US" sz="3791" b="1" dirty="0" err="1">
                <a:solidFill>
                  <a:srgbClr val="000000"/>
                </a:solidFill>
                <a:latin typeface="One Little Font Bold"/>
                <a:ea typeface="One Little Font Bold"/>
                <a:cs typeface="One Little Font Bold"/>
                <a:sym typeface="One Little Font Bold"/>
              </a:rPr>
              <a:t>ου</a:t>
            </a:r>
            <a:r>
              <a:rPr lang="en-US" sz="3791" b="1" dirty="0">
                <a:solidFill>
                  <a:srgbClr val="000000"/>
                </a:solidFill>
                <a:latin typeface="One Little Font Bold"/>
                <a:ea typeface="One Little Font Bold"/>
                <a:cs typeface="One Little Font Bold"/>
                <a:sym typeface="One Little Font Bold"/>
              </a:rPr>
              <a:t> πα</a:t>
            </a:r>
            <a:r>
              <a:rPr lang="en-US" sz="3791" b="1" dirty="0" err="1">
                <a:solidFill>
                  <a:srgbClr val="000000"/>
                </a:solidFill>
                <a:latin typeface="One Little Font Bold"/>
                <a:ea typeface="One Little Font Bold"/>
                <a:cs typeface="One Little Font Bold"/>
                <a:sym typeface="One Little Font Bold"/>
              </a:rPr>
              <a:t>ροξύνετ</a:t>
            </a:r>
            <a:r>
              <a:rPr lang="en-US" sz="3791" b="1" dirty="0">
                <a:solidFill>
                  <a:srgbClr val="000000"/>
                </a:solidFill>
                <a:latin typeface="One Little Font Bold"/>
                <a:ea typeface="One Little Font Bold"/>
                <a:cs typeface="One Little Font Bold"/>
                <a:sym typeface="One Little Font Bold"/>
              </a:rPr>
              <a:t>αι...»</a:t>
            </a:r>
          </a:p>
        </p:txBody>
      </p:sp>
      <p:sp>
        <p:nvSpPr>
          <p:cNvPr id="37" name="TextBox 37"/>
          <p:cNvSpPr txBox="1"/>
          <p:nvPr/>
        </p:nvSpPr>
        <p:spPr>
          <a:xfrm>
            <a:off x="3003057" y="3661973"/>
            <a:ext cx="6445743"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η. «...</a:t>
            </a:r>
            <a:r>
              <a:rPr lang="en-US" sz="3791" b="1" dirty="0" err="1">
                <a:solidFill>
                  <a:srgbClr val="000000"/>
                </a:solidFill>
                <a:latin typeface="One Little Font Bold"/>
                <a:ea typeface="One Little Font Bold"/>
                <a:cs typeface="One Little Font Bold"/>
                <a:sym typeface="One Little Font Bold"/>
              </a:rPr>
              <a:t>ου</a:t>
            </a:r>
            <a:r>
              <a:rPr lang="en-US" sz="3791" b="1" dirty="0">
                <a:solidFill>
                  <a:srgbClr val="000000"/>
                </a:solidFill>
                <a:latin typeface="One Little Font Bold"/>
                <a:ea typeface="One Little Font Bold"/>
                <a:cs typeface="One Little Font Bold"/>
                <a:sym typeface="One Little Font Bold"/>
              </a:rPr>
              <a:t> </a:t>
            </a:r>
            <a:r>
              <a:rPr lang="en-US" sz="3791" b="1" dirty="0" err="1">
                <a:solidFill>
                  <a:srgbClr val="000000"/>
                </a:solidFill>
                <a:latin typeface="One Little Font Bold"/>
                <a:ea typeface="One Little Font Bold"/>
                <a:cs typeface="One Little Font Bold"/>
                <a:sym typeface="One Little Font Bold"/>
              </a:rPr>
              <a:t>λογίζετ</a:t>
            </a:r>
            <a:r>
              <a:rPr lang="en-US" sz="3791" b="1" dirty="0">
                <a:solidFill>
                  <a:srgbClr val="000000"/>
                </a:solidFill>
                <a:latin typeface="One Little Font Bold"/>
                <a:ea typeface="One Little Font Bold"/>
                <a:cs typeface="One Little Font Bold"/>
                <a:sym typeface="One Little Font Bold"/>
              </a:rPr>
              <a:t>αι το κακόν...»</a:t>
            </a:r>
          </a:p>
        </p:txBody>
      </p:sp>
      <p:sp>
        <p:nvSpPr>
          <p:cNvPr id="38" name="TextBox 38"/>
          <p:cNvSpPr txBox="1"/>
          <p:nvPr/>
        </p:nvSpPr>
        <p:spPr>
          <a:xfrm>
            <a:off x="3105605" y="5766374"/>
            <a:ext cx="3598135" cy="639397"/>
          </a:xfrm>
          <a:prstGeom prst="rect">
            <a:avLst/>
          </a:prstGeom>
        </p:spPr>
        <p:txBody>
          <a:bodyPr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ι. «π</a:t>
            </a:r>
            <a:r>
              <a:rPr lang="en-US" sz="3791" b="1" dirty="0" err="1">
                <a:solidFill>
                  <a:srgbClr val="000000"/>
                </a:solidFill>
                <a:latin typeface="One Little Font Bold"/>
                <a:ea typeface="One Little Font Bold"/>
                <a:cs typeface="One Little Font Bold"/>
                <a:sym typeface="One Little Font Bold"/>
              </a:rPr>
              <a:t>άντ</a:t>
            </a:r>
            <a:r>
              <a:rPr lang="en-US" sz="3791" b="1" dirty="0">
                <a:solidFill>
                  <a:srgbClr val="000000"/>
                </a:solidFill>
                <a:latin typeface="One Little Font Bold"/>
                <a:ea typeface="One Little Font Bold"/>
                <a:cs typeface="One Little Font Bold"/>
                <a:sym typeface="One Little Font Bold"/>
              </a:rPr>
              <a:t>α στέγει...»</a:t>
            </a:r>
          </a:p>
        </p:txBody>
      </p:sp>
      <p:sp>
        <p:nvSpPr>
          <p:cNvPr id="39" name="TextBox 39"/>
          <p:cNvSpPr txBox="1"/>
          <p:nvPr/>
        </p:nvSpPr>
        <p:spPr>
          <a:xfrm>
            <a:off x="3003056" y="6798794"/>
            <a:ext cx="4921743"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ια. «...π</a:t>
            </a:r>
            <a:r>
              <a:rPr lang="en-US" sz="3791" b="1" dirty="0" err="1">
                <a:solidFill>
                  <a:srgbClr val="000000"/>
                </a:solidFill>
                <a:latin typeface="One Little Font Bold"/>
                <a:ea typeface="One Little Font Bold"/>
                <a:cs typeface="One Little Font Bold"/>
                <a:sym typeface="One Little Font Bold"/>
              </a:rPr>
              <a:t>άντ</a:t>
            </a:r>
            <a:r>
              <a:rPr lang="en-US" sz="3791" b="1" dirty="0">
                <a:solidFill>
                  <a:srgbClr val="000000"/>
                </a:solidFill>
                <a:latin typeface="One Little Font Bold"/>
                <a:ea typeface="One Little Font Bold"/>
                <a:cs typeface="One Little Font Bold"/>
                <a:sym typeface="One Little Font Bold"/>
              </a:rPr>
              <a:t>α πιστεύει...»</a:t>
            </a:r>
          </a:p>
        </p:txBody>
      </p:sp>
      <p:sp>
        <p:nvSpPr>
          <p:cNvPr id="40" name="TextBox 40"/>
          <p:cNvSpPr txBox="1"/>
          <p:nvPr/>
        </p:nvSpPr>
        <p:spPr>
          <a:xfrm>
            <a:off x="3053573" y="7743534"/>
            <a:ext cx="4871226" cy="679673"/>
          </a:xfrm>
          <a:prstGeom prst="rect">
            <a:avLst/>
          </a:prstGeom>
        </p:spPr>
        <p:txBody>
          <a:bodyPr wrap="square" lIns="0" tIns="0" rIns="0" bIns="0" rtlCol="0" anchor="t">
            <a:spAutoFit/>
          </a:bodyPr>
          <a:lstStyle/>
          <a:p>
            <a:pPr algn="ctr">
              <a:lnSpc>
                <a:spcPts val="5307"/>
              </a:lnSpc>
              <a:spcBef>
                <a:spcPct val="0"/>
              </a:spcBef>
            </a:pPr>
            <a:r>
              <a:rPr lang="en-US" sz="3791" b="1" dirty="0">
                <a:solidFill>
                  <a:srgbClr val="000000"/>
                </a:solidFill>
                <a:latin typeface="One Little Font Bold"/>
                <a:ea typeface="One Little Font Bold"/>
                <a:cs typeface="One Little Font Bold"/>
                <a:sym typeface="One Little Font Bold"/>
              </a:rPr>
              <a:t>ιβ. «...π</a:t>
            </a:r>
            <a:r>
              <a:rPr lang="en-US" sz="3791" b="1" dirty="0" err="1">
                <a:solidFill>
                  <a:srgbClr val="000000"/>
                </a:solidFill>
                <a:latin typeface="One Little Font Bold"/>
                <a:ea typeface="One Little Font Bold"/>
                <a:cs typeface="One Little Font Bold"/>
                <a:sym typeface="One Little Font Bold"/>
              </a:rPr>
              <a:t>άντ</a:t>
            </a:r>
            <a:r>
              <a:rPr lang="en-US" sz="3791" b="1" dirty="0">
                <a:solidFill>
                  <a:srgbClr val="000000"/>
                </a:solidFill>
                <a:latin typeface="One Little Font Bold"/>
                <a:ea typeface="One Little Font Bold"/>
                <a:cs typeface="One Little Font Bold"/>
                <a:sym typeface="One Little Font Bold"/>
              </a:rPr>
              <a:t>α ελπίζει...»</a:t>
            </a:r>
          </a:p>
        </p:txBody>
      </p:sp>
      <p:sp>
        <p:nvSpPr>
          <p:cNvPr id="41" name="TextBox 41"/>
          <p:cNvSpPr txBox="1"/>
          <p:nvPr/>
        </p:nvSpPr>
        <p:spPr>
          <a:xfrm>
            <a:off x="3053573" y="8793049"/>
            <a:ext cx="4718827" cy="679673"/>
          </a:xfrm>
          <a:prstGeom prst="rect">
            <a:avLst/>
          </a:prstGeom>
        </p:spPr>
        <p:txBody>
          <a:bodyPr wrap="square" lIns="0" tIns="0" rIns="0" bIns="0" rtlCol="0" anchor="t">
            <a:spAutoFit/>
          </a:bodyPr>
          <a:lstStyle/>
          <a:p>
            <a:pPr algn="ctr">
              <a:lnSpc>
                <a:spcPts val="5307"/>
              </a:lnSpc>
              <a:spcBef>
                <a:spcPct val="0"/>
              </a:spcBef>
            </a:pPr>
            <a:r>
              <a:rPr lang="en-US" sz="3791" b="1" dirty="0" err="1">
                <a:solidFill>
                  <a:srgbClr val="000000"/>
                </a:solidFill>
                <a:latin typeface="One Little Font Bold"/>
                <a:ea typeface="One Little Font Bold"/>
                <a:cs typeface="One Little Font Bold"/>
                <a:sym typeface="One Little Font Bold"/>
              </a:rPr>
              <a:t>ιγ</a:t>
            </a:r>
            <a:r>
              <a:rPr lang="en-US" sz="3791" b="1" dirty="0">
                <a:solidFill>
                  <a:srgbClr val="000000"/>
                </a:solidFill>
                <a:latin typeface="One Little Font Bold"/>
                <a:ea typeface="One Little Font Bold"/>
                <a:cs typeface="One Little Font Bold"/>
                <a:sym typeface="One Little Font Bold"/>
              </a:rPr>
              <a:t>. «...π</a:t>
            </a:r>
            <a:r>
              <a:rPr lang="en-US" sz="3791" b="1" dirty="0" err="1">
                <a:solidFill>
                  <a:srgbClr val="000000"/>
                </a:solidFill>
                <a:latin typeface="One Little Font Bold"/>
                <a:ea typeface="One Little Font Bold"/>
                <a:cs typeface="One Little Font Bold"/>
                <a:sym typeface="One Little Font Bold"/>
              </a:rPr>
              <a:t>άντ</a:t>
            </a:r>
            <a:r>
              <a:rPr lang="en-US" sz="3791" b="1" dirty="0">
                <a:solidFill>
                  <a:srgbClr val="000000"/>
                </a:solidFill>
                <a:latin typeface="One Little Font Bold"/>
                <a:ea typeface="One Little Font Bold"/>
                <a:cs typeface="One Little Font Bold"/>
                <a:sym typeface="One Little Font Bold"/>
              </a:rPr>
              <a:t>α υπομένει»</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randombar(horizontal)">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randombar(horizontal)">
                                      <p:cBhvr>
                                        <p:cTn id="55" dur="500"/>
                                        <p:tgtEl>
                                          <p:spTgt spid="2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rot="8348555">
            <a:off x="-4125964" y="-893382"/>
            <a:ext cx="7501476" cy="4592135"/>
          </a:xfrm>
          <a:custGeom>
            <a:avLst/>
            <a:gdLst/>
            <a:ahLst/>
            <a:cxnLst/>
            <a:rect l="l" t="t" r="r" b="b"/>
            <a:pathLst>
              <a:path w="7501476" h="4592135">
                <a:moveTo>
                  <a:pt x="0" y="0"/>
                </a:moveTo>
                <a:lnTo>
                  <a:pt x="7501476" y="0"/>
                </a:lnTo>
                <a:lnTo>
                  <a:pt x="7501476" y="4592136"/>
                </a:lnTo>
                <a:lnTo>
                  <a:pt x="0" y="4592136"/>
                </a:lnTo>
                <a:lnTo>
                  <a:pt x="0" y="0"/>
                </a:lnTo>
                <a:close/>
              </a:path>
            </a:pathLst>
          </a:custGeom>
          <a:blipFill>
            <a:blip r:embed="rId3"/>
            <a:stretch>
              <a:fillRect/>
            </a:stretch>
          </a:blipFill>
        </p:spPr>
        <p:txBody>
          <a:bodyPr/>
          <a:lstStyle/>
          <a:p>
            <a:endParaRPr lang="el-GR"/>
          </a:p>
        </p:txBody>
      </p:sp>
      <p:sp>
        <p:nvSpPr>
          <p:cNvPr id="4" name="Freeform 4"/>
          <p:cNvSpPr/>
          <p:nvPr/>
        </p:nvSpPr>
        <p:spPr>
          <a:xfrm>
            <a:off x="225580" y="375025"/>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4"/>
            <a:stretch>
              <a:fillRect/>
            </a:stretch>
          </a:blipFill>
        </p:spPr>
        <p:txBody>
          <a:bodyPr/>
          <a:lstStyle/>
          <a:p>
            <a:endParaRPr lang="el-GR"/>
          </a:p>
        </p:txBody>
      </p:sp>
      <p:grpSp>
        <p:nvGrpSpPr>
          <p:cNvPr id="5" name="Group 5"/>
          <p:cNvGrpSpPr/>
          <p:nvPr/>
        </p:nvGrpSpPr>
        <p:grpSpPr>
          <a:xfrm>
            <a:off x="2302750" y="767821"/>
            <a:ext cx="14956550" cy="1781460"/>
            <a:chOff x="0" y="0"/>
            <a:chExt cx="3165982" cy="377097"/>
          </a:xfrm>
        </p:grpSpPr>
        <p:sp>
          <p:nvSpPr>
            <p:cNvPr id="6" name="Freeform 6"/>
            <p:cNvSpPr/>
            <p:nvPr/>
          </p:nvSpPr>
          <p:spPr>
            <a:xfrm>
              <a:off x="0" y="0"/>
              <a:ext cx="3165982" cy="377097"/>
            </a:xfrm>
            <a:custGeom>
              <a:avLst/>
              <a:gdLst/>
              <a:ahLst/>
              <a:cxnLst/>
              <a:rect l="l" t="t" r="r" b="b"/>
              <a:pathLst>
                <a:path w="3165982" h="377097">
                  <a:moveTo>
                    <a:pt x="26917" y="0"/>
                  </a:moveTo>
                  <a:lnTo>
                    <a:pt x="3139066" y="0"/>
                  </a:lnTo>
                  <a:cubicBezTo>
                    <a:pt x="3153931" y="0"/>
                    <a:pt x="3165982" y="12051"/>
                    <a:pt x="3165982" y="26917"/>
                  </a:cubicBezTo>
                  <a:lnTo>
                    <a:pt x="3165982" y="350180"/>
                  </a:lnTo>
                  <a:cubicBezTo>
                    <a:pt x="3165982" y="365046"/>
                    <a:pt x="3153931" y="377097"/>
                    <a:pt x="3139066" y="377097"/>
                  </a:cubicBezTo>
                  <a:lnTo>
                    <a:pt x="26917" y="377097"/>
                  </a:lnTo>
                  <a:cubicBezTo>
                    <a:pt x="19778" y="377097"/>
                    <a:pt x="12932" y="374261"/>
                    <a:pt x="7884" y="369213"/>
                  </a:cubicBezTo>
                  <a:cubicBezTo>
                    <a:pt x="2836" y="364165"/>
                    <a:pt x="0" y="357319"/>
                    <a:pt x="0" y="350180"/>
                  </a:cubicBezTo>
                  <a:lnTo>
                    <a:pt x="0" y="26917"/>
                  </a:lnTo>
                  <a:cubicBezTo>
                    <a:pt x="0" y="19778"/>
                    <a:pt x="2836" y="12932"/>
                    <a:pt x="7884" y="7884"/>
                  </a:cubicBezTo>
                  <a:cubicBezTo>
                    <a:pt x="12932" y="2836"/>
                    <a:pt x="19778" y="0"/>
                    <a:pt x="26917"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7" name="TextBox 7"/>
            <p:cNvSpPr txBox="1"/>
            <p:nvPr/>
          </p:nvSpPr>
          <p:spPr>
            <a:xfrm>
              <a:off x="0" y="-47625"/>
              <a:ext cx="3165982" cy="424722"/>
            </a:xfrm>
            <a:prstGeom prst="rect">
              <a:avLst/>
            </a:prstGeom>
          </p:spPr>
          <p:txBody>
            <a:bodyPr lIns="50800" tIns="50800" rIns="50800" bIns="50800" rtlCol="0" anchor="ctr"/>
            <a:lstStyle/>
            <a:p>
              <a:pPr algn="ctr">
                <a:lnSpc>
                  <a:spcPts val="3219"/>
                </a:lnSpc>
              </a:pPr>
              <a:endParaRPr/>
            </a:p>
          </p:txBody>
        </p:sp>
      </p:grpSp>
      <p:sp>
        <p:nvSpPr>
          <p:cNvPr id="8" name="Freeform 8"/>
          <p:cNvSpPr/>
          <p:nvPr/>
        </p:nvSpPr>
        <p:spPr>
          <a:xfrm>
            <a:off x="6724795" y="4417280"/>
            <a:ext cx="4838411" cy="6330254"/>
          </a:xfrm>
          <a:custGeom>
            <a:avLst/>
            <a:gdLst/>
            <a:ahLst/>
            <a:cxnLst/>
            <a:rect l="l" t="t" r="r" b="b"/>
            <a:pathLst>
              <a:path w="4838411" h="6330254">
                <a:moveTo>
                  <a:pt x="0" y="0"/>
                </a:moveTo>
                <a:lnTo>
                  <a:pt x="4838410" y="0"/>
                </a:lnTo>
                <a:lnTo>
                  <a:pt x="4838410" y="6330255"/>
                </a:lnTo>
                <a:lnTo>
                  <a:pt x="0" y="6330255"/>
                </a:lnTo>
                <a:lnTo>
                  <a:pt x="0" y="0"/>
                </a:lnTo>
                <a:close/>
              </a:path>
            </a:pathLst>
          </a:custGeom>
          <a:blipFill>
            <a:blip r:embed="rId5"/>
            <a:stretch>
              <a:fillRect/>
            </a:stretch>
          </a:blipFill>
        </p:spPr>
        <p:txBody>
          <a:bodyPr/>
          <a:lstStyle/>
          <a:p>
            <a:endParaRPr lang="el-GR"/>
          </a:p>
        </p:txBody>
      </p:sp>
      <p:sp>
        <p:nvSpPr>
          <p:cNvPr id="9" name="TextBox 9"/>
          <p:cNvSpPr txBox="1"/>
          <p:nvPr/>
        </p:nvSpPr>
        <p:spPr>
          <a:xfrm>
            <a:off x="2385109" y="909061"/>
            <a:ext cx="13695550" cy="1640220"/>
          </a:xfrm>
          <a:prstGeom prst="rect">
            <a:avLst/>
          </a:prstGeom>
        </p:spPr>
        <p:txBody>
          <a:bodyPr lIns="0" tIns="0" rIns="0" bIns="0" rtlCol="0" anchor="t">
            <a:spAutoFit/>
          </a:bodyPr>
          <a:lstStyle/>
          <a:p>
            <a:pPr algn="ctr">
              <a:lnSpc>
                <a:spcPts val="6613"/>
              </a:lnSpc>
              <a:spcBef>
                <a:spcPct val="0"/>
              </a:spcBef>
            </a:pPr>
            <a:r>
              <a:rPr lang="en-US" sz="4723" b="1">
                <a:solidFill>
                  <a:srgbClr val="000000"/>
                </a:solidFill>
                <a:latin typeface="One Little Font Bold"/>
                <a:ea typeface="One Little Font Bold"/>
                <a:cs typeface="One Little Font Bold"/>
                <a:sym typeface="One Little Font Bold"/>
              </a:rPr>
              <a:t>Είναι δυνατόν εμείς να εφαρμόσουμε όλες αυτές τις πλευρές της αγάπης και με ποιον τρόπο;</a:t>
            </a:r>
          </a:p>
        </p:txBody>
      </p:sp>
      <p:sp>
        <p:nvSpPr>
          <p:cNvPr id="10" name="TextBox 10"/>
          <p:cNvSpPr txBox="1"/>
          <p:nvPr/>
        </p:nvSpPr>
        <p:spPr>
          <a:xfrm>
            <a:off x="5046676" y="3646641"/>
            <a:ext cx="9202723" cy="589905"/>
          </a:xfrm>
          <a:prstGeom prst="rect">
            <a:avLst/>
          </a:prstGeom>
        </p:spPr>
        <p:txBody>
          <a:bodyPr wrap="square" lIns="0" tIns="0" rIns="0" bIns="0" rtlCol="0" anchor="t">
            <a:spAutoFit/>
          </a:bodyPr>
          <a:lstStyle/>
          <a:p>
            <a:pPr algn="ctr">
              <a:lnSpc>
                <a:spcPts val="4574"/>
              </a:lnSpc>
              <a:spcBef>
                <a:spcPct val="0"/>
              </a:spcBef>
            </a:pPr>
            <a:r>
              <a:rPr lang="el-GR" sz="3600" dirty="0"/>
              <a:t>«Μη με ρωτάς για την αγάπη, δες τον Σταυρό»!</a:t>
            </a:r>
            <a:endParaRPr lang="en-US" sz="3267" b="1" dirty="0">
              <a:solidFill>
                <a:srgbClr val="000000"/>
              </a:solidFill>
              <a:latin typeface="One Little Font Bold"/>
              <a:ea typeface="One Little Font Bold"/>
              <a:cs typeface="One Little Font Bold"/>
              <a:sym typeface="One Little Font Bold"/>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l-GR"/>
          </a:p>
        </p:txBody>
      </p:sp>
      <p:sp>
        <p:nvSpPr>
          <p:cNvPr id="3" name="Freeform 3"/>
          <p:cNvSpPr/>
          <p:nvPr/>
        </p:nvSpPr>
        <p:spPr>
          <a:xfrm rot="8348555">
            <a:off x="-4125964" y="-893382"/>
            <a:ext cx="7501476" cy="4592135"/>
          </a:xfrm>
          <a:custGeom>
            <a:avLst/>
            <a:gdLst/>
            <a:ahLst/>
            <a:cxnLst/>
            <a:rect l="l" t="t" r="r" b="b"/>
            <a:pathLst>
              <a:path w="7501476" h="4592135">
                <a:moveTo>
                  <a:pt x="0" y="0"/>
                </a:moveTo>
                <a:lnTo>
                  <a:pt x="7501476" y="0"/>
                </a:lnTo>
                <a:lnTo>
                  <a:pt x="7501476" y="4592136"/>
                </a:lnTo>
                <a:lnTo>
                  <a:pt x="0" y="4592136"/>
                </a:lnTo>
                <a:lnTo>
                  <a:pt x="0" y="0"/>
                </a:lnTo>
                <a:close/>
              </a:path>
            </a:pathLst>
          </a:custGeom>
          <a:blipFill>
            <a:blip r:embed="rId3"/>
            <a:stretch>
              <a:fillRect/>
            </a:stretch>
          </a:blipFill>
        </p:spPr>
        <p:txBody>
          <a:bodyPr/>
          <a:lstStyle/>
          <a:p>
            <a:endParaRPr lang="el-GR"/>
          </a:p>
        </p:txBody>
      </p:sp>
      <p:sp>
        <p:nvSpPr>
          <p:cNvPr id="4" name="Freeform 4"/>
          <p:cNvSpPr/>
          <p:nvPr/>
        </p:nvSpPr>
        <p:spPr>
          <a:xfrm>
            <a:off x="225580" y="375025"/>
            <a:ext cx="1606240" cy="2055321"/>
          </a:xfrm>
          <a:custGeom>
            <a:avLst/>
            <a:gdLst/>
            <a:ahLst/>
            <a:cxnLst/>
            <a:rect l="l" t="t" r="r" b="b"/>
            <a:pathLst>
              <a:path w="1606240" h="2055321">
                <a:moveTo>
                  <a:pt x="0" y="0"/>
                </a:moveTo>
                <a:lnTo>
                  <a:pt x="1606240" y="0"/>
                </a:lnTo>
                <a:lnTo>
                  <a:pt x="1606240" y="2055322"/>
                </a:lnTo>
                <a:lnTo>
                  <a:pt x="0" y="2055322"/>
                </a:lnTo>
                <a:lnTo>
                  <a:pt x="0" y="0"/>
                </a:lnTo>
                <a:close/>
              </a:path>
            </a:pathLst>
          </a:custGeom>
          <a:blipFill>
            <a:blip r:embed="rId4"/>
            <a:stretch>
              <a:fillRect/>
            </a:stretch>
          </a:blipFill>
        </p:spPr>
        <p:txBody>
          <a:bodyPr/>
          <a:lstStyle/>
          <a:p>
            <a:endParaRPr lang="el-GR"/>
          </a:p>
        </p:txBody>
      </p:sp>
      <p:grpSp>
        <p:nvGrpSpPr>
          <p:cNvPr id="5" name="Group 5"/>
          <p:cNvGrpSpPr/>
          <p:nvPr/>
        </p:nvGrpSpPr>
        <p:grpSpPr>
          <a:xfrm>
            <a:off x="2302750" y="767821"/>
            <a:ext cx="14956550" cy="1781460"/>
            <a:chOff x="0" y="0"/>
            <a:chExt cx="3165982" cy="377097"/>
          </a:xfrm>
        </p:grpSpPr>
        <p:sp>
          <p:nvSpPr>
            <p:cNvPr id="6" name="Freeform 6"/>
            <p:cNvSpPr/>
            <p:nvPr/>
          </p:nvSpPr>
          <p:spPr>
            <a:xfrm>
              <a:off x="0" y="0"/>
              <a:ext cx="3165982" cy="377097"/>
            </a:xfrm>
            <a:custGeom>
              <a:avLst/>
              <a:gdLst/>
              <a:ahLst/>
              <a:cxnLst/>
              <a:rect l="l" t="t" r="r" b="b"/>
              <a:pathLst>
                <a:path w="3165982" h="377097">
                  <a:moveTo>
                    <a:pt x="26917" y="0"/>
                  </a:moveTo>
                  <a:lnTo>
                    <a:pt x="3139066" y="0"/>
                  </a:lnTo>
                  <a:cubicBezTo>
                    <a:pt x="3153931" y="0"/>
                    <a:pt x="3165982" y="12051"/>
                    <a:pt x="3165982" y="26917"/>
                  </a:cubicBezTo>
                  <a:lnTo>
                    <a:pt x="3165982" y="350180"/>
                  </a:lnTo>
                  <a:cubicBezTo>
                    <a:pt x="3165982" y="365046"/>
                    <a:pt x="3153931" y="377097"/>
                    <a:pt x="3139066" y="377097"/>
                  </a:cubicBezTo>
                  <a:lnTo>
                    <a:pt x="26917" y="377097"/>
                  </a:lnTo>
                  <a:cubicBezTo>
                    <a:pt x="19778" y="377097"/>
                    <a:pt x="12932" y="374261"/>
                    <a:pt x="7884" y="369213"/>
                  </a:cubicBezTo>
                  <a:cubicBezTo>
                    <a:pt x="2836" y="364165"/>
                    <a:pt x="0" y="357319"/>
                    <a:pt x="0" y="350180"/>
                  </a:cubicBezTo>
                  <a:lnTo>
                    <a:pt x="0" y="26917"/>
                  </a:lnTo>
                  <a:cubicBezTo>
                    <a:pt x="0" y="19778"/>
                    <a:pt x="2836" y="12932"/>
                    <a:pt x="7884" y="7884"/>
                  </a:cubicBezTo>
                  <a:cubicBezTo>
                    <a:pt x="12932" y="2836"/>
                    <a:pt x="19778" y="0"/>
                    <a:pt x="26917" y="0"/>
                  </a:cubicBezTo>
                  <a:close/>
                </a:path>
              </a:pathLst>
            </a:custGeom>
            <a:solidFill>
              <a:srgbClr val="000000">
                <a:alpha val="0"/>
              </a:srgbClr>
            </a:solidFill>
            <a:ln w="9525" cap="rnd">
              <a:solidFill>
                <a:srgbClr val="393636"/>
              </a:solidFill>
              <a:prstDash val="solid"/>
              <a:round/>
            </a:ln>
          </p:spPr>
          <p:txBody>
            <a:bodyPr/>
            <a:lstStyle/>
            <a:p>
              <a:endParaRPr lang="el-GR"/>
            </a:p>
          </p:txBody>
        </p:sp>
        <p:sp>
          <p:nvSpPr>
            <p:cNvPr id="7" name="TextBox 7"/>
            <p:cNvSpPr txBox="1"/>
            <p:nvPr/>
          </p:nvSpPr>
          <p:spPr>
            <a:xfrm>
              <a:off x="0" y="-47625"/>
              <a:ext cx="3165982" cy="424722"/>
            </a:xfrm>
            <a:prstGeom prst="rect">
              <a:avLst/>
            </a:prstGeom>
          </p:spPr>
          <p:txBody>
            <a:bodyPr lIns="50800" tIns="50800" rIns="50800" bIns="50800" rtlCol="0" anchor="ctr"/>
            <a:lstStyle/>
            <a:p>
              <a:pPr algn="ctr">
                <a:lnSpc>
                  <a:spcPts val="3219"/>
                </a:lnSpc>
              </a:pPr>
              <a:endParaRPr/>
            </a:p>
          </p:txBody>
        </p:sp>
      </p:grpSp>
      <p:sp>
        <p:nvSpPr>
          <p:cNvPr id="8" name="TextBox 8"/>
          <p:cNvSpPr txBox="1"/>
          <p:nvPr/>
        </p:nvSpPr>
        <p:spPr>
          <a:xfrm>
            <a:off x="5960301" y="3984083"/>
            <a:ext cx="9815181" cy="4584893"/>
          </a:xfrm>
          <a:prstGeom prst="rect">
            <a:avLst/>
          </a:prstGeom>
        </p:spPr>
        <p:txBody>
          <a:bodyPr lIns="0" tIns="0" rIns="0" bIns="0" rtlCol="0" anchor="t">
            <a:spAutoFit/>
          </a:bodyPr>
          <a:lstStyle/>
          <a:p>
            <a:pPr algn="ctr">
              <a:lnSpc>
                <a:spcPts val="6151"/>
              </a:lnSpc>
              <a:spcBef>
                <a:spcPct val="0"/>
              </a:spcBef>
            </a:pPr>
            <a:r>
              <a:rPr lang="en-US" sz="4394" b="1" dirty="0">
                <a:solidFill>
                  <a:srgbClr val="000000"/>
                </a:solidFill>
                <a:latin typeface="One Little Font Bold"/>
                <a:ea typeface="One Little Font Bold"/>
                <a:cs typeface="One Little Font Bold"/>
                <a:sym typeface="One Little Font Bold"/>
              </a:rPr>
              <a:t> «</a:t>
            </a:r>
            <a:r>
              <a:rPr lang="en-US" sz="4394" b="1" dirty="0" err="1">
                <a:solidFill>
                  <a:srgbClr val="000000"/>
                </a:solidFill>
                <a:latin typeface="One Little Font Bold"/>
                <a:ea typeface="One Little Font Bold"/>
                <a:cs typeface="One Little Font Bold"/>
                <a:sym typeface="One Little Font Bold"/>
              </a:rPr>
              <a:t>Αν</a:t>
            </a:r>
            <a:r>
              <a:rPr lang="en-US" sz="4394" b="1" dirty="0">
                <a:solidFill>
                  <a:srgbClr val="000000"/>
                </a:solidFill>
                <a:latin typeface="One Little Font Bold"/>
                <a:ea typeface="One Little Font Bold"/>
                <a:cs typeface="One Little Font Bold"/>
                <a:sym typeface="One Little Font Bold"/>
              </a:rPr>
              <a:t> </a:t>
            </a:r>
            <a:r>
              <a:rPr lang="en-US" sz="4394" b="1" dirty="0" err="1">
                <a:solidFill>
                  <a:srgbClr val="000000"/>
                </a:solidFill>
                <a:latin typeface="One Little Font Bold"/>
                <a:ea typeface="One Little Font Bold"/>
                <a:cs typeface="One Little Font Bold"/>
                <a:sym typeface="One Little Font Bold"/>
              </a:rPr>
              <a:t>όλοι</a:t>
            </a:r>
            <a:r>
              <a:rPr lang="en-US" sz="4394" b="1" dirty="0">
                <a:solidFill>
                  <a:srgbClr val="000000"/>
                </a:solidFill>
                <a:latin typeface="One Little Font Bold"/>
                <a:ea typeface="One Little Font Bold"/>
                <a:cs typeface="One Little Font Bold"/>
                <a:sym typeface="One Little Font Bold"/>
              </a:rPr>
              <a:t> </a:t>
            </a:r>
            <a:r>
              <a:rPr lang="en-US" sz="4394" b="1" dirty="0" err="1">
                <a:solidFill>
                  <a:srgbClr val="000000"/>
                </a:solidFill>
                <a:latin typeface="One Little Font Bold"/>
                <a:ea typeface="One Little Font Bold"/>
                <a:cs typeface="One Little Font Bold"/>
                <a:sym typeface="One Little Font Bold"/>
              </a:rPr>
              <a:t>έδιν</a:t>
            </a:r>
            <a:r>
              <a:rPr lang="en-US" sz="4394" b="1" dirty="0">
                <a:solidFill>
                  <a:srgbClr val="000000"/>
                </a:solidFill>
                <a:latin typeface="One Little Font Bold"/>
                <a:ea typeface="One Little Font Bold"/>
                <a:cs typeface="One Little Font Bold"/>
                <a:sym typeface="One Little Font Bold"/>
              </a:rPr>
              <a:t>αν και εισέπρατταν αγάπη, κανένας δεν θα αδικούσε σέ τίποτε, αλλά φόνοι, φιλονικίες, πόλεμοι, επαναστάσεις, κλοπές, πλεονεξίες και όλα τα κακά θα εξαφανίζονταν. </a:t>
            </a:r>
            <a:r>
              <a:rPr lang="en-US" sz="4394" b="1" dirty="0" err="1">
                <a:solidFill>
                  <a:srgbClr val="000000"/>
                </a:solidFill>
                <a:latin typeface="One Little Font Bold"/>
                <a:ea typeface="One Little Font Bold"/>
                <a:cs typeface="One Little Font Bold"/>
                <a:sym typeface="One Little Font Bold"/>
              </a:rPr>
              <a:t>Ακόμ</a:t>
            </a:r>
            <a:r>
              <a:rPr lang="en-US" sz="4394" b="1" dirty="0">
                <a:solidFill>
                  <a:srgbClr val="000000"/>
                </a:solidFill>
                <a:latin typeface="One Little Font Bold"/>
                <a:ea typeface="One Little Font Bold"/>
                <a:cs typeface="One Little Font Bold"/>
                <a:sym typeface="One Little Font Bold"/>
              </a:rPr>
              <a:t>α και το όνομα κακία θα ήταν άγνωστο»</a:t>
            </a:r>
          </a:p>
        </p:txBody>
      </p:sp>
      <p:sp>
        <p:nvSpPr>
          <p:cNvPr id="9" name="Freeform 9"/>
          <p:cNvSpPr/>
          <p:nvPr/>
        </p:nvSpPr>
        <p:spPr>
          <a:xfrm>
            <a:off x="0" y="2955006"/>
            <a:ext cx="5051383" cy="7331994"/>
          </a:xfrm>
          <a:custGeom>
            <a:avLst/>
            <a:gdLst/>
            <a:ahLst/>
            <a:cxnLst/>
            <a:rect l="l" t="t" r="r" b="b"/>
            <a:pathLst>
              <a:path w="5051383" h="7331994">
                <a:moveTo>
                  <a:pt x="0" y="0"/>
                </a:moveTo>
                <a:lnTo>
                  <a:pt x="5051383" y="0"/>
                </a:lnTo>
                <a:lnTo>
                  <a:pt x="5051383" y="7331994"/>
                </a:lnTo>
                <a:lnTo>
                  <a:pt x="0" y="7331994"/>
                </a:lnTo>
                <a:lnTo>
                  <a:pt x="0" y="0"/>
                </a:lnTo>
                <a:close/>
              </a:path>
            </a:pathLst>
          </a:custGeom>
          <a:blipFill>
            <a:blip r:embed="rId5"/>
            <a:stretch>
              <a:fillRect l="-10646" t="-1021" r="-10646" b="-185"/>
            </a:stretch>
          </a:blipFill>
        </p:spPr>
        <p:txBody>
          <a:bodyPr/>
          <a:lstStyle/>
          <a:p>
            <a:endParaRPr lang="el-GR"/>
          </a:p>
        </p:txBody>
      </p:sp>
      <p:sp>
        <p:nvSpPr>
          <p:cNvPr id="10" name="TextBox 10"/>
          <p:cNvSpPr txBox="1"/>
          <p:nvPr/>
        </p:nvSpPr>
        <p:spPr>
          <a:xfrm>
            <a:off x="2385109" y="909061"/>
            <a:ext cx="13695550" cy="1640220"/>
          </a:xfrm>
          <a:prstGeom prst="rect">
            <a:avLst/>
          </a:prstGeom>
        </p:spPr>
        <p:txBody>
          <a:bodyPr lIns="0" tIns="0" rIns="0" bIns="0" rtlCol="0" anchor="t">
            <a:spAutoFit/>
          </a:bodyPr>
          <a:lstStyle/>
          <a:p>
            <a:pPr algn="ctr">
              <a:lnSpc>
                <a:spcPts val="6613"/>
              </a:lnSpc>
              <a:spcBef>
                <a:spcPct val="0"/>
              </a:spcBef>
            </a:pPr>
            <a:r>
              <a:rPr lang="en-US" sz="4723" b="1">
                <a:solidFill>
                  <a:srgbClr val="000000"/>
                </a:solidFill>
                <a:latin typeface="One Little Font Bold"/>
                <a:ea typeface="One Little Font Bold"/>
                <a:cs typeface="One Little Font Bold"/>
                <a:sym typeface="One Little Font Bold"/>
              </a:rPr>
              <a:t>Είναι δυνατόν εμείς να εφαρμόσουμε όλες αυτές τις πλευρές της αγάπης και με ποιον τρόπο;</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612</Words>
  <Application>Microsoft Office PowerPoint</Application>
  <PresentationFormat>Προσαρμογή</PresentationFormat>
  <Paragraphs>38</Paragraphs>
  <Slides>11</Slides>
  <Notes>0</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11</vt:i4>
      </vt:variant>
    </vt:vector>
  </HeadingPairs>
  <TitlesOfParts>
    <vt:vector size="17" baseType="lpstr">
      <vt:lpstr>Alegreya Bold</vt:lpstr>
      <vt:lpstr>Arial</vt:lpstr>
      <vt:lpstr>Children One</vt:lpstr>
      <vt:lpstr>Calibri</vt:lpstr>
      <vt:lpstr>One Little Font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Λύκειο - Ο ύμνος της αγάπης</dc:title>
  <dc:creator>Idiaitero PC</dc:creator>
  <cp:lastModifiedBy>π. Αλέξανδρος Λισάη</cp:lastModifiedBy>
  <cp:revision>2</cp:revision>
  <dcterms:created xsi:type="dcterms:W3CDTF">2006-08-16T00:00:00Z</dcterms:created>
  <dcterms:modified xsi:type="dcterms:W3CDTF">2025-02-18T08:06:07Z</dcterms:modified>
  <dc:identifier>DAGfYYPr490</dc:identifier>
</cp:coreProperties>
</file>