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Ample Display" panose="020B0604020202020204" charset="-128"/>
      <p:regular r:id="rId17"/>
    </p:embeddedFont>
    <p:embeddedFont>
      <p:font typeface="Alegreya Bold" panose="020B0604020202020204" charset="0"/>
      <p:regular r:id="rId18"/>
    </p:embeddedFont>
    <p:embeddedFont>
      <p:font typeface="Children One" panose="020B0604020202020204" charset="0"/>
      <p:regular r:id="rId19"/>
    </p:embeddedFont>
    <p:embeddedFont>
      <p:font typeface="One Little Font" panose="020B0604020202020204" charset="-95"/>
      <p:regular r:id="rId20"/>
    </p:embeddedFont>
    <p:embeddedFont>
      <p:font typeface="One Little Font Bold" panose="020B0604020202020204" charset="-95"/>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6" d="100"/>
          <a:sy n="66" d="100"/>
        </p:scale>
        <p:origin x="1014" y="2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image" Target="../media/image20.pn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8.svg"/><Relationship Id="rId2" Type="http://schemas.openxmlformats.org/officeDocument/2006/relationships/image" Target="../media/image42.png"/><Relationship Id="rId16" Type="http://schemas.openxmlformats.org/officeDocument/2006/relationships/image" Target="../media/image57.png"/><Relationship Id="rId20"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19" Type="http://schemas.openxmlformats.org/officeDocument/2006/relationships/image" Target="../media/image63.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image" Target="../media/image66.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65.png"/><Relationship Id="rId2" Type="http://schemas.openxmlformats.org/officeDocument/2006/relationships/image" Target="../media/image42.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67.png"/><Relationship Id="rId2" Type="http://schemas.openxmlformats.org/officeDocument/2006/relationships/image" Target="../media/image42.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42.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5.svg"/><Relationship Id="rId2" Type="http://schemas.openxmlformats.org/officeDocument/2006/relationships/image" Target="../media/image21.png"/><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69.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68.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20.png"/><Relationship Id="rId2" Type="http://schemas.openxmlformats.org/officeDocument/2006/relationships/image" Target="../media/image21.png"/><Relationship Id="rId16"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18" Type="http://schemas.openxmlformats.org/officeDocument/2006/relationships/image" Target="../media/image40.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9.png"/><Relationship Id="rId2" Type="http://schemas.openxmlformats.org/officeDocument/2006/relationships/image" Target="../media/image21.png"/><Relationship Id="rId16"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7.png"/><Relationship Id="rId10" Type="http://schemas.openxmlformats.org/officeDocument/2006/relationships/image" Target="../media/image29.png"/><Relationship Id="rId19" Type="http://schemas.openxmlformats.org/officeDocument/2006/relationships/image" Target="../media/image20.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20.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20.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20.png"/><Relationship Id="rId2" Type="http://schemas.openxmlformats.org/officeDocument/2006/relationships/image" Target="../media/image42.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image" Target="../media/image20.pn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8.svg"/><Relationship Id="rId2" Type="http://schemas.openxmlformats.org/officeDocument/2006/relationships/image" Target="../media/image42.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image" Target="../media/image20.pn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8.svg"/><Relationship Id="rId2" Type="http://schemas.openxmlformats.org/officeDocument/2006/relationships/image" Target="../media/image42.png"/><Relationship Id="rId16" Type="http://schemas.openxmlformats.org/officeDocument/2006/relationships/image" Target="../media/image57.png"/><Relationship Id="rId20" Type="http://schemas.openxmlformats.org/officeDocument/2006/relationships/image" Target="../media/image61.sv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19" Type="http://schemas.openxmlformats.org/officeDocument/2006/relationships/image" Target="../media/image6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image" Target="../media/image20.pn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8.svg"/><Relationship Id="rId2" Type="http://schemas.openxmlformats.org/officeDocument/2006/relationships/image" Target="../media/image42.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19" Type="http://schemas.openxmlformats.org/officeDocument/2006/relationships/image" Target="../media/image62.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4"/>
        </a:solidFill>
        <a:effectLst/>
      </p:bgPr>
    </p:bg>
    <p:spTree>
      <p:nvGrpSpPr>
        <p:cNvPr id="1" name=""/>
        <p:cNvGrpSpPr/>
        <p:nvPr/>
      </p:nvGrpSpPr>
      <p:grpSpPr>
        <a:xfrm>
          <a:off x="0" y="0"/>
          <a:ext cx="0" cy="0"/>
          <a:chOff x="0" y="0"/>
          <a:chExt cx="0" cy="0"/>
        </a:xfrm>
      </p:grpSpPr>
      <p:sp>
        <p:nvSpPr>
          <p:cNvPr id="2" name="AutoShape 2"/>
          <p:cNvSpPr/>
          <p:nvPr/>
        </p:nvSpPr>
        <p:spPr>
          <a:xfrm>
            <a:off x="8465047" y="6983445"/>
            <a:ext cx="1357907" cy="0"/>
          </a:xfrm>
          <a:prstGeom prst="line">
            <a:avLst/>
          </a:prstGeom>
          <a:ln w="57150" cap="flat">
            <a:solidFill>
              <a:srgbClr val="98A745"/>
            </a:solidFill>
            <a:prstDash val="solid"/>
            <a:headEnd type="none" w="sm" len="sm"/>
            <a:tailEnd type="none" w="sm" len="sm"/>
          </a:ln>
        </p:spPr>
        <p:txBody>
          <a:bodyPr/>
          <a:lstStyle/>
          <a:p>
            <a:endParaRPr lang="el-GR"/>
          </a:p>
        </p:txBody>
      </p:sp>
      <p:sp>
        <p:nvSpPr>
          <p:cNvPr id="3" name="Freeform 3"/>
          <p:cNvSpPr/>
          <p:nvPr/>
        </p:nvSpPr>
        <p:spPr>
          <a:xfrm flipH="1">
            <a:off x="13652575" y="-55863"/>
            <a:ext cx="5719156" cy="3636977"/>
          </a:xfrm>
          <a:custGeom>
            <a:avLst/>
            <a:gdLst/>
            <a:ahLst/>
            <a:cxnLst/>
            <a:rect l="l" t="t" r="r" b="b"/>
            <a:pathLst>
              <a:path w="5719156" h="3636977">
                <a:moveTo>
                  <a:pt x="5719156" y="0"/>
                </a:moveTo>
                <a:lnTo>
                  <a:pt x="0" y="0"/>
                </a:lnTo>
                <a:lnTo>
                  <a:pt x="0" y="3636977"/>
                </a:lnTo>
                <a:lnTo>
                  <a:pt x="5719156" y="3636977"/>
                </a:lnTo>
                <a:lnTo>
                  <a:pt x="5719156" y="0"/>
                </a:lnTo>
                <a:close/>
              </a:path>
            </a:pathLst>
          </a:custGeom>
          <a:blipFill>
            <a:blip r:embed="rId2">
              <a:extLst>
                <a:ext uri="{96DAC541-7B7A-43D3-8B79-37D633B846F1}">
                  <asvg:svgBlip xmlns:asvg="http://schemas.microsoft.com/office/drawing/2016/SVG/main" r:embed="rId3"/>
                </a:ext>
              </a:extLst>
            </a:blip>
            <a:stretch>
              <a:fillRect t="-76685"/>
            </a:stretch>
          </a:blipFill>
        </p:spPr>
        <p:txBody>
          <a:bodyPr/>
          <a:lstStyle/>
          <a:p>
            <a:endParaRPr lang="el-GR"/>
          </a:p>
        </p:txBody>
      </p:sp>
      <p:sp>
        <p:nvSpPr>
          <p:cNvPr id="4" name="Freeform 4"/>
          <p:cNvSpPr/>
          <p:nvPr/>
        </p:nvSpPr>
        <p:spPr>
          <a:xfrm flipH="1">
            <a:off x="-221780" y="4966471"/>
            <a:ext cx="2262179" cy="2276407"/>
          </a:xfrm>
          <a:custGeom>
            <a:avLst/>
            <a:gdLst/>
            <a:ahLst/>
            <a:cxnLst/>
            <a:rect l="l" t="t" r="r" b="b"/>
            <a:pathLst>
              <a:path w="2262179" h="2276407">
                <a:moveTo>
                  <a:pt x="2262179" y="0"/>
                </a:moveTo>
                <a:lnTo>
                  <a:pt x="0" y="0"/>
                </a:lnTo>
                <a:lnTo>
                  <a:pt x="0" y="2276407"/>
                </a:lnTo>
                <a:lnTo>
                  <a:pt x="2262179" y="2276407"/>
                </a:lnTo>
                <a:lnTo>
                  <a:pt x="226217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rot="5400000">
            <a:off x="-766521" y="83765"/>
            <a:ext cx="4855638" cy="4173280"/>
          </a:xfrm>
          <a:custGeom>
            <a:avLst/>
            <a:gdLst/>
            <a:ahLst/>
            <a:cxnLst/>
            <a:rect l="l" t="t" r="r" b="b"/>
            <a:pathLst>
              <a:path w="4855638" h="4173280">
                <a:moveTo>
                  <a:pt x="0" y="0"/>
                </a:moveTo>
                <a:lnTo>
                  <a:pt x="4855638" y="0"/>
                </a:lnTo>
                <a:lnTo>
                  <a:pt x="4855638" y="4173280"/>
                </a:lnTo>
                <a:lnTo>
                  <a:pt x="0" y="4173280"/>
                </a:lnTo>
                <a:lnTo>
                  <a:pt x="0" y="0"/>
                </a:lnTo>
                <a:close/>
              </a:path>
            </a:pathLst>
          </a:custGeom>
          <a:blipFill>
            <a:blip r:embed="rId6">
              <a:extLst>
                <a:ext uri="{96DAC541-7B7A-43D3-8B79-37D633B846F1}">
                  <asvg:svgBlip xmlns:asvg="http://schemas.microsoft.com/office/drawing/2016/SVG/main" r:embed="rId7"/>
                </a:ext>
              </a:extLst>
            </a:blip>
            <a:stretch>
              <a:fillRect l="-9690" b="-47544"/>
            </a:stretch>
          </a:blipFill>
        </p:spPr>
        <p:txBody>
          <a:bodyPr/>
          <a:lstStyle/>
          <a:p>
            <a:endParaRPr lang="el-GR"/>
          </a:p>
        </p:txBody>
      </p:sp>
      <p:sp>
        <p:nvSpPr>
          <p:cNvPr id="6" name="Freeform 6"/>
          <p:cNvSpPr/>
          <p:nvPr/>
        </p:nvSpPr>
        <p:spPr>
          <a:xfrm rot="-5400000">
            <a:off x="14350351" y="6448844"/>
            <a:ext cx="4220008" cy="4075572"/>
          </a:xfrm>
          <a:custGeom>
            <a:avLst/>
            <a:gdLst/>
            <a:ahLst/>
            <a:cxnLst/>
            <a:rect l="l" t="t" r="r" b="b"/>
            <a:pathLst>
              <a:path w="4220008" h="4075572">
                <a:moveTo>
                  <a:pt x="0" y="0"/>
                </a:moveTo>
                <a:lnTo>
                  <a:pt x="4220008" y="0"/>
                </a:lnTo>
                <a:lnTo>
                  <a:pt x="4220008" y="4075572"/>
                </a:lnTo>
                <a:lnTo>
                  <a:pt x="0" y="4075572"/>
                </a:lnTo>
                <a:lnTo>
                  <a:pt x="0" y="0"/>
                </a:lnTo>
                <a:close/>
              </a:path>
            </a:pathLst>
          </a:custGeom>
          <a:blipFill>
            <a:blip r:embed="rId6">
              <a:extLst>
                <a:ext uri="{96DAC541-7B7A-43D3-8B79-37D633B846F1}">
                  <asvg:svgBlip xmlns:asvg="http://schemas.microsoft.com/office/drawing/2016/SVG/main" r:embed="rId7"/>
                </a:ext>
              </a:extLst>
            </a:blip>
            <a:stretch>
              <a:fillRect l="-10541" b="-32323"/>
            </a:stretch>
          </a:blipFill>
        </p:spPr>
        <p:txBody>
          <a:bodyPr/>
          <a:lstStyle/>
          <a:p>
            <a:endParaRPr lang="el-GR"/>
          </a:p>
        </p:txBody>
      </p:sp>
      <p:sp>
        <p:nvSpPr>
          <p:cNvPr id="7" name="Freeform 7"/>
          <p:cNvSpPr/>
          <p:nvPr/>
        </p:nvSpPr>
        <p:spPr>
          <a:xfrm>
            <a:off x="-1219980" y="7011479"/>
            <a:ext cx="4967918" cy="4104742"/>
          </a:xfrm>
          <a:custGeom>
            <a:avLst/>
            <a:gdLst/>
            <a:ahLst/>
            <a:cxnLst/>
            <a:rect l="l" t="t" r="r" b="b"/>
            <a:pathLst>
              <a:path w="4967918" h="4104742">
                <a:moveTo>
                  <a:pt x="0" y="0"/>
                </a:moveTo>
                <a:lnTo>
                  <a:pt x="4967918" y="0"/>
                </a:lnTo>
                <a:lnTo>
                  <a:pt x="4967918" y="4104742"/>
                </a:lnTo>
                <a:lnTo>
                  <a:pt x="0" y="41047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8" name="Freeform 8"/>
          <p:cNvSpPr/>
          <p:nvPr/>
        </p:nvSpPr>
        <p:spPr>
          <a:xfrm flipV="1">
            <a:off x="16250797" y="3080151"/>
            <a:ext cx="2267485" cy="2383690"/>
          </a:xfrm>
          <a:custGeom>
            <a:avLst/>
            <a:gdLst/>
            <a:ahLst/>
            <a:cxnLst/>
            <a:rect l="l" t="t" r="r" b="b"/>
            <a:pathLst>
              <a:path w="2267485" h="2383690">
                <a:moveTo>
                  <a:pt x="0" y="2383690"/>
                </a:moveTo>
                <a:lnTo>
                  <a:pt x="2267484" y="2383690"/>
                </a:lnTo>
                <a:lnTo>
                  <a:pt x="2267484" y="0"/>
                </a:lnTo>
                <a:lnTo>
                  <a:pt x="0" y="0"/>
                </a:lnTo>
                <a:lnTo>
                  <a:pt x="0" y="238369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9" name="Freeform 9"/>
          <p:cNvSpPr/>
          <p:nvPr/>
        </p:nvSpPr>
        <p:spPr>
          <a:xfrm>
            <a:off x="3467880" y="3197523"/>
            <a:ext cx="793767" cy="449471"/>
          </a:xfrm>
          <a:custGeom>
            <a:avLst/>
            <a:gdLst/>
            <a:ahLst/>
            <a:cxnLst/>
            <a:rect l="l" t="t" r="r" b="b"/>
            <a:pathLst>
              <a:path w="793767" h="449471">
                <a:moveTo>
                  <a:pt x="0" y="0"/>
                </a:moveTo>
                <a:lnTo>
                  <a:pt x="793767" y="0"/>
                </a:lnTo>
                <a:lnTo>
                  <a:pt x="793767" y="449470"/>
                </a:lnTo>
                <a:lnTo>
                  <a:pt x="0" y="4494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10" name="Freeform 10"/>
          <p:cNvSpPr/>
          <p:nvPr/>
        </p:nvSpPr>
        <p:spPr>
          <a:xfrm flipH="1">
            <a:off x="12801017" y="159654"/>
            <a:ext cx="851558" cy="1020497"/>
          </a:xfrm>
          <a:custGeom>
            <a:avLst/>
            <a:gdLst/>
            <a:ahLst/>
            <a:cxnLst/>
            <a:rect l="l" t="t" r="r" b="b"/>
            <a:pathLst>
              <a:path w="851558" h="1020497">
                <a:moveTo>
                  <a:pt x="851558" y="0"/>
                </a:moveTo>
                <a:lnTo>
                  <a:pt x="0" y="0"/>
                </a:lnTo>
                <a:lnTo>
                  <a:pt x="0" y="1020497"/>
                </a:lnTo>
                <a:lnTo>
                  <a:pt x="851558" y="1020497"/>
                </a:lnTo>
                <a:lnTo>
                  <a:pt x="851558" y="0"/>
                </a:lnTo>
                <a:close/>
              </a:path>
            </a:pathLst>
          </a:custGeom>
          <a:blipFill>
            <a:blip r:embed="rId14">
              <a:extLst>
                <a:ext uri="{96DAC541-7B7A-43D3-8B79-37D633B846F1}">
                  <asvg:svgBlip xmlns:asvg="http://schemas.microsoft.com/office/drawing/2016/SVG/main" r:embed="rId15"/>
                </a:ext>
              </a:extLst>
            </a:blip>
            <a:stretch>
              <a:fillRect l="-30736" t="-25574"/>
            </a:stretch>
          </a:blipFill>
        </p:spPr>
        <p:txBody>
          <a:bodyPr/>
          <a:lstStyle/>
          <a:p>
            <a:endParaRPr lang="el-GR"/>
          </a:p>
        </p:txBody>
      </p:sp>
      <p:sp>
        <p:nvSpPr>
          <p:cNvPr id="11" name="Freeform 11"/>
          <p:cNvSpPr/>
          <p:nvPr/>
        </p:nvSpPr>
        <p:spPr>
          <a:xfrm>
            <a:off x="7163383" y="1180151"/>
            <a:ext cx="618937" cy="618937"/>
          </a:xfrm>
          <a:custGeom>
            <a:avLst/>
            <a:gdLst/>
            <a:ahLst/>
            <a:cxnLst/>
            <a:rect l="l" t="t" r="r" b="b"/>
            <a:pathLst>
              <a:path w="618937" h="618937">
                <a:moveTo>
                  <a:pt x="0" y="0"/>
                </a:moveTo>
                <a:lnTo>
                  <a:pt x="618937" y="0"/>
                </a:lnTo>
                <a:lnTo>
                  <a:pt x="618937" y="618938"/>
                </a:lnTo>
                <a:lnTo>
                  <a:pt x="0" y="61893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2" name="Freeform 12"/>
          <p:cNvSpPr/>
          <p:nvPr/>
        </p:nvSpPr>
        <p:spPr>
          <a:xfrm>
            <a:off x="178379" y="4257870"/>
            <a:ext cx="4793439" cy="6039109"/>
          </a:xfrm>
          <a:custGeom>
            <a:avLst/>
            <a:gdLst/>
            <a:ahLst/>
            <a:cxnLst/>
            <a:rect l="l" t="t" r="r" b="b"/>
            <a:pathLst>
              <a:path w="4793439" h="6039109">
                <a:moveTo>
                  <a:pt x="0" y="0"/>
                </a:moveTo>
                <a:lnTo>
                  <a:pt x="4793439" y="0"/>
                </a:lnTo>
                <a:lnTo>
                  <a:pt x="4793439" y="6039110"/>
                </a:lnTo>
                <a:lnTo>
                  <a:pt x="0" y="6039110"/>
                </a:lnTo>
                <a:lnTo>
                  <a:pt x="0" y="0"/>
                </a:lnTo>
                <a:close/>
              </a:path>
            </a:pathLst>
          </a:custGeom>
          <a:blipFill>
            <a:blip r:embed="rId18"/>
            <a:stretch>
              <a:fillRect l="-78490" r="-180191"/>
            </a:stretch>
          </a:blipFill>
        </p:spPr>
        <p:txBody>
          <a:bodyPr/>
          <a:lstStyle/>
          <a:p>
            <a:endParaRPr lang="el-GR"/>
          </a:p>
        </p:txBody>
      </p:sp>
      <p:sp>
        <p:nvSpPr>
          <p:cNvPr id="13" name="Freeform 13"/>
          <p:cNvSpPr/>
          <p:nvPr/>
        </p:nvSpPr>
        <p:spPr>
          <a:xfrm>
            <a:off x="4273546" y="0"/>
            <a:ext cx="8966653" cy="6614097"/>
          </a:xfrm>
          <a:custGeom>
            <a:avLst/>
            <a:gdLst/>
            <a:ahLst/>
            <a:cxnLst/>
            <a:rect l="l" t="t" r="r" b="b"/>
            <a:pathLst>
              <a:path w="8966653" h="6614097">
                <a:moveTo>
                  <a:pt x="0" y="0"/>
                </a:moveTo>
                <a:lnTo>
                  <a:pt x="8966653" y="0"/>
                </a:lnTo>
                <a:lnTo>
                  <a:pt x="8966653" y="6614097"/>
                </a:lnTo>
                <a:lnTo>
                  <a:pt x="0" y="6614097"/>
                </a:lnTo>
                <a:lnTo>
                  <a:pt x="0" y="0"/>
                </a:lnTo>
                <a:close/>
              </a:path>
            </a:pathLst>
          </a:custGeom>
          <a:blipFill>
            <a:blip r:embed="rId19"/>
            <a:stretch>
              <a:fillRect b="-51473"/>
            </a:stretch>
          </a:blipFill>
        </p:spPr>
        <p:txBody>
          <a:bodyPr/>
          <a:lstStyle/>
          <a:p>
            <a:endParaRPr lang="el-GR"/>
          </a:p>
        </p:txBody>
      </p:sp>
      <p:sp>
        <p:nvSpPr>
          <p:cNvPr id="14" name="TextBox 14"/>
          <p:cNvSpPr txBox="1"/>
          <p:nvPr/>
        </p:nvSpPr>
        <p:spPr>
          <a:xfrm>
            <a:off x="5124006" y="3849879"/>
            <a:ext cx="7660749" cy="1960353"/>
          </a:xfrm>
          <a:prstGeom prst="rect">
            <a:avLst/>
          </a:prstGeom>
        </p:spPr>
        <p:txBody>
          <a:bodyPr lIns="0" tIns="0" rIns="0" bIns="0" rtlCol="0" anchor="t">
            <a:spAutoFit/>
          </a:bodyPr>
          <a:lstStyle/>
          <a:p>
            <a:pPr algn="ctr">
              <a:lnSpc>
                <a:spcPts val="16047"/>
              </a:lnSpc>
            </a:pPr>
            <a:r>
              <a:rPr lang="en-US" sz="11462">
                <a:solidFill>
                  <a:srgbClr val="BE1E2D"/>
                </a:solidFill>
                <a:latin typeface="Children One"/>
                <a:ea typeface="Children One"/>
                <a:cs typeface="Children One"/>
                <a:sym typeface="Children One"/>
              </a:rPr>
              <a:t>ΣΥΝΤΡΟΦΙΑ</a:t>
            </a:r>
          </a:p>
        </p:txBody>
      </p:sp>
      <p:sp>
        <p:nvSpPr>
          <p:cNvPr id="15" name="Freeform 15"/>
          <p:cNvSpPr/>
          <p:nvPr/>
        </p:nvSpPr>
        <p:spPr>
          <a:xfrm>
            <a:off x="12495193" y="1817657"/>
            <a:ext cx="6100714" cy="8474514"/>
          </a:xfrm>
          <a:custGeom>
            <a:avLst/>
            <a:gdLst/>
            <a:ahLst/>
            <a:cxnLst/>
            <a:rect l="l" t="t" r="r" b="b"/>
            <a:pathLst>
              <a:path w="6100714" h="8474514">
                <a:moveTo>
                  <a:pt x="0" y="0"/>
                </a:moveTo>
                <a:lnTo>
                  <a:pt x="6100714" y="0"/>
                </a:lnTo>
                <a:lnTo>
                  <a:pt x="6100714" y="8474514"/>
                </a:lnTo>
                <a:lnTo>
                  <a:pt x="0" y="8474514"/>
                </a:lnTo>
                <a:lnTo>
                  <a:pt x="0" y="0"/>
                </a:lnTo>
                <a:close/>
              </a:path>
            </a:pathLst>
          </a:custGeom>
          <a:blipFill>
            <a:blip r:embed="rId20"/>
            <a:stretch>
              <a:fillRect l="-2167" t="-7354" r="-2167" b="-6757"/>
            </a:stretch>
          </a:blipFill>
        </p:spPr>
        <p:txBody>
          <a:bodyPr/>
          <a:lstStyle/>
          <a:p>
            <a:endParaRPr lang="el-GR"/>
          </a:p>
        </p:txBody>
      </p:sp>
      <p:sp>
        <p:nvSpPr>
          <p:cNvPr id="16" name="Freeform 16"/>
          <p:cNvSpPr/>
          <p:nvPr/>
        </p:nvSpPr>
        <p:spPr>
          <a:xfrm>
            <a:off x="6827144" y="5648836"/>
            <a:ext cx="3628780" cy="4643335"/>
          </a:xfrm>
          <a:custGeom>
            <a:avLst/>
            <a:gdLst/>
            <a:ahLst/>
            <a:cxnLst/>
            <a:rect l="l" t="t" r="r" b="b"/>
            <a:pathLst>
              <a:path w="3628780" h="4643335">
                <a:moveTo>
                  <a:pt x="0" y="0"/>
                </a:moveTo>
                <a:lnTo>
                  <a:pt x="3628780" y="0"/>
                </a:lnTo>
                <a:lnTo>
                  <a:pt x="3628780" y="4643335"/>
                </a:lnTo>
                <a:lnTo>
                  <a:pt x="0" y="4643335"/>
                </a:lnTo>
                <a:lnTo>
                  <a:pt x="0" y="0"/>
                </a:lnTo>
                <a:close/>
              </a:path>
            </a:pathLst>
          </a:custGeom>
          <a:blipFill>
            <a:blip r:embed="rId21"/>
            <a:stretch>
              <a:fillRect/>
            </a:stretch>
          </a:blipFill>
        </p:spPr>
        <p:txBody>
          <a:bodyPr/>
          <a:lstStyle/>
          <a:p>
            <a:endParaRPr lang="el-GR"/>
          </a:p>
        </p:txBody>
      </p:sp>
      <p:sp>
        <p:nvSpPr>
          <p:cNvPr id="17" name="TextBox 17"/>
          <p:cNvSpPr txBox="1"/>
          <p:nvPr/>
        </p:nvSpPr>
        <p:spPr>
          <a:xfrm>
            <a:off x="5619221" y="2719924"/>
            <a:ext cx="6275303" cy="1537946"/>
          </a:xfrm>
          <a:prstGeom prst="rect">
            <a:avLst/>
          </a:prstGeom>
        </p:spPr>
        <p:txBody>
          <a:bodyPr lIns="0" tIns="0" rIns="0" bIns="0" rtlCol="0" anchor="t">
            <a:spAutoFit/>
          </a:bodyPr>
          <a:lstStyle/>
          <a:p>
            <a:pPr algn="ctr">
              <a:lnSpc>
                <a:spcPts val="12688"/>
              </a:lnSpc>
            </a:pPr>
            <a:r>
              <a:rPr lang="en-US" sz="9063" spc="598">
                <a:solidFill>
                  <a:srgbClr val="303030"/>
                </a:solidFill>
                <a:latin typeface="Children One"/>
                <a:ea typeface="Children One"/>
                <a:cs typeface="Children One"/>
                <a:sym typeface="Children One"/>
              </a:rPr>
              <a:t>ΚΑΤΗΧΗΤΙΚΗ</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4"/>
        </a:solidFill>
        <a:effectLst/>
      </p:bgPr>
    </p:bg>
    <p:spTree>
      <p:nvGrpSpPr>
        <p:cNvPr id="1" name=""/>
        <p:cNvGrpSpPr/>
        <p:nvPr/>
      </p:nvGrpSpPr>
      <p:grpSpPr>
        <a:xfrm>
          <a:off x="0" y="0"/>
          <a:ext cx="0" cy="0"/>
          <a:chOff x="0" y="0"/>
          <a:chExt cx="0" cy="0"/>
        </a:xfrm>
      </p:grpSpPr>
      <p:sp>
        <p:nvSpPr>
          <p:cNvPr id="2" name="Freeform 2"/>
          <p:cNvSpPr/>
          <p:nvPr/>
        </p:nvSpPr>
        <p:spPr>
          <a:xfrm>
            <a:off x="-451251" y="6974034"/>
            <a:ext cx="3512391" cy="3786944"/>
          </a:xfrm>
          <a:custGeom>
            <a:avLst/>
            <a:gdLst/>
            <a:ahLst/>
            <a:cxnLst/>
            <a:rect l="l" t="t" r="r" b="b"/>
            <a:pathLst>
              <a:path w="3512391" h="3786944">
                <a:moveTo>
                  <a:pt x="0" y="0"/>
                </a:moveTo>
                <a:lnTo>
                  <a:pt x="3512391" y="0"/>
                </a:lnTo>
                <a:lnTo>
                  <a:pt x="3512391" y="3786945"/>
                </a:lnTo>
                <a:lnTo>
                  <a:pt x="0" y="378694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l-GR"/>
          </a:p>
        </p:txBody>
      </p:sp>
      <p:sp>
        <p:nvSpPr>
          <p:cNvPr id="3" name="Freeform 3"/>
          <p:cNvSpPr/>
          <p:nvPr/>
        </p:nvSpPr>
        <p:spPr>
          <a:xfrm>
            <a:off x="15603455" y="7587629"/>
            <a:ext cx="3585007" cy="3955870"/>
          </a:xfrm>
          <a:custGeom>
            <a:avLst/>
            <a:gdLst/>
            <a:ahLst/>
            <a:cxnLst/>
            <a:rect l="l" t="t" r="r" b="b"/>
            <a:pathLst>
              <a:path w="3585007" h="3955870">
                <a:moveTo>
                  <a:pt x="0" y="0"/>
                </a:moveTo>
                <a:lnTo>
                  <a:pt x="3585007" y="0"/>
                </a:lnTo>
                <a:lnTo>
                  <a:pt x="3585007" y="3955870"/>
                </a:lnTo>
                <a:lnTo>
                  <a:pt x="0" y="395587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l-GR"/>
          </a:p>
        </p:txBody>
      </p:sp>
      <p:sp>
        <p:nvSpPr>
          <p:cNvPr id="4" name="Freeform 4"/>
          <p:cNvSpPr/>
          <p:nvPr/>
        </p:nvSpPr>
        <p:spPr>
          <a:xfrm>
            <a:off x="-720794" y="-1341930"/>
            <a:ext cx="3781934" cy="3834661"/>
          </a:xfrm>
          <a:custGeom>
            <a:avLst/>
            <a:gdLst/>
            <a:ahLst/>
            <a:cxnLst/>
            <a:rect l="l" t="t" r="r" b="b"/>
            <a:pathLst>
              <a:path w="3781934" h="3834661">
                <a:moveTo>
                  <a:pt x="0" y="0"/>
                </a:moveTo>
                <a:lnTo>
                  <a:pt x="3781934" y="0"/>
                </a:lnTo>
                <a:lnTo>
                  <a:pt x="3781934" y="3834660"/>
                </a:lnTo>
                <a:lnTo>
                  <a:pt x="0" y="383466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l-GR"/>
          </a:p>
        </p:txBody>
      </p:sp>
      <p:sp>
        <p:nvSpPr>
          <p:cNvPr id="5" name="Freeform 5"/>
          <p:cNvSpPr/>
          <p:nvPr/>
        </p:nvSpPr>
        <p:spPr>
          <a:xfrm rot="-271112" flipV="1">
            <a:off x="15603455" y="-758100"/>
            <a:ext cx="3052683" cy="3789344"/>
          </a:xfrm>
          <a:custGeom>
            <a:avLst/>
            <a:gdLst/>
            <a:ahLst/>
            <a:cxnLst/>
            <a:rect l="l" t="t" r="r" b="b"/>
            <a:pathLst>
              <a:path w="3052683" h="3789344">
                <a:moveTo>
                  <a:pt x="0" y="3789344"/>
                </a:moveTo>
                <a:lnTo>
                  <a:pt x="3052684" y="3789344"/>
                </a:lnTo>
                <a:lnTo>
                  <a:pt x="3052684" y="0"/>
                </a:lnTo>
                <a:lnTo>
                  <a:pt x="0" y="0"/>
                </a:lnTo>
                <a:lnTo>
                  <a:pt x="0" y="3789344"/>
                </a:lnTo>
                <a:close/>
              </a:path>
            </a:pathLst>
          </a:custGeom>
          <a:blipFill>
            <a:blip r:embed="rId8">
              <a:extLst>
                <a:ext uri="{96DAC541-7B7A-43D3-8B79-37D633B846F1}">
                  <asvg:svgBlip xmlns:asvg="http://schemas.microsoft.com/office/drawing/2016/SVG/main" r:embed="rId9"/>
                </a:ext>
              </a:extLst>
            </a:blip>
            <a:stretch>
              <a:fillRect r="-35293"/>
            </a:stretch>
          </a:blipFill>
          <a:ln cap="sq">
            <a:noFill/>
            <a:prstDash val="solid"/>
            <a:miter/>
          </a:ln>
        </p:spPr>
        <p:txBody>
          <a:bodyPr/>
          <a:lstStyle/>
          <a:p>
            <a:endParaRPr lang="el-GR"/>
          </a:p>
        </p:txBody>
      </p:sp>
      <p:sp>
        <p:nvSpPr>
          <p:cNvPr id="6" name="Freeform 6"/>
          <p:cNvSpPr/>
          <p:nvPr/>
        </p:nvSpPr>
        <p:spPr>
          <a:xfrm>
            <a:off x="15194242" y="893762"/>
            <a:ext cx="1185681" cy="740521"/>
          </a:xfrm>
          <a:custGeom>
            <a:avLst/>
            <a:gdLst/>
            <a:ahLst/>
            <a:cxnLst/>
            <a:rect l="l" t="t" r="r" b="b"/>
            <a:pathLst>
              <a:path w="1185681" h="740521">
                <a:moveTo>
                  <a:pt x="0" y="0"/>
                </a:moveTo>
                <a:lnTo>
                  <a:pt x="1185681" y="0"/>
                </a:lnTo>
                <a:lnTo>
                  <a:pt x="1185681" y="740521"/>
                </a:lnTo>
                <a:lnTo>
                  <a:pt x="0" y="740521"/>
                </a:lnTo>
                <a:lnTo>
                  <a:pt x="0" y="0"/>
                </a:lnTo>
                <a:close/>
              </a:path>
            </a:pathLst>
          </a:custGeom>
          <a:blipFill>
            <a:blip r:embed="rId10">
              <a:extLst>
                <a:ext uri="{96DAC541-7B7A-43D3-8B79-37D633B846F1}">
                  <asvg:svgBlip xmlns:asvg="http://schemas.microsoft.com/office/drawing/2016/SVG/main" r:embed="rId11"/>
                </a:ext>
              </a:extLst>
            </a:blip>
            <a:stretch>
              <a:fillRect t="-49106"/>
            </a:stretch>
          </a:blipFill>
        </p:spPr>
        <p:txBody>
          <a:bodyPr/>
          <a:lstStyle/>
          <a:p>
            <a:endParaRPr lang="el-GR"/>
          </a:p>
        </p:txBody>
      </p:sp>
      <p:sp>
        <p:nvSpPr>
          <p:cNvPr id="7" name="Freeform 7"/>
          <p:cNvSpPr/>
          <p:nvPr/>
        </p:nvSpPr>
        <p:spPr>
          <a:xfrm>
            <a:off x="-166137" y="5844171"/>
            <a:ext cx="1673124" cy="1799058"/>
          </a:xfrm>
          <a:custGeom>
            <a:avLst/>
            <a:gdLst/>
            <a:ahLst/>
            <a:cxnLst/>
            <a:rect l="l" t="t" r="r" b="b"/>
            <a:pathLst>
              <a:path w="1673124" h="1799058">
                <a:moveTo>
                  <a:pt x="0" y="0"/>
                </a:moveTo>
                <a:lnTo>
                  <a:pt x="1673124" y="0"/>
                </a:lnTo>
                <a:lnTo>
                  <a:pt x="1673124" y="1799058"/>
                </a:lnTo>
                <a:lnTo>
                  <a:pt x="0" y="179905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l-GR"/>
          </a:p>
        </p:txBody>
      </p:sp>
      <p:sp>
        <p:nvSpPr>
          <p:cNvPr id="8" name="Freeform 8"/>
          <p:cNvSpPr/>
          <p:nvPr/>
        </p:nvSpPr>
        <p:spPr>
          <a:xfrm flipH="1">
            <a:off x="16679737" y="4488569"/>
            <a:ext cx="2508726" cy="2977716"/>
          </a:xfrm>
          <a:custGeom>
            <a:avLst/>
            <a:gdLst/>
            <a:ahLst/>
            <a:cxnLst/>
            <a:rect l="l" t="t" r="r" b="b"/>
            <a:pathLst>
              <a:path w="2508726" h="2977716">
                <a:moveTo>
                  <a:pt x="2508725" y="0"/>
                </a:moveTo>
                <a:lnTo>
                  <a:pt x="0" y="0"/>
                </a:lnTo>
                <a:lnTo>
                  <a:pt x="0" y="2977716"/>
                </a:lnTo>
                <a:lnTo>
                  <a:pt x="2508725" y="2977716"/>
                </a:lnTo>
                <a:lnTo>
                  <a:pt x="2508725"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l-GR"/>
          </a:p>
        </p:txBody>
      </p:sp>
      <p:grpSp>
        <p:nvGrpSpPr>
          <p:cNvPr id="9" name="Group 9"/>
          <p:cNvGrpSpPr/>
          <p:nvPr/>
        </p:nvGrpSpPr>
        <p:grpSpPr>
          <a:xfrm>
            <a:off x="4529686" y="4042229"/>
            <a:ext cx="9732123" cy="945597"/>
            <a:chOff x="0" y="0"/>
            <a:chExt cx="2058829" cy="200041"/>
          </a:xfrm>
        </p:grpSpPr>
        <p:sp>
          <p:nvSpPr>
            <p:cNvPr id="10" name="Freeform 10"/>
            <p:cNvSpPr/>
            <p:nvPr/>
          </p:nvSpPr>
          <p:spPr>
            <a:xfrm>
              <a:off x="0" y="0"/>
              <a:ext cx="2058829" cy="200041"/>
            </a:xfrm>
            <a:custGeom>
              <a:avLst/>
              <a:gdLst/>
              <a:ahLst/>
              <a:cxnLst/>
              <a:rect l="l" t="t" r="r" b="b"/>
              <a:pathLst>
                <a:path w="2058829" h="200041">
                  <a:moveTo>
                    <a:pt x="79550" y="0"/>
                  </a:moveTo>
                  <a:lnTo>
                    <a:pt x="1979279" y="0"/>
                  </a:lnTo>
                  <a:cubicBezTo>
                    <a:pt x="2023213" y="0"/>
                    <a:pt x="2058829" y="35616"/>
                    <a:pt x="2058829" y="79550"/>
                  </a:cubicBezTo>
                  <a:lnTo>
                    <a:pt x="2058829" y="120491"/>
                  </a:lnTo>
                  <a:cubicBezTo>
                    <a:pt x="2058829" y="164425"/>
                    <a:pt x="2023213" y="200041"/>
                    <a:pt x="1979279" y="200041"/>
                  </a:cubicBezTo>
                  <a:lnTo>
                    <a:pt x="79550" y="200041"/>
                  </a:lnTo>
                  <a:cubicBezTo>
                    <a:pt x="35616" y="200041"/>
                    <a:pt x="0" y="164425"/>
                    <a:pt x="0" y="120491"/>
                  </a:cubicBezTo>
                  <a:lnTo>
                    <a:pt x="0" y="79550"/>
                  </a:lnTo>
                  <a:cubicBezTo>
                    <a:pt x="0" y="35616"/>
                    <a:pt x="35616" y="0"/>
                    <a:pt x="79550" y="0"/>
                  </a:cubicBezTo>
                  <a:close/>
                </a:path>
              </a:pathLst>
            </a:custGeom>
            <a:solidFill>
              <a:srgbClr val="000000">
                <a:alpha val="0"/>
              </a:srgbClr>
            </a:solidFill>
            <a:ln w="19050" cap="rnd">
              <a:solidFill>
                <a:srgbClr val="142E2D"/>
              </a:solidFill>
              <a:prstDash val="solid"/>
              <a:round/>
            </a:ln>
          </p:spPr>
          <p:txBody>
            <a:bodyPr/>
            <a:lstStyle/>
            <a:p>
              <a:endParaRPr lang="el-GR"/>
            </a:p>
          </p:txBody>
        </p:sp>
        <p:sp>
          <p:nvSpPr>
            <p:cNvPr id="11" name="TextBox 11"/>
            <p:cNvSpPr txBox="1"/>
            <p:nvPr/>
          </p:nvSpPr>
          <p:spPr>
            <a:xfrm>
              <a:off x="0" y="0"/>
              <a:ext cx="2058829" cy="200041"/>
            </a:xfrm>
            <a:prstGeom prst="rect">
              <a:avLst/>
            </a:prstGeom>
          </p:spPr>
          <p:txBody>
            <a:bodyPr lIns="50800" tIns="50800" rIns="50800" bIns="50800" rtlCol="0" anchor="ctr"/>
            <a:lstStyle/>
            <a:p>
              <a:pPr algn="ctr">
                <a:lnSpc>
                  <a:spcPts val="2640"/>
                </a:lnSpc>
              </a:pPr>
              <a:endParaRPr/>
            </a:p>
          </p:txBody>
        </p:sp>
      </p:grpSp>
      <p:grpSp>
        <p:nvGrpSpPr>
          <p:cNvPr id="12" name="Group 12"/>
          <p:cNvGrpSpPr/>
          <p:nvPr/>
        </p:nvGrpSpPr>
        <p:grpSpPr>
          <a:xfrm>
            <a:off x="4673385" y="4186406"/>
            <a:ext cx="657242" cy="65724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765C"/>
            </a:solidFill>
            <a:ln cap="sq">
              <a:noFill/>
              <a:prstDash val="solid"/>
              <a:miter/>
            </a:ln>
          </p:spPr>
          <p:txBody>
            <a:bodyPr/>
            <a:lstStyle/>
            <a:p>
              <a:endParaRPr lang="el-GR"/>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2640"/>
                </a:lnSpc>
              </a:pPr>
              <a:endParaRPr/>
            </a:p>
          </p:txBody>
        </p:sp>
      </p:grpSp>
      <p:grpSp>
        <p:nvGrpSpPr>
          <p:cNvPr id="15" name="Group 15"/>
          <p:cNvGrpSpPr/>
          <p:nvPr/>
        </p:nvGrpSpPr>
        <p:grpSpPr>
          <a:xfrm>
            <a:off x="4529686" y="5371373"/>
            <a:ext cx="9732123" cy="945597"/>
            <a:chOff x="0" y="0"/>
            <a:chExt cx="2058829" cy="200041"/>
          </a:xfrm>
        </p:grpSpPr>
        <p:sp>
          <p:nvSpPr>
            <p:cNvPr id="16" name="Freeform 16"/>
            <p:cNvSpPr/>
            <p:nvPr/>
          </p:nvSpPr>
          <p:spPr>
            <a:xfrm>
              <a:off x="0" y="0"/>
              <a:ext cx="2058829" cy="200041"/>
            </a:xfrm>
            <a:custGeom>
              <a:avLst/>
              <a:gdLst/>
              <a:ahLst/>
              <a:cxnLst/>
              <a:rect l="l" t="t" r="r" b="b"/>
              <a:pathLst>
                <a:path w="2058829" h="200041">
                  <a:moveTo>
                    <a:pt x="79550" y="0"/>
                  </a:moveTo>
                  <a:lnTo>
                    <a:pt x="1979279" y="0"/>
                  </a:lnTo>
                  <a:cubicBezTo>
                    <a:pt x="2023213" y="0"/>
                    <a:pt x="2058829" y="35616"/>
                    <a:pt x="2058829" y="79550"/>
                  </a:cubicBezTo>
                  <a:lnTo>
                    <a:pt x="2058829" y="120491"/>
                  </a:lnTo>
                  <a:cubicBezTo>
                    <a:pt x="2058829" y="164425"/>
                    <a:pt x="2023213" y="200041"/>
                    <a:pt x="1979279" y="200041"/>
                  </a:cubicBezTo>
                  <a:lnTo>
                    <a:pt x="79550" y="200041"/>
                  </a:lnTo>
                  <a:cubicBezTo>
                    <a:pt x="35616" y="200041"/>
                    <a:pt x="0" y="164425"/>
                    <a:pt x="0" y="120491"/>
                  </a:cubicBezTo>
                  <a:lnTo>
                    <a:pt x="0" y="79550"/>
                  </a:lnTo>
                  <a:cubicBezTo>
                    <a:pt x="0" y="35616"/>
                    <a:pt x="35616" y="0"/>
                    <a:pt x="79550" y="0"/>
                  </a:cubicBezTo>
                  <a:close/>
                </a:path>
              </a:pathLst>
            </a:custGeom>
            <a:solidFill>
              <a:srgbClr val="000000">
                <a:alpha val="0"/>
              </a:srgbClr>
            </a:solidFill>
            <a:ln w="19050" cap="rnd">
              <a:solidFill>
                <a:srgbClr val="142E2D"/>
              </a:solidFill>
              <a:prstDash val="solid"/>
              <a:round/>
            </a:ln>
          </p:spPr>
          <p:txBody>
            <a:bodyPr/>
            <a:lstStyle/>
            <a:p>
              <a:endParaRPr lang="el-GR"/>
            </a:p>
          </p:txBody>
        </p:sp>
        <p:sp>
          <p:nvSpPr>
            <p:cNvPr id="17" name="TextBox 17"/>
            <p:cNvSpPr txBox="1"/>
            <p:nvPr/>
          </p:nvSpPr>
          <p:spPr>
            <a:xfrm>
              <a:off x="0" y="0"/>
              <a:ext cx="2058829" cy="200041"/>
            </a:xfrm>
            <a:prstGeom prst="rect">
              <a:avLst/>
            </a:prstGeom>
          </p:spPr>
          <p:txBody>
            <a:bodyPr lIns="50800" tIns="50800" rIns="50800" bIns="50800" rtlCol="0" anchor="ctr"/>
            <a:lstStyle/>
            <a:p>
              <a:pPr algn="ctr">
                <a:lnSpc>
                  <a:spcPts val="2640"/>
                </a:lnSpc>
              </a:pPr>
              <a:endParaRPr/>
            </a:p>
          </p:txBody>
        </p:sp>
      </p:grpSp>
      <p:grpSp>
        <p:nvGrpSpPr>
          <p:cNvPr id="18" name="Group 18"/>
          <p:cNvGrpSpPr/>
          <p:nvPr/>
        </p:nvGrpSpPr>
        <p:grpSpPr>
          <a:xfrm>
            <a:off x="4673385" y="5515550"/>
            <a:ext cx="657242" cy="657242"/>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765C"/>
            </a:solidFill>
            <a:ln cap="sq">
              <a:noFill/>
              <a:prstDash val="solid"/>
              <a:miter/>
            </a:ln>
          </p:spPr>
          <p:txBody>
            <a:bodyPr/>
            <a:lstStyle/>
            <a:p>
              <a:endParaRPr lang="el-GR"/>
            </a:p>
          </p:txBody>
        </p:sp>
        <p:sp>
          <p:nvSpPr>
            <p:cNvPr id="20" name="TextBox 20"/>
            <p:cNvSpPr txBox="1"/>
            <p:nvPr/>
          </p:nvSpPr>
          <p:spPr>
            <a:xfrm>
              <a:off x="76200" y="76200"/>
              <a:ext cx="660400" cy="660400"/>
            </a:xfrm>
            <a:prstGeom prst="rect">
              <a:avLst/>
            </a:prstGeom>
          </p:spPr>
          <p:txBody>
            <a:bodyPr lIns="50800" tIns="50800" rIns="50800" bIns="50800" rtlCol="0" anchor="ctr"/>
            <a:lstStyle/>
            <a:p>
              <a:pPr algn="ctr">
                <a:lnSpc>
                  <a:spcPts val="2640"/>
                </a:lnSpc>
              </a:pPr>
              <a:endParaRPr/>
            </a:p>
          </p:txBody>
        </p:sp>
      </p:grpSp>
      <p:grpSp>
        <p:nvGrpSpPr>
          <p:cNvPr id="21" name="Group 21"/>
          <p:cNvGrpSpPr/>
          <p:nvPr/>
        </p:nvGrpSpPr>
        <p:grpSpPr>
          <a:xfrm>
            <a:off x="4529686" y="6700516"/>
            <a:ext cx="9732123" cy="945597"/>
            <a:chOff x="0" y="0"/>
            <a:chExt cx="2058829" cy="200041"/>
          </a:xfrm>
        </p:grpSpPr>
        <p:sp>
          <p:nvSpPr>
            <p:cNvPr id="22" name="Freeform 22"/>
            <p:cNvSpPr/>
            <p:nvPr/>
          </p:nvSpPr>
          <p:spPr>
            <a:xfrm>
              <a:off x="0" y="0"/>
              <a:ext cx="2058829" cy="200041"/>
            </a:xfrm>
            <a:custGeom>
              <a:avLst/>
              <a:gdLst/>
              <a:ahLst/>
              <a:cxnLst/>
              <a:rect l="l" t="t" r="r" b="b"/>
              <a:pathLst>
                <a:path w="2058829" h="200041">
                  <a:moveTo>
                    <a:pt x="79550" y="0"/>
                  </a:moveTo>
                  <a:lnTo>
                    <a:pt x="1979279" y="0"/>
                  </a:lnTo>
                  <a:cubicBezTo>
                    <a:pt x="2023213" y="0"/>
                    <a:pt x="2058829" y="35616"/>
                    <a:pt x="2058829" y="79550"/>
                  </a:cubicBezTo>
                  <a:lnTo>
                    <a:pt x="2058829" y="120491"/>
                  </a:lnTo>
                  <a:cubicBezTo>
                    <a:pt x="2058829" y="164425"/>
                    <a:pt x="2023213" y="200041"/>
                    <a:pt x="1979279" y="200041"/>
                  </a:cubicBezTo>
                  <a:lnTo>
                    <a:pt x="79550" y="200041"/>
                  </a:lnTo>
                  <a:cubicBezTo>
                    <a:pt x="35616" y="200041"/>
                    <a:pt x="0" y="164425"/>
                    <a:pt x="0" y="120491"/>
                  </a:cubicBezTo>
                  <a:lnTo>
                    <a:pt x="0" y="79550"/>
                  </a:lnTo>
                  <a:cubicBezTo>
                    <a:pt x="0" y="35616"/>
                    <a:pt x="35616" y="0"/>
                    <a:pt x="79550" y="0"/>
                  </a:cubicBezTo>
                  <a:close/>
                </a:path>
              </a:pathLst>
            </a:custGeom>
            <a:solidFill>
              <a:srgbClr val="000000">
                <a:alpha val="0"/>
              </a:srgbClr>
            </a:solidFill>
            <a:ln w="19050" cap="rnd">
              <a:solidFill>
                <a:srgbClr val="142E2D"/>
              </a:solidFill>
              <a:prstDash val="solid"/>
              <a:round/>
            </a:ln>
          </p:spPr>
          <p:txBody>
            <a:bodyPr/>
            <a:lstStyle/>
            <a:p>
              <a:endParaRPr lang="el-GR"/>
            </a:p>
          </p:txBody>
        </p:sp>
        <p:sp>
          <p:nvSpPr>
            <p:cNvPr id="23" name="TextBox 23"/>
            <p:cNvSpPr txBox="1"/>
            <p:nvPr/>
          </p:nvSpPr>
          <p:spPr>
            <a:xfrm>
              <a:off x="0" y="0"/>
              <a:ext cx="2058829" cy="200041"/>
            </a:xfrm>
            <a:prstGeom prst="rect">
              <a:avLst/>
            </a:prstGeom>
          </p:spPr>
          <p:txBody>
            <a:bodyPr lIns="50800" tIns="50800" rIns="50800" bIns="50800" rtlCol="0" anchor="ctr"/>
            <a:lstStyle/>
            <a:p>
              <a:pPr algn="ctr">
                <a:lnSpc>
                  <a:spcPts val="2640"/>
                </a:lnSpc>
              </a:pPr>
              <a:endParaRPr/>
            </a:p>
          </p:txBody>
        </p:sp>
      </p:grpSp>
      <p:grpSp>
        <p:nvGrpSpPr>
          <p:cNvPr id="24" name="Group 24"/>
          <p:cNvGrpSpPr/>
          <p:nvPr/>
        </p:nvGrpSpPr>
        <p:grpSpPr>
          <a:xfrm>
            <a:off x="4673385" y="6844694"/>
            <a:ext cx="657242" cy="65724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765C"/>
            </a:solidFill>
            <a:ln cap="sq">
              <a:noFill/>
              <a:prstDash val="solid"/>
              <a:miter/>
            </a:ln>
          </p:spPr>
          <p:txBody>
            <a:bodyPr/>
            <a:lstStyle/>
            <a:p>
              <a:endParaRPr lang="el-GR"/>
            </a:p>
          </p:txBody>
        </p:sp>
        <p:sp>
          <p:nvSpPr>
            <p:cNvPr id="26" name="TextBox 26"/>
            <p:cNvSpPr txBox="1"/>
            <p:nvPr/>
          </p:nvSpPr>
          <p:spPr>
            <a:xfrm>
              <a:off x="76200" y="76200"/>
              <a:ext cx="660400" cy="660400"/>
            </a:xfrm>
            <a:prstGeom prst="rect">
              <a:avLst/>
            </a:prstGeom>
          </p:spPr>
          <p:txBody>
            <a:bodyPr lIns="50800" tIns="50800" rIns="50800" bIns="50800" rtlCol="0" anchor="ctr"/>
            <a:lstStyle/>
            <a:p>
              <a:pPr algn="ctr">
                <a:lnSpc>
                  <a:spcPts val="2640"/>
                </a:lnSpc>
              </a:pPr>
              <a:endParaRPr/>
            </a:p>
          </p:txBody>
        </p:sp>
      </p:grpSp>
      <p:sp>
        <p:nvSpPr>
          <p:cNvPr id="27" name="Freeform 27"/>
          <p:cNvSpPr/>
          <p:nvPr/>
        </p:nvSpPr>
        <p:spPr>
          <a:xfrm>
            <a:off x="4755853" y="2394952"/>
            <a:ext cx="9317970" cy="1118156"/>
          </a:xfrm>
          <a:custGeom>
            <a:avLst/>
            <a:gdLst/>
            <a:ahLst/>
            <a:cxnLst/>
            <a:rect l="l" t="t" r="r" b="b"/>
            <a:pathLst>
              <a:path w="9317970" h="1118156">
                <a:moveTo>
                  <a:pt x="0" y="0"/>
                </a:moveTo>
                <a:lnTo>
                  <a:pt x="9317971" y="0"/>
                </a:lnTo>
                <a:lnTo>
                  <a:pt x="9317971" y="1118156"/>
                </a:lnTo>
                <a:lnTo>
                  <a:pt x="0" y="111815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28" name="Freeform 28"/>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18"/>
            <a:stretch>
              <a:fillRect/>
            </a:stretch>
          </a:blipFill>
        </p:spPr>
        <p:txBody>
          <a:bodyPr/>
          <a:lstStyle/>
          <a:p>
            <a:endParaRPr lang="el-GR"/>
          </a:p>
        </p:txBody>
      </p:sp>
      <p:sp>
        <p:nvSpPr>
          <p:cNvPr id="29" name="Freeform 29"/>
          <p:cNvSpPr/>
          <p:nvPr/>
        </p:nvSpPr>
        <p:spPr>
          <a:xfrm>
            <a:off x="1049707" y="3637650"/>
            <a:ext cx="1887664" cy="4114800"/>
          </a:xfrm>
          <a:custGeom>
            <a:avLst/>
            <a:gdLst/>
            <a:ahLst/>
            <a:cxnLst/>
            <a:rect l="l" t="t" r="r" b="b"/>
            <a:pathLst>
              <a:path w="1887664" h="4114800">
                <a:moveTo>
                  <a:pt x="0" y="0"/>
                </a:moveTo>
                <a:lnTo>
                  <a:pt x="1887664" y="0"/>
                </a:lnTo>
                <a:lnTo>
                  <a:pt x="1887664"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l-GR"/>
          </a:p>
        </p:txBody>
      </p:sp>
      <p:sp>
        <p:nvSpPr>
          <p:cNvPr id="30" name="TextBox 30"/>
          <p:cNvSpPr txBox="1"/>
          <p:nvPr/>
        </p:nvSpPr>
        <p:spPr>
          <a:xfrm>
            <a:off x="2466653" y="5420730"/>
            <a:ext cx="420134" cy="453390"/>
          </a:xfrm>
          <a:prstGeom prst="rect">
            <a:avLst/>
          </a:prstGeom>
        </p:spPr>
        <p:txBody>
          <a:bodyPr lIns="0" tIns="0" rIns="0" bIns="0" rtlCol="0" anchor="t">
            <a:spAutoFit/>
          </a:bodyPr>
          <a:lstStyle/>
          <a:p>
            <a:pPr algn="ctr">
              <a:lnSpc>
                <a:spcPts val="3360"/>
              </a:lnSpc>
              <a:spcBef>
                <a:spcPct val="0"/>
              </a:spcBef>
            </a:pPr>
            <a:r>
              <a:rPr lang="en-US" sz="2400">
                <a:solidFill>
                  <a:srgbClr val="FFFFF4"/>
                </a:solidFill>
                <a:latin typeface="Ample Display"/>
                <a:ea typeface="Ample Display"/>
                <a:cs typeface="Ample Display"/>
                <a:sym typeface="Ample Display"/>
              </a:rPr>
              <a:t>02</a:t>
            </a:r>
          </a:p>
        </p:txBody>
      </p:sp>
      <p:sp>
        <p:nvSpPr>
          <p:cNvPr id="31" name="TextBox 31"/>
          <p:cNvSpPr txBox="1"/>
          <p:nvPr/>
        </p:nvSpPr>
        <p:spPr>
          <a:xfrm>
            <a:off x="2466653" y="6580971"/>
            <a:ext cx="420134" cy="453390"/>
          </a:xfrm>
          <a:prstGeom prst="rect">
            <a:avLst/>
          </a:prstGeom>
        </p:spPr>
        <p:txBody>
          <a:bodyPr lIns="0" tIns="0" rIns="0" bIns="0" rtlCol="0" anchor="t">
            <a:spAutoFit/>
          </a:bodyPr>
          <a:lstStyle/>
          <a:p>
            <a:pPr algn="ctr">
              <a:lnSpc>
                <a:spcPts val="3360"/>
              </a:lnSpc>
              <a:spcBef>
                <a:spcPct val="0"/>
              </a:spcBef>
            </a:pPr>
            <a:r>
              <a:rPr lang="en-US" sz="2400">
                <a:solidFill>
                  <a:srgbClr val="FFFFF4"/>
                </a:solidFill>
                <a:latin typeface="Ample Display"/>
                <a:ea typeface="Ample Display"/>
                <a:cs typeface="Ample Display"/>
                <a:sym typeface="Ample Display"/>
              </a:rPr>
              <a:t>03</a:t>
            </a:r>
          </a:p>
        </p:txBody>
      </p:sp>
      <p:sp>
        <p:nvSpPr>
          <p:cNvPr id="32" name="TextBox 32"/>
          <p:cNvSpPr txBox="1"/>
          <p:nvPr/>
        </p:nvSpPr>
        <p:spPr>
          <a:xfrm>
            <a:off x="2466653" y="6749874"/>
            <a:ext cx="420134" cy="453390"/>
          </a:xfrm>
          <a:prstGeom prst="rect">
            <a:avLst/>
          </a:prstGeom>
        </p:spPr>
        <p:txBody>
          <a:bodyPr lIns="0" tIns="0" rIns="0" bIns="0" rtlCol="0" anchor="t">
            <a:spAutoFit/>
          </a:bodyPr>
          <a:lstStyle/>
          <a:p>
            <a:pPr algn="ctr">
              <a:lnSpc>
                <a:spcPts val="3360"/>
              </a:lnSpc>
              <a:spcBef>
                <a:spcPct val="0"/>
              </a:spcBef>
            </a:pPr>
            <a:r>
              <a:rPr lang="en-US" sz="2400">
                <a:solidFill>
                  <a:srgbClr val="FFFFF4"/>
                </a:solidFill>
                <a:latin typeface="Ample Display"/>
                <a:ea typeface="Ample Display"/>
                <a:cs typeface="Ample Display"/>
                <a:sym typeface="Ample Display"/>
              </a:rPr>
              <a:t>02</a:t>
            </a:r>
          </a:p>
        </p:txBody>
      </p:sp>
      <p:sp>
        <p:nvSpPr>
          <p:cNvPr id="33" name="TextBox 33"/>
          <p:cNvSpPr txBox="1"/>
          <p:nvPr/>
        </p:nvSpPr>
        <p:spPr>
          <a:xfrm>
            <a:off x="4529686" y="2356750"/>
            <a:ext cx="9544137" cy="1013819"/>
          </a:xfrm>
          <a:prstGeom prst="rect">
            <a:avLst/>
          </a:prstGeom>
        </p:spPr>
        <p:txBody>
          <a:bodyPr lIns="0" tIns="0" rIns="0" bIns="0" rtlCol="0" anchor="t">
            <a:spAutoFit/>
          </a:bodyPr>
          <a:lstStyle/>
          <a:p>
            <a:pPr algn="ctr">
              <a:lnSpc>
                <a:spcPts val="8680"/>
              </a:lnSpc>
            </a:pPr>
            <a:r>
              <a:rPr lang="en-US" sz="5425">
                <a:solidFill>
                  <a:srgbClr val="142E2D"/>
                </a:solidFill>
                <a:latin typeface="One Little Font"/>
                <a:ea typeface="One Little Font"/>
                <a:cs typeface="One Little Font"/>
                <a:sym typeface="One Little Font"/>
              </a:rPr>
              <a:t>Σε τι ωφελεί λοιπόν η νηστεία; </a:t>
            </a:r>
          </a:p>
        </p:txBody>
      </p:sp>
      <p:sp>
        <p:nvSpPr>
          <p:cNvPr id="34" name="TextBox 34"/>
          <p:cNvSpPr txBox="1"/>
          <p:nvPr/>
        </p:nvSpPr>
        <p:spPr>
          <a:xfrm>
            <a:off x="4762011" y="4196145"/>
            <a:ext cx="479990" cy="523463"/>
          </a:xfrm>
          <a:prstGeom prst="rect">
            <a:avLst/>
          </a:prstGeom>
        </p:spPr>
        <p:txBody>
          <a:bodyPr lIns="0" tIns="0" rIns="0" bIns="0" rtlCol="0" anchor="t">
            <a:spAutoFit/>
          </a:bodyPr>
          <a:lstStyle/>
          <a:p>
            <a:pPr algn="ctr">
              <a:lnSpc>
                <a:spcPts val="3838"/>
              </a:lnSpc>
              <a:spcBef>
                <a:spcPct val="0"/>
              </a:spcBef>
            </a:pPr>
            <a:r>
              <a:rPr lang="en-US" sz="2741">
                <a:solidFill>
                  <a:srgbClr val="FFFFF4"/>
                </a:solidFill>
                <a:latin typeface="Ample Display"/>
                <a:ea typeface="Ample Display"/>
                <a:cs typeface="Ample Display"/>
                <a:sym typeface="Ample Display"/>
              </a:rPr>
              <a:t>01</a:t>
            </a:r>
          </a:p>
        </p:txBody>
      </p:sp>
      <p:sp>
        <p:nvSpPr>
          <p:cNvPr id="35" name="TextBox 35"/>
          <p:cNvSpPr txBox="1"/>
          <p:nvPr/>
        </p:nvSpPr>
        <p:spPr>
          <a:xfrm>
            <a:off x="5608030" y="4277478"/>
            <a:ext cx="14682037" cy="587931"/>
          </a:xfrm>
          <a:prstGeom prst="rect">
            <a:avLst/>
          </a:prstGeom>
        </p:spPr>
        <p:txBody>
          <a:bodyPr lIns="0" tIns="0" rIns="0" bIns="0" rtlCol="0" anchor="t">
            <a:spAutoFit/>
          </a:bodyPr>
          <a:lstStyle/>
          <a:p>
            <a:pPr algn="l">
              <a:lnSpc>
                <a:spcPts val="4637"/>
              </a:lnSpc>
            </a:pPr>
            <a:r>
              <a:rPr lang="en-US" sz="3864" dirty="0" err="1">
                <a:solidFill>
                  <a:srgbClr val="142E2D"/>
                </a:solidFill>
                <a:latin typeface="One Little Font"/>
                <a:ea typeface="One Little Font"/>
                <a:cs typeface="One Little Font"/>
                <a:sym typeface="One Little Font"/>
              </a:rPr>
              <a:t>Βοηθάει</a:t>
            </a:r>
            <a:r>
              <a:rPr lang="en-US" sz="3864" dirty="0">
                <a:solidFill>
                  <a:srgbClr val="142E2D"/>
                </a:solidFill>
                <a:latin typeface="One Little Font"/>
                <a:ea typeface="One Little Font"/>
                <a:cs typeface="One Little Font"/>
                <a:sym typeface="One Little Font"/>
              </a:rPr>
              <a:t> </a:t>
            </a:r>
            <a:r>
              <a:rPr lang="en-US" sz="3864" dirty="0" err="1">
                <a:solidFill>
                  <a:srgbClr val="142E2D"/>
                </a:solidFill>
                <a:latin typeface="One Little Font"/>
                <a:ea typeface="One Little Font"/>
                <a:cs typeface="One Little Font"/>
                <a:sym typeface="One Little Font"/>
              </a:rPr>
              <a:t>στη</a:t>
            </a:r>
            <a:r>
              <a:rPr lang="en-US" sz="3864" dirty="0">
                <a:solidFill>
                  <a:srgbClr val="142E2D"/>
                </a:solidFill>
                <a:latin typeface="One Little Font"/>
                <a:ea typeface="One Little Font"/>
                <a:cs typeface="One Little Font"/>
                <a:sym typeface="One Little Font"/>
              </a:rPr>
              <a:t> </a:t>
            </a:r>
            <a:r>
              <a:rPr lang="en-US" sz="3864" dirty="0" err="1">
                <a:solidFill>
                  <a:srgbClr val="142E2D"/>
                </a:solidFill>
                <a:latin typeface="One Little Font"/>
                <a:ea typeface="One Little Font"/>
                <a:cs typeface="One Little Font"/>
                <a:sym typeface="One Little Font"/>
              </a:rPr>
              <a:t>μελέτη</a:t>
            </a:r>
            <a:r>
              <a:rPr lang="en-US" sz="3864" dirty="0">
                <a:solidFill>
                  <a:srgbClr val="142E2D"/>
                </a:solidFill>
                <a:latin typeface="One Little Font"/>
                <a:ea typeface="One Little Font"/>
                <a:cs typeface="One Little Font"/>
                <a:sym typeface="One Little Font"/>
              </a:rPr>
              <a:t> μας </a:t>
            </a:r>
          </a:p>
        </p:txBody>
      </p:sp>
      <p:sp>
        <p:nvSpPr>
          <p:cNvPr id="36" name="TextBox 36"/>
          <p:cNvSpPr txBox="1"/>
          <p:nvPr/>
        </p:nvSpPr>
        <p:spPr>
          <a:xfrm>
            <a:off x="4762011" y="5525289"/>
            <a:ext cx="479990" cy="523525"/>
          </a:xfrm>
          <a:prstGeom prst="rect">
            <a:avLst/>
          </a:prstGeom>
        </p:spPr>
        <p:txBody>
          <a:bodyPr lIns="0" tIns="0" rIns="0" bIns="0" rtlCol="0" anchor="t">
            <a:spAutoFit/>
          </a:bodyPr>
          <a:lstStyle/>
          <a:p>
            <a:pPr algn="ctr">
              <a:lnSpc>
                <a:spcPts val="3838"/>
              </a:lnSpc>
              <a:spcBef>
                <a:spcPct val="0"/>
              </a:spcBef>
            </a:pPr>
            <a:r>
              <a:rPr lang="en-US" sz="2741" dirty="0">
                <a:solidFill>
                  <a:srgbClr val="FFFFF4"/>
                </a:solidFill>
                <a:latin typeface="Ample Display"/>
                <a:ea typeface="Ample Display"/>
                <a:cs typeface="Ample Display"/>
                <a:sym typeface="Ample Display"/>
              </a:rPr>
              <a:t>02</a:t>
            </a:r>
          </a:p>
        </p:txBody>
      </p:sp>
      <p:sp>
        <p:nvSpPr>
          <p:cNvPr id="37" name="TextBox 37"/>
          <p:cNvSpPr txBox="1"/>
          <p:nvPr/>
        </p:nvSpPr>
        <p:spPr>
          <a:xfrm>
            <a:off x="5608030" y="5606622"/>
            <a:ext cx="14682037" cy="587931"/>
          </a:xfrm>
          <a:prstGeom prst="rect">
            <a:avLst/>
          </a:prstGeom>
        </p:spPr>
        <p:txBody>
          <a:bodyPr lIns="0" tIns="0" rIns="0" bIns="0" rtlCol="0" anchor="t">
            <a:spAutoFit/>
          </a:bodyPr>
          <a:lstStyle/>
          <a:p>
            <a:pPr algn="l">
              <a:lnSpc>
                <a:spcPts val="4637"/>
              </a:lnSpc>
            </a:pPr>
            <a:r>
              <a:rPr lang="en-US" sz="3864">
                <a:solidFill>
                  <a:srgbClr val="142E2D"/>
                </a:solidFill>
                <a:latin typeface="One Little Font"/>
                <a:ea typeface="One Little Font"/>
                <a:cs typeface="One Little Font"/>
                <a:sym typeface="One Little Font"/>
              </a:rPr>
              <a:t>Κυρίως βοηθάει στην απόκτηση της αρετής </a:t>
            </a:r>
          </a:p>
        </p:txBody>
      </p:sp>
      <p:sp>
        <p:nvSpPr>
          <p:cNvPr id="38" name="TextBox 38"/>
          <p:cNvSpPr txBox="1"/>
          <p:nvPr/>
        </p:nvSpPr>
        <p:spPr>
          <a:xfrm>
            <a:off x="4762011" y="6854433"/>
            <a:ext cx="479990" cy="523525"/>
          </a:xfrm>
          <a:prstGeom prst="rect">
            <a:avLst/>
          </a:prstGeom>
        </p:spPr>
        <p:txBody>
          <a:bodyPr lIns="0" tIns="0" rIns="0" bIns="0" rtlCol="0" anchor="t">
            <a:spAutoFit/>
          </a:bodyPr>
          <a:lstStyle/>
          <a:p>
            <a:pPr algn="ctr">
              <a:lnSpc>
                <a:spcPts val="3838"/>
              </a:lnSpc>
              <a:spcBef>
                <a:spcPct val="0"/>
              </a:spcBef>
            </a:pPr>
            <a:r>
              <a:rPr lang="en-US" sz="2741">
                <a:solidFill>
                  <a:srgbClr val="FFFFF4"/>
                </a:solidFill>
                <a:latin typeface="Ample Display"/>
                <a:ea typeface="Ample Display"/>
                <a:cs typeface="Ample Display"/>
                <a:sym typeface="Ample Display"/>
              </a:rPr>
              <a:t>03</a:t>
            </a:r>
          </a:p>
        </p:txBody>
      </p:sp>
      <p:sp>
        <p:nvSpPr>
          <p:cNvPr id="39" name="TextBox 39"/>
          <p:cNvSpPr txBox="1"/>
          <p:nvPr/>
        </p:nvSpPr>
        <p:spPr>
          <a:xfrm>
            <a:off x="5608030" y="6935766"/>
            <a:ext cx="14966674" cy="587931"/>
          </a:xfrm>
          <a:prstGeom prst="rect">
            <a:avLst/>
          </a:prstGeom>
        </p:spPr>
        <p:txBody>
          <a:bodyPr lIns="0" tIns="0" rIns="0" bIns="0" rtlCol="0" anchor="t">
            <a:spAutoFit/>
          </a:bodyPr>
          <a:lstStyle/>
          <a:p>
            <a:pPr algn="l">
              <a:lnSpc>
                <a:spcPts val="4637"/>
              </a:lnSpc>
            </a:pPr>
            <a:r>
              <a:rPr lang="en-US" sz="3864">
                <a:solidFill>
                  <a:srgbClr val="142E2D"/>
                </a:solidFill>
                <a:latin typeface="One Little Font"/>
                <a:ea typeface="One Little Font"/>
                <a:cs typeface="One Little Font"/>
                <a:sym typeface="One Little Font"/>
              </a:rPr>
              <a:t>Καλλιεργεί τη μεγάλη αρετή της ελεημοσύνης</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par>
                                <p:cTn id="25" presetID="2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down)">
                                      <p:cBhvr>
                                        <p:cTn id="41" dur="500"/>
                                        <p:tgtEl>
                                          <p:spTgt spid="39"/>
                                        </p:tgtEl>
                                      </p:cBhvr>
                                    </p:animEffect>
                                  </p:childTnLst>
                                </p:cTn>
                              </p:par>
                              <p:par>
                                <p:cTn id="42" presetID="22" presetClass="entr" presetSubtype="4"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4"/>
        </a:solidFill>
        <a:effectLst/>
      </p:bgPr>
    </p:bg>
    <p:spTree>
      <p:nvGrpSpPr>
        <p:cNvPr id="1" name=""/>
        <p:cNvGrpSpPr/>
        <p:nvPr/>
      </p:nvGrpSpPr>
      <p:grpSpPr>
        <a:xfrm>
          <a:off x="0" y="0"/>
          <a:ext cx="0" cy="0"/>
          <a:chOff x="0" y="0"/>
          <a:chExt cx="0" cy="0"/>
        </a:xfrm>
      </p:grpSpPr>
      <p:sp>
        <p:nvSpPr>
          <p:cNvPr id="2" name="Freeform 2"/>
          <p:cNvSpPr/>
          <p:nvPr/>
        </p:nvSpPr>
        <p:spPr>
          <a:xfrm>
            <a:off x="-451251" y="6974034"/>
            <a:ext cx="3512391" cy="3786944"/>
          </a:xfrm>
          <a:custGeom>
            <a:avLst/>
            <a:gdLst/>
            <a:ahLst/>
            <a:cxnLst/>
            <a:rect l="l" t="t" r="r" b="b"/>
            <a:pathLst>
              <a:path w="3512391" h="3786944">
                <a:moveTo>
                  <a:pt x="0" y="0"/>
                </a:moveTo>
                <a:lnTo>
                  <a:pt x="3512391" y="0"/>
                </a:lnTo>
                <a:lnTo>
                  <a:pt x="3512391" y="3786945"/>
                </a:lnTo>
                <a:lnTo>
                  <a:pt x="0" y="378694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l-GR"/>
          </a:p>
        </p:txBody>
      </p:sp>
      <p:sp>
        <p:nvSpPr>
          <p:cNvPr id="3" name="Freeform 3"/>
          <p:cNvSpPr/>
          <p:nvPr/>
        </p:nvSpPr>
        <p:spPr>
          <a:xfrm>
            <a:off x="15603455" y="7587629"/>
            <a:ext cx="3585007" cy="3955870"/>
          </a:xfrm>
          <a:custGeom>
            <a:avLst/>
            <a:gdLst/>
            <a:ahLst/>
            <a:cxnLst/>
            <a:rect l="l" t="t" r="r" b="b"/>
            <a:pathLst>
              <a:path w="3585007" h="3955870">
                <a:moveTo>
                  <a:pt x="0" y="0"/>
                </a:moveTo>
                <a:lnTo>
                  <a:pt x="3585007" y="0"/>
                </a:lnTo>
                <a:lnTo>
                  <a:pt x="3585007" y="3955870"/>
                </a:lnTo>
                <a:lnTo>
                  <a:pt x="0" y="395587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l-GR"/>
          </a:p>
        </p:txBody>
      </p:sp>
      <p:sp>
        <p:nvSpPr>
          <p:cNvPr id="4" name="Freeform 4"/>
          <p:cNvSpPr/>
          <p:nvPr/>
        </p:nvSpPr>
        <p:spPr>
          <a:xfrm>
            <a:off x="-720794" y="-1341930"/>
            <a:ext cx="3781934" cy="3834661"/>
          </a:xfrm>
          <a:custGeom>
            <a:avLst/>
            <a:gdLst/>
            <a:ahLst/>
            <a:cxnLst/>
            <a:rect l="l" t="t" r="r" b="b"/>
            <a:pathLst>
              <a:path w="3781934" h="3834661">
                <a:moveTo>
                  <a:pt x="0" y="0"/>
                </a:moveTo>
                <a:lnTo>
                  <a:pt x="3781934" y="0"/>
                </a:lnTo>
                <a:lnTo>
                  <a:pt x="3781934" y="3834660"/>
                </a:lnTo>
                <a:lnTo>
                  <a:pt x="0" y="383466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l-GR"/>
          </a:p>
        </p:txBody>
      </p:sp>
      <p:sp>
        <p:nvSpPr>
          <p:cNvPr id="5" name="Freeform 5"/>
          <p:cNvSpPr/>
          <p:nvPr/>
        </p:nvSpPr>
        <p:spPr>
          <a:xfrm rot="-271112" flipV="1">
            <a:off x="15603455" y="-758100"/>
            <a:ext cx="3052683" cy="3789344"/>
          </a:xfrm>
          <a:custGeom>
            <a:avLst/>
            <a:gdLst/>
            <a:ahLst/>
            <a:cxnLst/>
            <a:rect l="l" t="t" r="r" b="b"/>
            <a:pathLst>
              <a:path w="3052683" h="3789344">
                <a:moveTo>
                  <a:pt x="0" y="3789344"/>
                </a:moveTo>
                <a:lnTo>
                  <a:pt x="3052684" y="3789344"/>
                </a:lnTo>
                <a:lnTo>
                  <a:pt x="3052684" y="0"/>
                </a:lnTo>
                <a:lnTo>
                  <a:pt x="0" y="0"/>
                </a:lnTo>
                <a:lnTo>
                  <a:pt x="0" y="3789344"/>
                </a:lnTo>
                <a:close/>
              </a:path>
            </a:pathLst>
          </a:custGeom>
          <a:blipFill>
            <a:blip r:embed="rId8">
              <a:extLst>
                <a:ext uri="{96DAC541-7B7A-43D3-8B79-37D633B846F1}">
                  <asvg:svgBlip xmlns:asvg="http://schemas.microsoft.com/office/drawing/2016/SVG/main" r:embed="rId9"/>
                </a:ext>
              </a:extLst>
            </a:blip>
            <a:stretch>
              <a:fillRect r="-35293"/>
            </a:stretch>
          </a:blipFill>
          <a:ln cap="sq">
            <a:noFill/>
            <a:prstDash val="solid"/>
            <a:miter/>
          </a:ln>
        </p:spPr>
        <p:txBody>
          <a:bodyPr/>
          <a:lstStyle/>
          <a:p>
            <a:endParaRPr lang="el-GR"/>
          </a:p>
        </p:txBody>
      </p:sp>
      <p:sp>
        <p:nvSpPr>
          <p:cNvPr id="6" name="Freeform 6"/>
          <p:cNvSpPr/>
          <p:nvPr/>
        </p:nvSpPr>
        <p:spPr>
          <a:xfrm>
            <a:off x="15194242" y="893762"/>
            <a:ext cx="1185681" cy="740521"/>
          </a:xfrm>
          <a:custGeom>
            <a:avLst/>
            <a:gdLst/>
            <a:ahLst/>
            <a:cxnLst/>
            <a:rect l="l" t="t" r="r" b="b"/>
            <a:pathLst>
              <a:path w="1185681" h="740521">
                <a:moveTo>
                  <a:pt x="0" y="0"/>
                </a:moveTo>
                <a:lnTo>
                  <a:pt x="1185681" y="0"/>
                </a:lnTo>
                <a:lnTo>
                  <a:pt x="1185681" y="740521"/>
                </a:lnTo>
                <a:lnTo>
                  <a:pt x="0" y="740521"/>
                </a:lnTo>
                <a:lnTo>
                  <a:pt x="0" y="0"/>
                </a:lnTo>
                <a:close/>
              </a:path>
            </a:pathLst>
          </a:custGeom>
          <a:blipFill>
            <a:blip r:embed="rId10">
              <a:extLst>
                <a:ext uri="{96DAC541-7B7A-43D3-8B79-37D633B846F1}">
                  <asvg:svgBlip xmlns:asvg="http://schemas.microsoft.com/office/drawing/2016/SVG/main" r:embed="rId11"/>
                </a:ext>
              </a:extLst>
            </a:blip>
            <a:stretch>
              <a:fillRect t="-49106"/>
            </a:stretch>
          </a:blipFill>
        </p:spPr>
        <p:txBody>
          <a:bodyPr/>
          <a:lstStyle/>
          <a:p>
            <a:endParaRPr lang="el-GR"/>
          </a:p>
        </p:txBody>
      </p:sp>
      <p:sp>
        <p:nvSpPr>
          <p:cNvPr id="7" name="Freeform 7"/>
          <p:cNvSpPr/>
          <p:nvPr/>
        </p:nvSpPr>
        <p:spPr>
          <a:xfrm>
            <a:off x="-166137" y="5844171"/>
            <a:ext cx="1673124" cy="1799058"/>
          </a:xfrm>
          <a:custGeom>
            <a:avLst/>
            <a:gdLst/>
            <a:ahLst/>
            <a:cxnLst/>
            <a:rect l="l" t="t" r="r" b="b"/>
            <a:pathLst>
              <a:path w="1673124" h="1799058">
                <a:moveTo>
                  <a:pt x="0" y="0"/>
                </a:moveTo>
                <a:lnTo>
                  <a:pt x="1673124" y="0"/>
                </a:lnTo>
                <a:lnTo>
                  <a:pt x="1673124" y="1799058"/>
                </a:lnTo>
                <a:lnTo>
                  <a:pt x="0" y="179905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l-GR"/>
          </a:p>
        </p:txBody>
      </p:sp>
      <p:sp>
        <p:nvSpPr>
          <p:cNvPr id="8" name="Freeform 8"/>
          <p:cNvSpPr/>
          <p:nvPr/>
        </p:nvSpPr>
        <p:spPr>
          <a:xfrm flipH="1">
            <a:off x="16679737" y="4488569"/>
            <a:ext cx="2508726" cy="2977716"/>
          </a:xfrm>
          <a:custGeom>
            <a:avLst/>
            <a:gdLst/>
            <a:ahLst/>
            <a:cxnLst/>
            <a:rect l="l" t="t" r="r" b="b"/>
            <a:pathLst>
              <a:path w="2508726" h="2977716">
                <a:moveTo>
                  <a:pt x="2508725" y="0"/>
                </a:moveTo>
                <a:lnTo>
                  <a:pt x="0" y="0"/>
                </a:lnTo>
                <a:lnTo>
                  <a:pt x="0" y="2977716"/>
                </a:lnTo>
                <a:lnTo>
                  <a:pt x="2508725" y="2977716"/>
                </a:lnTo>
                <a:lnTo>
                  <a:pt x="2508725"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l-GR"/>
          </a:p>
        </p:txBody>
      </p:sp>
      <p:sp>
        <p:nvSpPr>
          <p:cNvPr id="9" name="Freeform 9"/>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16"/>
            <a:stretch>
              <a:fillRect/>
            </a:stretch>
          </a:blipFill>
        </p:spPr>
        <p:txBody>
          <a:bodyPr/>
          <a:lstStyle/>
          <a:p>
            <a:endParaRPr lang="el-GR"/>
          </a:p>
        </p:txBody>
      </p:sp>
      <p:sp>
        <p:nvSpPr>
          <p:cNvPr id="10" name="Freeform 10"/>
          <p:cNvSpPr/>
          <p:nvPr/>
        </p:nvSpPr>
        <p:spPr>
          <a:xfrm>
            <a:off x="6890280" y="6127035"/>
            <a:ext cx="4884036" cy="4114800"/>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l-GR"/>
          </a:p>
        </p:txBody>
      </p:sp>
      <p:sp>
        <p:nvSpPr>
          <p:cNvPr id="11" name="TextBox 11"/>
          <p:cNvSpPr txBox="1"/>
          <p:nvPr/>
        </p:nvSpPr>
        <p:spPr>
          <a:xfrm>
            <a:off x="2466653" y="5420730"/>
            <a:ext cx="420134" cy="453390"/>
          </a:xfrm>
          <a:prstGeom prst="rect">
            <a:avLst/>
          </a:prstGeom>
        </p:spPr>
        <p:txBody>
          <a:bodyPr lIns="0" tIns="0" rIns="0" bIns="0" rtlCol="0" anchor="t">
            <a:spAutoFit/>
          </a:bodyPr>
          <a:lstStyle/>
          <a:p>
            <a:pPr algn="ctr">
              <a:lnSpc>
                <a:spcPts val="3360"/>
              </a:lnSpc>
              <a:spcBef>
                <a:spcPct val="0"/>
              </a:spcBef>
            </a:pPr>
            <a:r>
              <a:rPr lang="en-US" sz="2400">
                <a:solidFill>
                  <a:srgbClr val="FFFFF4"/>
                </a:solidFill>
                <a:latin typeface="Ample Display"/>
                <a:ea typeface="Ample Display"/>
                <a:cs typeface="Ample Display"/>
                <a:sym typeface="Ample Display"/>
              </a:rPr>
              <a:t>02</a:t>
            </a:r>
          </a:p>
        </p:txBody>
      </p:sp>
      <p:sp>
        <p:nvSpPr>
          <p:cNvPr id="12" name="TextBox 12"/>
          <p:cNvSpPr txBox="1"/>
          <p:nvPr/>
        </p:nvSpPr>
        <p:spPr>
          <a:xfrm>
            <a:off x="2466653" y="6580971"/>
            <a:ext cx="420134" cy="453390"/>
          </a:xfrm>
          <a:prstGeom prst="rect">
            <a:avLst/>
          </a:prstGeom>
        </p:spPr>
        <p:txBody>
          <a:bodyPr lIns="0" tIns="0" rIns="0" bIns="0" rtlCol="0" anchor="t">
            <a:spAutoFit/>
          </a:bodyPr>
          <a:lstStyle/>
          <a:p>
            <a:pPr algn="ctr">
              <a:lnSpc>
                <a:spcPts val="3360"/>
              </a:lnSpc>
              <a:spcBef>
                <a:spcPct val="0"/>
              </a:spcBef>
            </a:pPr>
            <a:r>
              <a:rPr lang="en-US" sz="2400">
                <a:solidFill>
                  <a:srgbClr val="FFFFF4"/>
                </a:solidFill>
                <a:latin typeface="Ample Display"/>
                <a:ea typeface="Ample Display"/>
                <a:cs typeface="Ample Display"/>
                <a:sym typeface="Ample Display"/>
              </a:rPr>
              <a:t>03</a:t>
            </a:r>
          </a:p>
        </p:txBody>
      </p:sp>
      <p:sp>
        <p:nvSpPr>
          <p:cNvPr id="13" name="TextBox 13"/>
          <p:cNvSpPr txBox="1"/>
          <p:nvPr/>
        </p:nvSpPr>
        <p:spPr>
          <a:xfrm>
            <a:off x="2466653" y="6749874"/>
            <a:ext cx="420134" cy="453390"/>
          </a:xfrm>
          <a:prstGeom prst="rect">
            <a:avLst/>
          </a:prstGeom>
        </p:spPr>
        <p:txBody>
          <a:bodyPr lIns="0" tIns="0" rIns="0" bIns="0" rtlCol="0" anchor="t">
            <a:spAutoFit/>
          </a:bodyPr>
          <a:lstStyle/>
          <a:p>
            <a:pPr algn="ctr">
              <a:lnSpc>
                <a:spcPts val="3360"/>
              </a:lnSpc>
              <a:spcBef>
                <a:spcPct val="0"/>
              </a:spcBef>
            </a:pPr>
            <a:r>
              <a:rPr lang="en-US" sz="2400">
                <a:solidFill>
                  <a:srgbClr val="FFFFF4"/>
                </a:solidFill>
                <a:latin typeface="Ample Display"/>
                <a:ea typeface="Ample Display"/>
                <a:cs typeface="Ample Display"/>
                <a:sym typeface="Ample Display"/>
              </a:rPr>
              <a:t>02</a:t>
            </a:r>
          </a:p>
        </p:txBody>
      </p:sp>
      <p:sp>
        <p:nvSpPr>
          <p:cNvPr id="14" name="TextBox 14"/>
          <p:cNvSpPr txBox="1"/>
          <p:nvPr/>
        </p:nvSpPr>
        <p:spPr>
          <a:xfrm>
            <a:off x="2466653" y="7910115"/>
            <a:ext cx="420134" cy="453390"/>
          </a:xfrm>
          <a:prstGeom prst="rect">
            <a:avLst/>
          </a:prstGeom>
        </p:spPr>
        <p:txBody>
          <a:bodyPr lIns="0" tIns="0" rIns="0" bIns="0" rtlCol="0" anchor="t">
            <a:spAutoFit/>
          </a:bodyPr>
          <a:lstStyle/>
          <a:p>
            <a:pPr algn="ctr">
              <a:lnSpc>
                <a:spcPts val="3360"/>
              </a:lnSpc>
              <a:spcBef>
                <a:spcPct val="0"/>
              </a:spcBef>
            </a:pPr>
            <a:r>
              <a:rPr lang="en-US" sz="2400">
                <a:solidFill>
                  <a:srgbClr val="FFFFF4"/>
                </a:solidFill>
                <a:latin typeface="Ample Display"/>
                <a:ea typeface="Ample Display"/>
                <a:cs typeface="Ample Display"/>
                <a:sym typeface="Ample Display"/>
              </a:rPr>
              <a:t>03</a:t>
            </a:r>
          </a:p>
        </p:txBody>
      </p:sp>
      <p:sp>
        <p:nvSpPr>
          <p:cNvPr id="15" name="TextBox 15"/>
          <p:cNvSpPr txBox="1"/>
          <p:nvPr/>
        </p:nvSpPr>
        <p:spPr>
          <a:xfrm>
            <a:off x="1506987" y="2750349"/>
            <a:ext cx="15264794" cy="1185770"/>
          </a:xfrm>
          <a:prstGeom prst="rect">
            <a:avLst/>
          </a:prstGeom>
        </p:spPr>
        <p:txBody>
          <a:bodyPr lIns="0" tIns="0" rIns="0" bIns="0" rtlCol="0" anchor="t">
            <a:spAutoFit/>
          </a:bodyPr>
          <a:lstStyle/>
          <a:p>
            <a:pPr algn="ctr">
              <a:lnSpc>
                <a:spcPts val="4695"/>
              </a:lnSpc>
              <a:spcBef>
                <a:spcPct val="0"/>
              </a:spcBef>
            </a:pPr>
            <a:r>
              <a:rPr lang="en-US" sz="3912">
                <a:solidFill>
                  <a:srgbClr val="000000"/>
                </a:solidFill>
                <a:latin typeface="One Little Font"/>
                <a:ea typeface="One Little Font"/>
                <a:cs typeface="One Little Font"/>
                <a:sym typeface="One Little Font"/>
              </a:rPr>
              <a:t>Μία ένσταση: Εμείς μήπως επειδή είμαστε νέοι, δεν πρέπει να νηστεύουμε; Κουραζόμαστε, μελετούμε, αθλούμαστε· δεν είναι επικίνδυνο για την υγεία μας;</a:t>
            </a:r>
          </a:p>
        </p:txBody>
      </p:sp>
      <p:sp>
        <p:nvSpPr>
          <p:cNvPr id="16" name="TextBox 16"/>
          <p:cNvSpPr txBox="1"/>
          <p:nvPr/>
        </p:nvSpPr>
        <p:spPr>
          <a:xfrm>
            <a:off x="1181654" y="4884987"/>
            <a:ext cx="16077646" cy="517025"/>
          </a:xfrm>
          <a:prstGeom prst="rect">
            <a:avLst/>
          </a:prstGeom>
        </p:spPr>
        <p:txBody>
          <a:bodyPr lIns="0" tIns="0" rIns="0" bIns="0" rtlCol="0" anchor="t">
            <a:spAutoFit/>
          </a:bodyPr>
          <a:lstStyle/>
          <a:p>
            <a:pPr marL="739542" lvl="1" indent="-369771" algn="l">
              <a:lnSpc>
                <a:spcPts val="4110"/>
              </a:lnSpc>
              <a:buFont typeface="Arial"/>
              <a:buChar char="•"/>
            </a:pPr>
            <a:r>
              <a:rPr lang="en-US" sz="3425">
                <a:solidFill>
                  <a:srgbClr val="000000"/>
                </a:solidFill>
                <a:latin typeface="One Little Font"/>
                <a:ea typeface="One Little Font"/>
                <a:cs typeface="One Little Font"/>
                <a:sym typeface="One Little Font"/>
              </a:rPr>
              <a:t>Η νηστεία, σύμφωνα και με τους γιατρούς, είναι ωφέλιμη για όλους, μικρούς και μεγάλους</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4"/>
        </a:solidFill>
        <a:effectLst/>
      </p:bgPr>
    </p:bg>
    <p:spTree>
      <p:nvGrpSpPr>
        <p:cNvPr id="1" name=""/>
        <p:cNvGrpSpPr/>
        <p:nvPr/>
      </p:nvGrpSpPr>
      <p:grpSpPr>
        <a:xfrm>
          <a:off x="0" y="0"/>
          <a:ext cx="0" cy="0"/>
          <a:chOff x="0" y="0"/>
          <a:chExt cx="0" cy="0"/>
        </a:xfrm>
      </p:grpSpPr>
      <p:sp>
        <p:nvSpPr>
          <p:cNvPr id="2" name="Freeform 2"/>
          <p:cNvSpPr/>
          <p:nvPr/>
        </p:nvSpPr>
        <p:spPr>
          <a:xfrm>
            <a:off x="-451251" y="6974034"/>
            <a:ext cx="3512391" cy="3786944"/>
          </a:xfrm>
          <a:custGeom>
            <a:avLst/>
            <a:gdLst/>
            <a:ahLst/>
            <a:cxnLst/>
            <a:rect l="l" t="t" r="r" b="b"/>
            <a:pathLst>
              <a:path w="3512391" h="3786944">
                <a:moveTo>
                  <a:pt x="0" y="0"/>
                </a:moveTo>
                <a:lnTo>
                  <a:pt x="3512391" y="0"/>
                </a:lnTo>
                <a:lnTo>
                  <a:pt x="3512391" y="3786945"/>
                </a:lnTo>
                <a:lnTo>
                  <a:pt x="0" y="378694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l-GR"/>
          </a:p>
        </p:txBody>
      </p:sp>
      <p:sp>
        <p:nvSpPr>
          <p:cNvPr id="3" name="Freeform 3"/>
          <p:cNvSpPr/>
          <p:nvPr/>
        </p:nvSpPr>
        <p:spPr>
          <a:xfrm>
            <a:off x="15603455" y="7587629"/>
            <a:ext cx="3585007" cy="3955870"/>
          </a:xfrm>
          <a:custGeom>
            <a:avLst/>
            <a:gdLst/>
            <a:ahLst/>
            <a:cxnLst/>
            <a:rect l="l" t="t" r="r" b="b"/>
            <a:pathLst>
              <a:path w="3585007" h="3955870">
                <a:moveTo>
                  <a:pt x="0" y="0"/>
                </a:moveTo>
                <a:lnTo>
                  <a:pt x="3585007" y="0"/>
                </a:lnTo>
                <a:lnTo>
                  <a:pt x="3585007" y="3955870"/>
                </a:lnTo>
                <a:lnTo>
                  <a:pt x="0" y="395587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l-GR"/>
          </a:p>
        </p:txBody>
      </p:sp>
      <p:sp>
        <p:nvSpPr>
          <p:cNvPr id="4" name="Freeform 4"/>
          <p:cNvSpPr/>
          <p:nvPr/>
        </p:nvSpPr>
        <p:spPr>
          <a:xfrm>
            <a:off x="-720794" y="-1341930"/>
            <a:ext cx="3781934" cy="3834661"/>
          </a:xfrm>
          <a:custGeom>
            <a:avLst/>
            <a:gdLst/>
            <a:ahLst/>
            <a:cxnLst/>
            <a:rect l="l" t="t" r="r" b="b"/>
            <a:pathLst>
              <a:path w="3781934" h="3834661">
                <a:moveTo>
                  <a:pt x="0" y="0"/>
                </a:moveTo>
                <a:lnTo>
                  <a:pt x="3781934" y="0"/>
                </a:lnTo>
                <a:lnTo>
                  <a:pt x="3781934" y="3834660"/>
                </a:lnTo>
                <a:lnTo>
                  <a:pt x="0" y="383466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l-GR"/>
          </a:p>
        </p:txBody>
      </p:sp>
      <p:sp>
        <p:nvSpPr>
          <p:cNvPr id="5" name="Freeform 5"/>
          <p:cNvSpPr/>
          <p:nvPr/>
        </p:nvSpPr>
        <p:spPr>
          <a:xfrm rot="-271112" flipV="1">
            <a:off x="15603455" y="-758100"/>
            <a:ext cx="3052683" cy="3789344"/>
          </a:xfrm>
          <a:custGeom>
            <a:avLst/>
            <a:gdLst/>
            <a:ahLst/>
            <a:cxnLst/>
            <a:rect l="l" t="t" r="r" b="b"/>
            <a:pathLst>
              <a:path w="3052683" h="3789344">
                <a:moveTo>
                  <a:pt x="0" y="3789344"/>
                </a:moveTo>
                <a:lnTo>
                  <a:pt x="3052684" y="3789344"/>
                </a:lnTo>
                <a:lnTo>
                  <a:pt x="3052684" y="0"/>
                </a:lnTo>
                <a:lnTo>
                  <a:pt x="0" y="0"/>
                </a:lnTo>
                <a:lnTo>
                  <a:pt x="0" y="3789344"/>
                </a:lnTo>
                <a:close/>
              </a:path>
            </a:pathLst>
          </a:custGeom>
          <a:blipFill>
            <a:blip r:embed="rId8">
              <a:extLst>
                <a:ext uri="{96DAC541-7B7A-43D3-8B79-37D633B846F1}">
                  <asvg:svgBlip xmlns:asvg="http://schemas.microsoft.com/office/drawing/2016/SVG/main" r:embed="rId9"/>
                </a:ext>
              </a:extLst>
            </a:blip>
            <a:stretch>
              <a:fillRect r="-35293"/>
            </a:stretch>
          </a:blipFill>
          <a:ln cap="sq">
            <a:noFill/>
            <a:prstDash val="solid"/>
            <a:miter/>
          </a:ln>
        </p:spPr>
        <p:txBody>
          <a:bodyPr/>
          <a:lstStyle/>
          <a:p>
            <a:endParaRPr lang="el-GR"/>
          </a:p>
        </p:txBody>
      </p:sp>
      <p:sp>
        <p:nvSpPr>
          <p:cNvPr id="6" name="Freeform 6"/>
          <p:cNvSpPr/>
          <p:nvPr/>
        </p:nvSpPr>
        <p:spPr>
          <a:xfrm>
            <a:off x="15194242" y="893762"/>
            <a:ext cx="1185681" cy="740521"/>
          </a:xfrm>
          <a:custGeom>
            <a:avLst/>
            <a:gdLst/>
            <a:ahLst/>
            <a:cxnLst/>
            <a:rect l="l" t="t" r="r" b="b"/>
            <a:pathLst>
              <a:path w="1185681" h="740521">
                <a:moveTo>
                  <a:pt x="0" y="0"/>
                </a:moveTo>
                <a:lnTo>
                  <a:pt x="1185681" y="0"/>
                </a:lnTo>
                <a:lnTo>
                  <a:pt x="1185681" y="740521"/>
                </a:lnTo>
                <a:lnTo>
                  <a:pt x="0" y="740521"/>
                </a:lnTo>
                <a:lnTo>
                  <a:pt x="0" y="0"/>
                </a:lnTo>
                <a:close/>
              </a:path>
            </a:pathLst>
          </a:custGeom>
          <a:blipFill>
            <a:blip r:embed="rId10">
              <a:extLst>
                <a:ext uri="{96DAC541-7B7A-43D3-8B79-37D633B846F1}">
                  <asvg:svgBlip xmlns:asvg="http://schemas.microsoft.com/office/drawing/2016/SVG/main" r:embed="rId11"/>
                </a:ext>
              </a:extLst>
            </a:blip>
            <a:stretch>
              <a:fillRect t="-49106"/>
            </a:stretch>
          </a:blipFill>
        </p:spPr>
        <p:txBody>
          <a:bodyPr/>
          <a:lstStyle/>
          <a:p>
            <a:endParaRPr lang="el-GR"/>
          </a:p>
        </p:txBody>
      </p:sp>
      <p:sp>
        <p:nvSpPr>
          <p:cNvPr id="7" name="Freeform 7"/>
          <p:cNvSpPr/>
          <p:nvPr/>
        </p:nvSpPr>
        <p:spPr>
          <a:xfrm>
            <a:off x="-166137" y="5844171"/>
            <a:ext cx="1673124" cy="1799058"/>
          </a:xfrm>
          <a:custGeom>
            <a:avLst/>
            <a:gdLst/>
            <a:ahLst/>
            <a:cxnLst/>
            <a:rect l="l" t="t" r="r" b="b"/>
            <a:pathLst>
              <a:path w="1673124" h="1799058">
                <a:moveTo>
                  <a:pt x="0" y="0"/>
                </a:moveTo>
                <a:lnTo>
                  <a:pt x="1673124" y="0"/>
                </a:lnTo>
                <a:lnTo>
                  <a:pt x="1673124" y="1799058"/>
                </a:lnTo>
                <a:lnTo>
                  <a:pt x="0" y="179905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l-GR"/>
          </a:p>
        </p:txBody>
      </p:sp>
      <p:sp>
        <p:nvSpPr>
          <p:cNvPr id="8" name="Freeform 8"/>
          <p:cNvSpPr/>
          <p:nvPr/>
        </p:nvSpPr>
        <p:spPr>
          <a:xfrm flipH="1">
            <a:off x="16679737" y="4488569"/>
            <a:ext cx="2508726" cy="2977716"/>
          </a:xfrm>
          <a:custGeom>
            <a:avLst/>
            <a:gdLst/>
            <a:ahLst/>
            <a:cxnLst/>
            <a:rect l="l" t="t" r="r" b="b"/>
            <a:pathLst>
              <a:path w="2508726" h="2977716">
                <a:moveTo>
                  <a:pt x="2508725" y="0"/>
                </a:moveTo>
                <a:lnTo>
                  <a:pt x="0" y="0"/>
                </a:lnTo>
                <a:lnTo>
                  <a:pt x="0" y="2977716"/>
                </a:lnTo>
                <a:lnTo>
                  <a:pt x="2508725" y="2977716"/>
                </a:lnTo>
                <a:lnTo>
                  <a:pt x="2508725"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l-GR"/>
          </a:p>
        </p:txBody>
      </p:sp>
      <p:sp>
        <p:nvSpPr>
          <p:cNvPr id="9" name="Freeform 9"/>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16"/>
            <a:stretch>
              <a:fillRect/>
            </a:stretch>
          </a:blipFill>
        </p:spPr>
        <p:txBody>
          <a:bodyPr/>
          <a:lstStyle/>
          <a:p>
            <a:endParaRPr lang="el-GR"/>
          </a:p>
        </p:txBody>
      </p:sp>
      <p:sp>
        <p:nvSpPr>
          <p:cNvPr id="10" name="Freeform 10"/>
          <p:cNvSpPr/>
          <p:nvPr/>
        </p:nvSpPr>
        <p:spPr>
          <a:xfrm>
            <a:off x="6845449" y="6676221"/>
            <a:ext cx="3419545" cy="3742320"/>
          </a:xfrm>
          <a:custGeom>
            <a:avLst/>
            <a:gdLst/>
            <a:ahLst/>
            <a:cxnLst/>
            <a:rect l="l" t="t" r="r" b="b"/>
            <a:pathLst>
              <a:path w="3419545" h="3742320">
                <a:moveTo>
                  <a:pt x="0" y="0"/>
                </a:moveTo>
                <a:lnTo>
                  <a:pt x="3419545" y="0"/>
                </a:lnTo>
                <a:lnTo>
                  <a:pt x="3419545" y="3742320"/>
                </a:lnTo>
                <a:lnTo>
                  <a:pt x="0" y="3742320"/>
                </a:lnTo>
                <a:lnTo>
                  <a:pt x="0" y="0"/>
                </a:lnTo>
                <a:close/>
              </a:path>
            </a:pathLst>
          </a:custGeom>
          <a:blipFill>
            <a:blip r:embed="rId17"/>
            <a:stretch>
              <a:fillRect/>
            </a:stretch>
          </a:blipFill>
        </p:spPr>
        <p:txBody>
          <a:bodyPr/>
          <a:lstStyle/>
          <a:p>
            <a:endParaRPr lang="el-GR"/>
          </a:p>
        </p:txBody>
      </p:sp>
      <p:sp>
        <p:nvSpPr>
          <p:cNvPr id="11" name="TextBox 11"/>
          <p:cNvSpPr txBox="1"/>
          <p:nvPr/>
        </p:nvSpPr>
        <p:spPr>
          <a:xfrm>
            <a:off x="2466653" y="5420730"/>
            <a:ext cx="420134" cy="453390"/>
          </a:xfrm>
          <a:prstGeom prst="rect">
            <a:avLst/>
          </a:prstGeom>
        </p:spPr>
        <p:txBody>
          <a:bodyPr lIns="0" tIns="0" rIns="0" bIns="0" rtlCol="0" anchor="t">
            <a:spAutoFit/>
          </a:bodyPr>
          <a:lstStyle/>
          <a:p>
            <a:pPr algn="ctr">
              <a:lnSpc>
                <a:spcPts val="3360"/>
              </a:lnSpc>
              <a:spcBef>
                <a:spcPct val="0"/>
              </a:spcBef>
            </a:pPr>
            <a:r>
              <a:rPr lang="en-US" sz="2400">
                <a:solidFill>
                  <a:srgbClr val="FFFFF4"/>
                </a:solidFill>
                <a:latin typeface="Ample Display"/>
                <a:ea typeface="Ample Display"/>
                <a:cs typeface="Ample Display"/>
                <a:sym typeface="Ample Display"/>
              </a:rPr>
              <a:t>02</a:t>
            </a:r>
          </a:p>
        </p:txBody>
      </p:sp>
      <p:sp>
        <p:nvSpPr>
          <p:cNvPr id="12" name="TextBox 12"/>
          <p:cNvSpPr txBox="1"/>
          <p:nvPr/>
        </p:nvSpPr>
        <p:spPr>
          <a:xfrm>
            <a:off x="2466653" y="6580971"/>
            <a:ext cx="420134" cy="453390"/>
          </a:xfrm>
          <a:prstGeom prst="rect">
            <a:avLst/>
          </a:prstGeom>
        </p:spPr>
        <p:txBody>
          <a:bodyPr lIns="0" tIns="0" rIns="0" bIns="0" rtlCol="0" anchor="t">
            <a:spAutoFit/>
          </a:bodyPr>
          <a:lstStyle/>
          <a:p>
            <a:pPr algn="ctr">
              <a:lnSpc>
                <a:spcPts val="3360"/>
              </a:lnSpc>
              <a:spcBef>
                <a:spcPct val="0"/>
              </a:spcBef>
            </a:pPr>
            <a:r>
              <a:rPr lang="en-US" sz="2400">
                <a:solidFill>
                  <a:srgbClr val="FFFFF4"/>
                </a:solidFill>
                <a:latin typeface="Ample Display"/>
                <a:ea typeface="Ample Display"/>
                <a:cs typeface="Ample Display"/>
                <a:sym typeface="Ample Display"/>
              </a:rPr>
              <a:t>03</a:t>
            </a:r>
          </a:p>
        </p:txBody>
      </p:sp>
      <p:sp>
        <p:nvSpPr>
          <p:cNvPr id="13" name="TextBox 13"/>
          <p:cNvSpPr txBox="1"/>
          <p:nvPr/>
        </p:nvSpPr>
        <p:spPr>
          <a:xfrm>
            <a:off x="2466653" y="6749874"/>
            <a:ext cx="420134" cy="453390"/>
          </a:xfrm>
          <a:prstGeom prst="rect">
            <a:avLst/>
          </a:prstGeom>
        </p:spPr>
        <p:txBody>
          <a:bodyPr lIns="0" tIns="0" rIns="0" bIns="0" rtlCol="0" anchor="t">
            <a:spAutoFit/>
          </a:bodyPr>
          <a:lstStyle/>
          <a:p>
            <a:pPr algn="ctr">
              <a:lnSpc>
                <a:spcPts val="3360"/>
              </a:lnSpc>
              <a:spcBef>
                <a:spcPct val="0"/>
              </a:spcBef>
            </a:pPr>
            <a:r>
              <a:rPr lang="en-US" sz="2400">
                <a:solidFill>
                  <a:srgbClr val="FFFFF4"/>
                </a:solidFill>
                <a:latin typeface="Ample Display"/>
                <a:ea typeface="Ample Display"/>
                <a:cs typeface="Ample Display"/>
                <a:sym typeface="Ample Display"/>
              </a:rPr>
              <a:t>02</a:t>
            </a:r>
          </a:p>
        </p:txBody>
      </p:sp>
      <p:sp>
        <p:nvSpPr>
          <p:cNvPr id="14" name="TextBox 14"/>
          <p:cNvSpPr txBox="1"/>
          <p:nvPr/>
        </p:nvSpPr>
        <p:spPr>
          <a:xfrm>
            <a:off x="2466653" y="7910115"/>
            <a:ext cx="420134" cy="453390"/>
          </a:xfrm>
          <a:prstGeom prst="rect">
            <a:avLst/>
          </a:prstGeom>
        </p:spPr>
        <p:txBody>
          <a:bodyPr lIns="0" tIns="0" rIns="0" bIns="0" rtlCol="0" anchor="t">
            <a:spAutoFit/>
          </a:bodyPr>
          <a:lstStyle/>
          <a:p>
            <a:pPr algn="ctr">
              <a:lnSpc>
                <a:spcPts val="3360"/>
              </a:lnSpc>
              <a:spcBef>
                <a:spcPct val="0"/>
              </a:spcBef>
            </a:pPr>
            <a:r>
              <a:rPr lang="en-US" sz="2400">
                <a:solidFill>
                  <a:srgbClr val="FFFFF4"/>
                </a:solidFill>
                <a:latin typeface="Ample Display"/>
                <a:ea typeface="Ample Display"/>
                <a:cs typeface="Ample Display"/>
                <a:sym typeface="Ample Display"/>
              </a:rPr>
              <a:t>03</a:t>
            </a:r>
          </a:p>
        </p:txBody>
      </p:sp>
      <p:sp>
        <p:nvSpPr>
          <p:cNvPr id="15" name="TextBox 15"/>
          <p:cNvSpPr txBox="1"/>
          <p:nvPr/>
        </p:nvSpPr>
        <p:spPr>
          <a:xfrm>
            <a:off x="1506987" y="2750349"/>
            <a:ext cx="15264794" cy="1185770"/>
          </a:xfrm>
          <a:prstGeom prst="rect">
            <a:avLst/>
          </a:prstGeom>
        </p:spPr>
        <p:txBody>
          <a:bodyPr lIns="0" tIns="0" rIns="0" bIns="0" rtlCol="0" anchor="t">
            <a:spAutoFit/>
          </a:bodyPr>
          <a:lstStyle/>
          <a:p>
            <a:pPr algn="ctr">
              <a:lnSpc>
                <a:spcPts val="4695"/>
              </a:lnSpc>
              <a:spcBef>
                <a:spcPct val="0"/>
              </a:spcBef>
            </a:pPr>
            <a:r>
              <a:rPr lang="en-US" sz="3912">
                <a:solidFill>
                  <a:srgbClr val="000000"/>
                </a:solidFill>
                <a:latin typeface="One Little Font"/>
                <a:ea typeface="One Little Font"/>
                <a:cs typeface="One Little Font"/>
                <a:sym typeface="One Little Font"/>
              </a:rPr>
              <a:t>Υπάρχει όμως κι ένας ακόμη λόγος που αξίζει ένας νέος της ηλικίας σας να νηστεύει. Ποιος είναι αυτός;</a:t>
            </a:r>
          </a:p>
        </p:txBody>
      </p:sp>
      <p:sp>
        <p:nvSpPr>
          <p:cNvPr id="16" name="TextBox 16"/>
          <p:cNvSpPr txBox="1"/>
          <p:nvPr/>
        </p:nvSpPr>
        <p:spPr>
          <a:xfrm>
            <a:off x="1181654" y="4884987"/>
            <a:ext cx="16077646" cy="517025"/>
          </a:xfrm>
          <a:prstGeom prst="rect">
            <a:avLst/>
          </a:prstGeom>
        </p:spPr>
        <p:txBody>
          <a:bodyPr lIns="0" tIns="0" rIns="0" bIns="0" rtlCol="0" anchor="t">
            <a:spAutoFit/>
          </a:bodyPr>
          <a:lstStyle/>
          <a:p>
            <a:pPr marL="739542" lvl="1" indent="-369771" algn="l">
              <a:lnSpc>
                <a:spcPts val="4110"/>
              </a:lnSpc>
              <a:buFont typeface="Arial"/>
              <a:buChar char="•"/>
            </a:pPr>
            <a:r>
              <a:rPr lang="en-US" sz="3425" dirty="0" err="1">
                <a:solidFill>
                  <a:srgbClr val="000000"/>
                </a:solidFill>
                <a:latin typeface="One Little Font"/>
                <a:ea typeface="One Little Font"/>
                <a:cs typeface="One Little Font"/>
                <a:sym typeface="One Little Font"/>
              </a:rPr>
              <a:t>Με</a:t>
            </a:r>
            <a:r>
              <a:rPr lang="en-US" sz="3425" dirty="0">
                <a:solidFill>
                  <a:srgbClr val="000000"/>
                </a:solidFill>
                <a:latin typeface="One Little Font"/>
                <a:ea typeface="One Little Font"/>
                <a:cs typeface="One Little Font"/>
                <a:sym typeface="One Little Font"/>
              </a:rPr>
              <a:t> </a:t>
            </a:r>
            <a:r>
              <a:rPr lang="en-US" sz="3425" dirty="0" err="1">
                <a:solidFill>
                  <a:srgbClr val="000000"/>
                </a:solidFill>
                <a:latin typeface="One Little Font"/>
                <a:ea typeface="One Little Font"/>
                <a:cs typeface="One Little Font"/>
                <a:sym typeface="One Little Font"/>
              </a:rPr>
              <a:t>το</a:t>
            </a:r>
            <a:r>
              <a:rPr lang="en-US" sz="3425" dirty="0">
                <a:solidFill>
                  <a:srgbClr val="000000"/>
                </a:solidFill>
                <a:latin typeface="One Little Font"/>
                <a:ea typeface="One Little Font"/>
                <a:cs typeface="One Little Font"/>
                <a:sym typeface="One Little Font"/>
              </a:rPr>
              <a:t> πα</a:t>
            </a:r>
            <a:r>
              <a:rPr lang="en-US" sz="3425" dirty="0" err="1">
                <a:solidFill>
                  <a:srgbClr val="000000"/>
                </a:solidFill>
                <a:latin typeface="One Little Font"/>
                <a:ea typeface="One Little Font"/>
                <a:cs typeface="One Little Font"/>
                <a:sym typeface="One Little Font"/>
              </a:rPr>
              <a:t>ράδειγμά</a:t>
            </a:r>
            <a:r>
              <a:rPr lang="en-US" sz="3425" dirty="0">
                <a:solidFill>
                  <a:srgbClr val="000000"/>
                </a:solidFill>
                <a:latin typeface="One Little Font"/>
                <a:ea typeface="One Little Font"/>
                <a:cs typeface="One Little Font"/>
                <a:sym typeface="One Little Font"/>
              </a:rPr>
              <a:t> </a:t>
            </a:r>
            <a:r>
              <a:rPr lang="en-US" sz="3425" dirty="0" err="1">
                <a:solidFill>
                  <a:srgbClr val="000000"/>
                </a:solidFill>
                <a:latin typeface="One Little Font"/>
                <a:ea typeface="One Little Font"/>
                <a:cs typeface="One Little Font"/>
                <a:sym typeface="One Little Font"/>
              </a:rPr>
              <a:t>του</a:t>
            </a:r>
            <a:r>
              <a:rPr lang="en-US" sz="3425" dirty="0">
                <a:solidFill>
                  <a:srgbClr val="000000"/>
                </a:solidFill>
                <a:latin typeface="One Little Font"/>
                <a:ea typeface="One Little Font"/>
                <a:cs typeface="One Little Font"/>
                <a:sym typeface="One Little Font"/>
              </a:rPr>
              <a:t> μπ</a:t>
            </a:r>
            <a:r>
              <a:rPr lang="en-US" sz="3425" dirty="0" err="1">
                <a:solidFill>
                  <a:srgbClr val="000000"/>
                </a:solidFill>
                <a:latin typeface="One Little Font"/>
                <a:ea typeface="One Little Font"/>
                <a:cs typeface="One Little Font"/>
                <a:sym typeface="One Little Font"/>
              </a:rPr>
              <a:t>ορεί</a:t>
            </a:r>
            <a:r>
              <a:rPr lang="en-US" sz="3425" dirty="0">
                <a:solidFill>
                  <a:srgbClr val="000000"/>
                </a:solidFill>
                <a:latin typeface="One Little Font"/>
                <a:ea typeface="One Little Font"/>
                <a:cs typeface="One Little Font"/>
                <a:sym typeface="One Little Font"/>
              </a:rPr>
              <a:t> να παρα</a:t>
            </a:r>
            <a:r>
              <a:rPr lang="en-US" sz="3425" dirty="0" err="1">
                <a:solidFill>
                  <a:srgbClr val="000000"/>
                </a:solidFill>
                <a:latin typeface="One Little Font"/>
                <a:ea typeface="One Little Font"/>
                <a:cs typeface="One Little Font"/>
                <a:sym typeface="One Little Font"/>
              </a:rPr>
              <a:t>κινήσει</a:t>
            </a:r>
            <a:r>
              <a:rPr lang="en-US" sz="3425" dirty="0">
                <a:solidFill>
                  <a:srgbClr val="000000"/>
                </a:solidFill>
                <a:latin typeface="One Little Font"/>
                <a:ea typeface="One Little Font"/>
                <a:cs typeface="One Little Font"/>
                <a:sym typeface="One Little Font"/>
              </a:rPr>
              <a:t> και </a:t>
            </a:r>
            <a:r>
              <a:rPr lang="en-US" sz="3425" dirty="0" err="1">
                <a:solidFill>
                  <a:srgbClr val="000000"/>
                </a:solidFill>
                <a:latin typeface="One Little Font"/>
                <a:ea typeface="One Little Font"/>
                <a:cs typeface="One Little Font"/>
                <a:sym typeface="One Little Font"/>
              </a:rPr>
              <a:t>τους</a:t>
            </a:r>
            <a:r>
              <a:rPr lang="en-US" sz="3425" dirty="0">
                <a:solidFill>
                  <a:srgbClr val="000000"/>
                </a:solidFill>
                <a:latin typeface="One Little Font"/>
                <a:ea typeface="One Little Font"/>
                <a:cs typeface="One Little Font"/>
                <a:sym typeface="One Little Font"/>
              </a:rPr>
              <a:t> </a:t>
            </a:r>
            <a:r>
              <a:rPr lang="en-US" sz="3425" dirty="0" err="1">
                <a:solidFill>
                  <a:srgbClr val="000000"/>
                </a:solidFill>
                <a:latin typeface="One Little Font"/>
                <a:ea typeface="One Little Font"/>
                <a:cs typeface="One Little Font"/>
                <a:sym typeface="One Little Font"/>
              </a:rPr>
              <a:t>μεγάλους</a:t>
            </a:r>
            <a:r>
              <a:rPr lang="en-US" sz="3425" dirty="0">
                <a:solidFill>
                  <a:srgbClr val="000000"/>
                </a:solidFill>
                <a:latin typeface="One Little Font"/>
                <a:ea typeface="One Little Font"/>
                <a:cs typeface="One Little Font"/>
                <a:sym typeface="One Little Font"/>
              </a:rPr>
              <a:t> να </a:t>
            </a:r>
            <a:r>
              <a:rPr lang="en-US" sz="3425" dirty="0" err="1">
                <a:solidFill>
                  <a:srgbClr val="000000"/>
                </a:solidFill>
                <a:latin typeface="One Little Font"/>
                <a:ea typeface="One Little Font"/>
                <a:cs typeface="One Little Font"/>
                <a:sym typeface="One Little Font"/>
              </a:rPr>
              <a:t>νηστέψουν</a:t>
            </a:r>
            <a:r>
              <a:rPr lang="en-US" sz="3425" dirty="0">
                <a:solidFill>
                  <a:srgbClr val="000000"/>
                </a:solidFill>
                <a:latin typeface="One Little Font"/>
                <a:ea typeface="One Little Font"/>
                <a:cs typeface="One Little Font"/>
                <a:sym typeface="One Little Font"/>
              </a:rPr>
              <a:t> και α</a:t>
            </a:r>
            <a:r>
              <a:rPr lang="en-US" sz="3425" dirty="0" err="1">
                <a:solidFill>
                  <a:srgbClr val="000000"/>
                </a:solidFill>
                <a:latin typeface="One Little Font"/>
                <a:ea typeface="One Little Font"/>
                <a:cs typeface="One Little Font"/>
                <a:sym typeface="One Little Font"/>
              </a:rPr>
              <a:t>υτοί</a:t>
            </a:r>
            <a:endParaRPr lang="en-US" sz="3425" dirty="0">
              <a:solidFill>
                <a:srgbClr val="000000"/>
              </a:solidFill>
              <a:latin typeface="One Little Font"/>
              <a:ea typeface="One Little Font"/>
              <a:cs typeface="One Little Font"/>
              <a:sym typeface="One Little Font"/>
            </a:endParaRPr>
          </a:p>
        </p:txBody>
      </p:sp>
      <p:sp>
        <p:nvSpPr>
          <p:cNvPr id="17" name="TextBox 17"/>
          <p:cNvSpPr txBox="1"/>
          <p:nvPr/>
        </p:nvSpPr>
        <p:spPr>
          <a:xfrm>
            <a:off x="1181654" y="5844171"/>
            <a:ext cx="16077646" cy="1028808"/>
          </a:xfrm>
          <a:prstGeom prst="rect">
            <a:avLst/>
          </a:prstGeom>
        </p:spPr>
        <p:txBody>
          <a:bodyPr lIns="0" tIns="0" rIns="0" bIns="0" rtlCol="0" anchor="t">
            <a:spAutoFit/>
          </a:bodyPr>
          <a:lstStyle/>
          <a:p>
            <a:pPr marL="739542" lvl="1" indent="-369771" algn="l">
              <a:lnSpc>
                <a:spcPts val="4110"/>
              </a:lnSpc>
              <a:buFont typeface="Arial"/>
              <a:buChar char="•"/>
            </a:pPr>
            <a:r>
              <a:rPr lang="en-US" sz="3425" b="1" dirty="0">
                <a:solidFill>
                  <a:srgbClr val="000000"/>
                </a:solidFill>
                <a:latin typeface="One Little Font Bold"/>
                <a:ea typeface="One Little Font Bold"/>
                <a:cs typeface="One Little Font Bold"/>
                <a:sym typeface="One Little Font Bold"/>
              </a:rPr>
              <a:t>«Ἐπ</a:t>
            </a:r>
            <a:r>
              <a:rPr lang="en-US" sz="3425" b="1" dirty="0" err="1">
                <a:solidFill>
                  <a:srgbClr val="000000"/>
                </a:solidFill>
                <a:latin typeface="One Little Font Bold"/>
                <a:ea typeface="One Little Font Bold"/>
                <a:cs typeface="One Little Font Bold"/>
                <a:sym typeface="One Little Font Bold"/>
              </a:rPr>
              <a:t>ειδὴ</a:t>
            </a:r>
            <a:r>
              <a:rPr lang="en-US" sz="3425" b="1" dirty="0">
                <a:solidFill>
                  <a:srgbClr val="000000"/>
                </a:solidFill>
                <a:latin typeface="One Little Font Bold"/>
                <a:ea typeface="One Little Font Bold"/>
                <a:cs typeface="One Little Font Bold"/>
                <a:sym typeface="One Little Font Bold"/>
              </a:rPr>
              <a:t> </a:t>
            </a:r>
            <a:r>
              <a:rPr lang="en-US" sz="3425" b="1" dirty="0" err="1">
                <a:solidFill>
                  <a:srgbClr val="000000"/>
                </a:solidFill>
                <a:latin typeface="One Little Font Bold"/>
                <a:ea typeface="One Little Font Bold"/>
                <a:cs typeface="One Little Font Bold"/>
                <a:sym typeface="One Little Font Bold"/>
              </a:rPr>
              <a:t>οὐκ</a:t>
            </a:r>
            <a:r>
              <a:rPr lang="en-US" sz="3425" b="1" dirty="0">
                <a:solidFill>
                  <a:srgbClr val="000000"/>
                </a:solidFill>
                <a:latin typeface="One Little Font Bold"/>
                <a:ea typeface="One Little Font Bold"/>
                <a:cs typeface="One Little Font Bold"/>
                <a:sym typeface="One Little Font Bold"/>
              </a:rPr>
              <a:t> </a:t>
            </a:r>
            <a:r>
              <a:rPr lang="en-US" sz="3425" b="1" dirty="0" err="1">
                <a:solidFill>
                  <a:srgbClr val="000000"/>
                </a:solidFill>
                <a:latin typeface="One Little Font Bold"/>
                <a:ea typeface="One Little Font Bold"/>
                <a:cs typeface="One Little Font Bold"/>
                <a:sym typeface="One Little Font Bold"/>
              </a:rPr>
              <a:t>ἐνηστεύσ</a:t>
            </a:r>
            <a:r>
              <a:rPr lang="en-US" sz="3425" b="1" dirty="0">
                <a:solidFill>
                  <a:srgbClr val="000000"/>
                </a:solidFill>
                <a:latin typeface="One Little Font Bold"/>
                <a:ea typeface="One Little Font Bold"/>
                <a:cs typeface="One Little Font Bold"/>
                <a:sym typeface="One Little Font Bold"/>
              </a:rPr>
              <a:t>αμεν, ἐξεπέσαμεν τοῦ Παραδείσου, νηστεύσωμεν τοίνυν, ἵνα πρὸς αὐτὸν ἐπανέλθωμεν»</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4"/>
        </a:solidFill>
        <a:effectLst/>
      </p:bgPr>
    </p:bg>
    <p:spTree>
      <p:nvGrpSpPr>
        <p:cNvPr id="1" name=""/>
        <p:cNvGrpSpPr/>
        <p:nvPr/>
      </p:nvGrpSpPr>
      <p:grpSpPr>
        <a:xfrm>
          <a:off x="0" y="0"/>
          <a:ext cx="0" cy="0"/>
          <a:chOff x="0" y="0"/>
          <a:chExt cx="0" cy="0"/>
        </a:xfrm>
      </p:grpSpPr>
      <p:sp>
        <p:nvSpPr>
          <p:cNvPr id="2" name="Freeform 2"/>
          <p:cNvSpPr/>
          <p:nvPr/>
        </p:nvSpPr>
        <p:spPr>
          <a:xfrm>
            <a:off x="-451251" y="6974034"/>
            <a:ext cx="3512391" cy="3786944"/>
          </a:xfrm>
          <a:custGeom>
            <a:avLst/>
            <a:gdLst/>
            <a:ahLst/>
            <a:cxnLst/>
            <a:rect l="l" t="t" r="r" b="b"/>
            <a:pathLst>
              <a:path w="3512391" h="3786944">
                <a:moveTo>
                  <a:pt x="0" y="0"/>
                </a:moveTo>
                <a:lnTo>
                  <a:pt x="3512391" y="0"/>
                </a:lnTo>
                <a:lnTo>
                  <a:pt x="3512391" y="3786945"/>
                </a:lnTo>
                <a:lnTo>
                  <a:pt x="0" y="378694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l-GR"/>
          </a:p>
        </p:txBody>
      </p:sp>
      <p:sp>
        <p:nvSpPr>
          <p:cNvPr id="3" name="Freeform 3"/>
          <p:cNvSpPr/>
          <p:nvPr/>
        </p:nvSpPr>
        <p:spPr>
          <a:xfrm>
            <a:off x="15603455" y="7587629"/>
            <a:ext cx="3585007" cy="3955870"/>
          </a:xfrm>
          <a:custGeom>
            <a:avLst/>
            <a:gdLst/>
            <a:ahLst/>
            <a:cxnLst/>
            <a:rect l="l" t="t" r="r" b="b"/>
            <a:pathLst>
              <a:path w="3585007" h="3955870">
                <a:moveTo>
                  <a:pt x="0" y="0"/>
                </a:moveTo>
                <a:lnTo>
                  <a:pt x="3585007" y="0"/>
                </a:lnTo>
                <a:lnTo>
                  <a:pt x="3585007" y="3955870"/>
                </a:lnTo>
                <a:lnTo>
                  <a:pt x="0" y="395587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l-GR"/>
          </a:p>
        </p:txBody>
      </p:sp>
      <p:sp>
        <p:nvSpPr>
          <p:cNvPr id="4" name="Freeform 4"/>
          <p:cNvSpPr/>
          <p:nvPr/>
        </p:nvSpPr>
        <p:spPr>
          <a:xfrm>
            <a:off x="-720794" y="-1341930"/>
            <a:ext cx="3781934" cy="3834661"/>
          </a:xfrm>
          <a:custGeom>
            <a:avLst/>
            <a:gdLst/>
            <a:ahLst/>
            <a:cxnLst/>
            <a:rect l="l" t="t" r="r" b="b"/>
            <a:pathLst>
              <a:path w="3781934" h="3834661">
                <a:moveTo>
                  <a:pt x="0" y="0"/>
                </a:moveTo>
                <a:lnTo>
                  <a:pt x="3781934" y="0"/>
                </a:lnTo>
                <a:lnTo>
                  <a:pt x="3781934" y="3834660"/>
                </a:lnTo>
                <a:lnTo>
                  <a:pt x="0" y="383466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l-GR"/>
          </a:p>
        </p:txBody>
      </p:sp>
      <p:sp>
        <p:nvSpPr>
          <p:cNvPr id="5" name="Freeform 5"/>
          <p:cNvSpPr/>
          <p:nvPr/>
        </p:nvSpPr>
        <p:spPr>
          <a:xfrm rot="-271112" flipV="1">
            <a:off x="15603455" y="-758100"/>
            <a:ext cx="3052683" cy="3789344"/>
          </a:xfrm>
          <a:custGeom>
            <a:avLst/>
            <a:gdLst/>
            <a:ahLst/>
            <a:cxnLst/>
            <a:rect l="l" t="t" r="r" b="b"/>
            <a:pathLst>
              <a:path w="3052683" h="3789344">
                <a:moveTo>
                  <a:pt x="0" y="3789344"/>
                </a:moveTo>
                <a:lnTo>
                  <a:pt x="3052684" y="3789344"/>
                </a:lnTo>
                <a:lnTo>
                  <a:pt x="3052684" y="0"/>
                </a:lnTo>
                <a:lnTo>
                  <a:pt x="0" y="0"/>
                </a:lnTo>
                <a:lnTo>
                  <a:pt x="0" y="3789344"/>
                </a:lnTo>
                <a:close/>
              </a:path>
            </a:pathLst>
          </a:custGeom>
          <a:blipFill>
            <a:blip r:embed="rId8">
              <a:extLst>
                <a:ext uri="{96DAC541-7B7A-43D3-8B79-37D633B846F1}">
                  <asvg:svgBlip xmlns:asvg="http://schemas.microsoft.com/office/drawing/2016/SVG/main" r:embed="rId9"/>
                </a:ext>
              </a:extLst>
            </a:blip>
            <a:stretch>
              <a:fillRect r="-35293"/>
            </a:stretch>
          </a:blipFill>
          <a:ln cap="sq">
            <a:noFill/>
            <a:prstDash val="solid"/>
            <a:miter/>
          </a:ln>
        </p:spPr>
        <p:txBody>
          <a:bodyPr/>
          <a:lstStyle/>
          <a:p>
            <a:endParaRPr lang="el-GR"/>
          </a:p>
        </p:txBody>
      </p:sp>
      <p:sp>
        <p:nvSpPr>
          <p:cNvPr id="6" name="Freeform 6"/>
          <p:cNvSpPr/>
          <p:nvPr/>
        </p:nvSpPr>
        <p:spPr>
          <a:xfrm>
            <a:off x="15194242" y="893762"/>
            <a:ext cx="1185681" cy="740521"/>
          </a:xfrm>
          <a:custGeom>
            <a:avLst/>
            <a:gdLst/>
            <a:ahLst/>
            <a:cxnLst/>
            <a:rect l="l" t="t" r="r" b="b"/>
            <a:pathLst>
              <a:path w="1185681" h="740521">
                <a:moveTo>
                  <a:pt x="0" y="0"/>
                </a:moveTo>
                <a:lnTo>
                  <a:pt x="1185681" y="0"/>
                </a:lnTo>
                <a:lnTo>
                  <a:pt x="1185681" y="740521"/>
                </a:lnTo>
                <a:lnTo>
                  <a:pt x="0" y="740521"/>
                </a:lnTo>
                <a:lnTo>
                  <a:pt x="0" y="0"/>
                </a:lnTo>
                <a:close/>
              </a:path>
            </a:pathLst>
          </a:custGeom>
          <a:blipFill>
            <a:blip r:embed="rId10">
              <a:extLst>
                <a:ext uri="{96DAC541-7B7A-43D3-8B79-37D633B846F1}">
                  <asvg:svgBlip xmlns:asvg="http://schemas.microsoft.com/office/drawing/2016/SVG/main" r:embed="rId11"/>
                </a:ext>
              </a:extLst>
            </a:blip>
            <a:stretch>
              <a:fillRect t="-49106"/>
            </a:stretch>
          </a:blipFill>
        </p:spPr>
        <p:txBody>
          <a:bodyPr/>
          <a:lstStyle/>
          <a:p>
            <a:endParaRPr lang="el-GR"/>
          </a:p>
        </p:txBody>
      </p:sp>
      <p:sp>
        <p:nvSpPr>
          <p:cNvPr id="7" name="Freeform 7"/>
          <p:cNvSpPr/>
          <p:nvPr/>
        </p:nvSpPr>
        <p:spPr>
          <a:xfrm>
            <a:off x="-166137" y="5844171"/>
            <a:ext cx="1673124" cy="1799058"/>
          </a:xfrm>
          <a:custGeom>
            <a:avLst/>
            <a:gdLst/>
            <a:ahLst/>
            <a:cxnLst/>
            <a:rect l="l" t="t" r="r" b="b"/>
            <a:pathLst>
              <a:path w="1673124" h="1799058">
                <a:moveTo>
                  <a:pt x="0" y="0"/>
                </a:moveTo>
                <a:lnTo>
                  <a:pt x="1673124" y="0"/>
                </a:lnTo>
                <a:lnTo>
                  <a:pt x="1673124" y="1799058"/>
                </a:lnTo>
                <a:lnTo>
                  <a:pt x="0" y="179905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l-GR"/>
          </a:p>
        </p:txBody>
      </p:sp>
      <p:sp>
        <p:nvSpPr>
          <p:cNvPr id="8" name="Freeform 8"/>
          <p:cNvSpPr/>
          <p:nvPr/>
        </p:nvSpPr>
        <p:spPr>
          <a:xfrm flipH="1">
            <a:off x="16679737" y="4488569"/>
            <a:ext cx="2508726" cy="2977716"/>
          </a:xfrm>
          <a:custGeom>
            <a:avLst/>
            <a:gdLst/>
            <a:ahLst/>
            <a:cxnLst/>
            <a:rect l="l" t="t" r="r" b="b"/>
            <a:pathLst>
              <a:path w="2508726" h="2977716">
                <a:moveTo>
                  <a:pt x="2508725" y="0"/>
                </a:moveTo>
                <a:lnTo>
                  <a:pt x="0" y="0"/>
                </a:lnTo>
                <a:lnTo>
                  <a:pt x="0" y="2977716"/>
                </a:lnTo>
                <a:lnTo>
                  <a:pt x="2508725" y="2977716"/>
                </a:lnTo>
                <a:lnTo>
                  <a:pt x="2508725"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l-GR"/>
          </a:p>
        </p:txBody>
      </p:sp>
      <p:sp>
        <p:nvSpPr>
          <p:cNvPr id="9" name="TextBox 9"/>
          <p:cNvSpPr txBox="1"/>
          <p:nvPr/>
        </p:nvSpPr>
        <p:spPr>
          <a:xfrm>
            <a:off x="2466653" y="5420730"/>
            <a:ext cx="420134" cy="453390"/>
          </a:xfrm>
          <a:prstGeom prst="rect">
            <a:avLst/>
          </a:prstGeom>
        </p:spPr>
        <p:txBody>
          <a:bodyPr lIns="0" tIns="0" rIns="0" bIns="0" rtlCol="0" anchor="t">
            <a:spAutoFit/>
          </a:bodyPr>
          <a:lstStyle/>
          <a:p>
            <a:pPr algn="ctr">
              <a:lnSpc>
                <a:spcPts val="3360"/>
              </a:lnSpc>
              <a:spcBef>
                <a:spcPct val="0"/>
              </a:spcBef>
            </a:pPr>
            <a:r>
              <a:rPr lang="en-US" sz="2400">
                <a:solidFill>
                  <a:srgbClr val="FFFFF4"/>
                </a:solidFill>
                <a:latin typeface="Ample Display"/>
                <a:ea typeface="Ample Display"/>
                <a:cs typeface="Ample Display"/>
                <a:sym typeface="Ample Display"/>
              </a:rPr>
              <a:t>02</a:t>
            </a:r>
          </a:p>
        </p:txBody>
      </p:sp>
      <p:sp>
        <p:nvSpPr>
          <p:cNvPr id="10" name="TextBox 10"/>
          <p:cNvSpPr txBox="1"/>
          <p:nvPr/>
        </p:nvSpPr>
        <p:spPr>
          <a:xfrm>
            <a:off x="2466653" y="6580971"/>
            <a:ext cx="420134" cy="453390"/>
          </a:xfrm>
          <a:prstGeom prst="rect">
            <a:avLst/>
          </a:prstGeom>
        </p:spPr>
        <p:txBody>
          <a:bodyPr lIns="0" tIns="0" rIns="0" bIns="0" rtlCol="0" anchor="t">
            <a:spAutoFit/>
          </a:bodyPr>
          <a:lstStyle/>
          <a:p>
            <a:pPr algn="ctr">
              <a:lnSpc>
                <a:spcPts val="3360"/>
              </a:lnSpc>
              <a:spcBef>
                <a:spcPct val="0"/>
              </a:spcBef>
            </a:pPr>
            <a:r>
              <a:rPr lang="en-US" sz="2400">
                <a:solidFill>
                  <a:srgbClr val="FFFFF4"/>
                </a:solidFill>
                <a:latin typeface="Ample Display"/>
                <a:ea typeface="Ample Display"/>
                <a:cs typeface="Ample Display"/>
                <a:sym typeface="Ample Display"/>
              </a:rPr>
              <a:t>03</a:t>
            </a:r>
          </a:p>
        </p:txBody>
      </p:sp>
      <p:sp>
        <p:nvSpPr>
          <p:cNvPr id="11" name="TextBox 11"/>
          <p:cNvSpPr txBox="1"/>
          <p:nvPr/>
        </p:nvSpPr>
        <p:spPr>
          <a:xfrm>
            <a:off x="2466653" y="6749874"/>
            <a:ext cx="420134" cy="453390"/>
          </a:xfrm>
          <a:prstGeom prst="rect">
            <a:avLst/>
          </a:prstGeom>
        </p:spPr>
        <p:txBody>
          <a:bodyPr lIns="0" tIns="0" rIns="0" bIns="0" rtlCol="0" anchor="t">
            <a:spAutoFit/>
          </a:bodyPr>
          <a:lstStyle/>
          <a:p>
            <a:pPr algn="ctr">
              <a:lnSpc>
                <a:spcPts val="3360"/>
              </a:lnSpc>
              <a:spcBef>
                <a:spcPct val="0"/>
              </a:spcBef>
            </a:pPr>
            <a:r>
              <a:rPr lang="en-US" sz="2400">
                <a:solidFill>
                  <a:srgbClr val="FFFFF4"/>
                </a:solidFill>
                <a:latin typeface="Ample Display"/>
                <a:ea typeface="Ample Display"/>
                <a:cs typeface="Ample Display"/>
                <a:sym typeface="Ample Display"/>
              </a:rPr>
              <a:t>02</a:t>
            </a:r>
          </a:p>
        </p:txBody>
      </p:sp>
      <p:sp>
        <p:nvSpPr>
          <p:cNvPr id="12" name="TextBox 12"/>
          <p:cNvSpPr txBox="1"/>
          <p:nvPr/>
        </p:nvSpPr>
        <p:spPr>
          <a:xfrm>
            <a:off x="2466653" y="7910115"/>
            <a:ext cx="420134" cy="453390"/>
          </a:xfrm>
          <a:prstGeom prst="rect">
            <a:avLst/>
          </a:prstGeom>
        </p:spPr>
        <p:txBody>
          <a:bodyPr lIns="0" tIns="0" rIns="0" bIns="0" rtlCol="0" anchor="t">
            <a:spAutoFit/>
          </a:bodyPr>
          <a:lstStyle/>
          <a:p>
            <a:pPr algn="ctr">
              <a:lnSpc>
                <a:spcPts val="3360"/>
              </a:lnSpc>
              <a:spcBef>
                <a:spcPct val="0"/>
              </a:spcBef>
            </a:pPr>
            <a:r>
              <a:rPr lang="en-US" sz="2400">
                <a:solidFill>
                  <a:srgbClr val="FFFFF4"/>
                </a:solidFill>
                <a:latin typeface="Ample Display"/>
                <a:ea typeface="Ample Display"/>
                <a:cs typeface="Ample Display"/>
                <a:sym typeface="Ample Display"/>
              </a:rPr>
              <a:t>03</a:t>
            </a:r>
          </a:p>
        </p:txBody>
      </p:sp>
      <p:sp>
        <p:nvSpPr>
          <p:cNvPr id="13" name="TextBox 13"/>
          <p:cNvSpPr txBox="1"/>
          <p:nvPr/>
        </p:nvSpPr>
        <p:spPr>
          <a:xfrm>
            <a:off x="1531098" y="2833892"/>
            <a:ext cx="15225804" cy="3143535"/>
          </a:xfrm>
          <a:prstGeom prst="rect">
            <a:avLst/>
          </a:prstGeom>
        </p:spPr>
        <p:txBody>
          <a:bodyPr lIns="0" tIns="0" rIns="0" bIns="0" rtlCol="0" anchor="t">
            <a:spAutoFit/>
          </a:bodyPr>
          <a:lstStyle/>
          <a:p>
            <a:pPr algn="ctr">
              <a:lnSpc>
                <a:spcPts val="8297"/>
              </a:lnSpc>
            </a:pPr>
            <a:r>
              <a:rPr lang="en-US" sz="6914">
                <a:solidFill>
                  <a:srgbClr val="000000"/>
                </a:solidFill>
                <a:latin typeface="One Little Font"/>
                <a:ea typeface="One Little Font"/>
                <a:cs typeface="One Little Font"/>
                <a:sym typeface="One Little Font"/>
              </a:rPr>
              <a:t>ΣΥΝΘΗΜΑ: </a:t>
            </a:r>
          </a:p>
          <a:p>
            <a:pPr algn="ctr">
              <a:lnSpc>
                <a:spcPts val="8297"/>
              </a:lnSpc>
            </a:pPr>
            <a:r>
              <a:rPr lang="en-US" sz="6914">
                <a:solidFill>
                  <a:srgbClr val="000000"/>
                </a:solidFill>
                <a:latin typeface="One Little Font"/>
                <a:ea typeface="One Little Font"/>
                <a:cs typeface="One Little Font"/>
                <a:sym typeface="One Little Font"/>
              </a:rPr>
              <a:t>Να αγαπήσουμε τη νηστεία που είναι δεκτή </a:t>
            </a:r>
          </a:p>
          <a:p>
            <a:pPr algn="ctr">
              <a:lnSpc>
                <a:spcPts val="8297"/>
              </a:lnSpc>
              <a:spcBef>
                <a:spcPct val="0"/>
              </a:spcBef>
            </a:pPr>
            <a:r>
              <a:rPr lang="en-US" sz="6914">
                <a:solidFill>
                  <a:srgbClr val="000000"/>
                </a:solidFill>
                <a:latin typeface="One Little Font"/>
                <a:ea typeface="One Little Font"/>
                <a:cs typeface="One Little Font"/>
                <a:sym typeface="One Little Font"/>
              </a:rPr>
              <a:t>και ευάρεστη στον Κύριο</a:t>
            </a:r>
          </a:p>
        </p:txBody>
      </p:sp>
      <p:sp>
        <p:nvSpPr>
          <p:cNvPr id="14" name="Freeform 14"/>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16"/>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4"/>
        </a:solidFill>
        <a:effectLst/>
      </p:bgPr>
    </p:bg>
    <p:spTree>
      <p:nvGrpSpPr>
        <p:cNvPr id="1" name=""/>
        <p:cNvGrpSpPr/>
        <p:nvPr/>
      </p:nvGrpSpPr>
      <p:grpSpPr>
        <a:xfrm>
          <a:off x="0" y="0"/>
          <a:ext cx="0" cy="0"/>
          <a:chOff x="0" y="0"/>
          <a:chExt cx="0" cy="0"/>
        </a:xfrm>
      </p:grpSpPr>
      <p:sp>
        <p:nvSpPr>
          <p:cNvPr id="2" name="Freeform 2"/>
          <p:cNvSpPr/>
          <p:nvPr/>
        </p:nvSpPr>
        <p:spPr>
          <a:xfrm rot="-10556165" flipH="1">
            <a:off x="-866581" y="7833762"/>
            <a:ext cx="3790561" cy="2849076"/>
          </a:xfrm>
          <a:custGeom>
            <a:avLst/>
            <a:gdLst/>
            <a:ahLst/>
            <a:cxnLst/>
            <a:rect l="l" t="t" r="r" b="b"/>
            <a:pathLst>
              <a:path w="3790561" h="2849076">
                <a:moveTo>
                  <a:pt x="3790562" y="0"/>
                </a:moveTo>
                <a:lnTo>
                  <a:pt x="0" y="0"/>
                </a:lnTo>
                <a:lnTo>
                  <a:pt x="0" y="2849076"/>
                </a:lnTo>
                <a:lnTo>
                  <a:pt x="3790562" y="2849076"/>
                </a:lnTo>
                <a:lnTo>
                  <a:pt x="3790562" y="0"/>
                </a:lnTo>
                <a:close/>
              </a:path>
            </a:pathLst>
          </a:custGeom>
          <a:blipFill>
            <a:blip r:embed="rId2">
              <a:extLst>
                <a:ext uri="{96DAC541-7B7A-43D3-8B79-37D633B846F1}">
                  <asvg:svgBlip xmlns:asvg="http://schemas.microsoft.com/office/drawing/2016/SVG/main" r:embed="rId3"/>
                </a:ext>
              </a:extLst>
            </a:blip>
            <a:stretch>
              <a:fillRect t="-33045"/>
            </a:stretch>
          </a:blipFill>
          <a:ln cap="sq">
            <a:noFill/>
            <a:prstDash val="solid"/>
            <a:miter/>
          </a:ln>
        </p:spPr>
        <p:txBody>
          <a:bodyPr/>
          <a:lstStyle/>
          <a:p>
            <a:endParaRPr lang="el-GR"/>
          </a:p>
        </p:txBody>
      </p:sp>
      <p:sp>
        <p:nvSpPr>
          <p:cNvPr id="3" name="Freeform 3"/>
          <p:cNvSpPr/>
          <p:nvPr/>
        </p:nvSpPr>
        <p:spPr>
          <a:xfrm flipH="1" flipV="1">
            <a:off x="15532216" y="-1460823"/>
            <a:ext cx="3532996" cy="4588306"/>
          </a:xfrm>
          <a:custGeom>
            <a:avLst/>
            <a:gdLst/>
            <a:ahLst/>
            <a:cxnLst/>
            <a:rect l="l" t="t" r="r" b="b"/>
            <a:pathLst>
              <a:path w="3532996" h="4588306">
                <a:moveTo>
                  <a:pt x="3532996" y="4588305"/>
                </a:moveTo>
                <a:lnTo>
                  <a:pt x="0" y="4588305"/>
                </a:lnTo>
                <a:lnTo>
                  <a:pt x="0" y="0"/>
                </a:lnTo>
                <a:lnTo>
                  <a:pt x="3532996" y="0"/>
                </a:lnTo>
                <a:lnTo>
                  <a:pt x="3532996" y="4588305"/>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l-GR"/>
          </a:p>
        </p:txBody>
      </p:sp>
      <p:sp>
        <p:nvSpPr>
          <p:cNvPr id="4" name="Freeform 4"/>
          <p:cNvSpPr/>
          <p:nvPr/>
        </p:nvSpPr>
        <p:spPr>
          <a:xfrm>
            <a:off x="17298714" y="3256882"/>
            <a:ext cx="800403" cy="810534"/>
          </a:xfrm>
          <a:custGeom>
            <a:avLst/>
            <a:gdLst/>
            <a:ahLst/>
            <a:cxnLst/>
            <a:rect l="l" t="t" r="r" b="b"/>
            <a:pathLst>
              <a:path w="800403" h="810534">
                <a:moveTo>
                  <a:pt x="0" y="0"/>
                </a:moveTo>
                <a:lnTo>
                  <a:pt x="800402" y="0"/>
                </a:lnTo>
                <a:lnTo>
                  <a:pt x="800402" y="810534"/>
                </a:lnTo>
                <a:lnTo>
                  <a:pt x="0" y="8105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flipH="1">
            <a:off x="16012911" y="8476996"/>
            <a:ext cx="2275089" cy="2198304"/>
          </a:xfrm>
          <a:custGeom>
            <a:avLst/>
            <a:gdLst/>
            <a:ahLst/>
            <a:cxnLst/>
            <a:rect l="l" t="t" r="r" b="b"/>
            <a:pathLst>
              <a:path w="2275089" h="2198304">
                <a:moveTo>
                  <a:pt x="2275089" y="0"/>
                </a:moveTo>
                <a:lnTo>
                  <a:pt x="0" y="0"/>
                </a:lnTo>
                <a:lnTo>
                  <a:pt x="0" y="2198305"/>
                </a:lnTo>
                <a:lnTo>
                  <a:pt x="2275089" y="2198305"/>
                </a:lnTo>
                <a:lnTo>
                  <a:pt x="2275089"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l-GR"/>
          </a:p>
        </p:txBody>
      </p:sp>
      <p:sp>
        <p:nvSpPr>
          <p:cNvPr id="6" name="Freeform 6"/>
          <p:cNvSpPr/>
          <p:nvPr/>
        </p:nvSpPr>
        <p:spPr>
          <a:xfrm flipH="1">
            <a:off x="-790091" y="-748650"/>
            <a:ext cx="3810262" cy="4005532"/>
          </a:xfrm>
          <a:custGeom>
            <a:avLst/>
            <a:gdLst/>
            <a:ahLst/>
            <a:cxnLst/>
            <a:rect l="l" t="t" r="r" b="b"/>
            <a:pathLst>
              <a:path w="3810262" h="4005532">
                <a:moveTo>
                  <a:pt x="3810262" y="0"/>
                </a:moveTo>
                <a:lnTo>
                  <a:pt x="0" y="0"/>
                </a:lnTo>
                <a:lnTo>
                  <a:pt x="0" y="4005532"/>
                </a:lnTo>
                <a:lnTo>
                  <a:pt x="3810262" y="4005532"/>
                </a:lnTo>
                <a:lnTo>
                  <a:pt x="3810262"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l-GR"/>
          </a:p>
        </p:txBody>
      </p:sp>
      <p:sp>
        <p:nvSpPr>
          <p:cNvPr id="7" name="Freeform 7"/>
          <p:cNvSpPr/>
          <p:nvPr/>
        </p:nvSpPr>
        <p:spPr>
          <a:xfrm rot="424019">
            <a:off x="-146903" y="2736068"/>
            <a:ext cx="1843828" cy="2198304"/>
          </a:xfrm>
          <a:custGeom>
            <a:avLst/>
            <a:gdLst/>
            <a:ahLst/>
            <a:cxnLst/>
            <a:rect l="l" t="t" r="r" b="b"/>
            <a:pathLst>
              <a:path w="1843828" h="2198304">
                <a:moveTo>
                  <a:pt x="0" y="0"/>
                </a:moveTo>
                <a:lnTo>
                  <a:pt x="1843828" y="0"/>
                </a:lnTo>
                <a:lnTo>
                  <a:pt x="1843828" y="2198304"/>
                </a:lnTo>
                <a:lnTo>
                  <a:pt x="0" y="219830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l-GR"/>
          </a:p>
        </p:txBody>
      </p:sp>
      <p:sp>
        <p:nvSpPr>
          <p:cNvPr id="8" name="Freeform 8"/>
          <p:cNvSpPr/>
          <p:nvPr/>
        </p:nvSpPr>
        <p:spPr>
          <a:xfrm>
            <a:off x="5932502" y="1251322"/>
            <a:ext cx="2966223" cy="3721347"/>
          </a:xfrm>
          <a:custGeom>
            <a:avLst/>
            <a:gdLst/>
            <a:ahLst/>
            <a:cxnLst/>
            <a:rect l="l" t="t" r="r" b="b"/>
            <a:pathLst>
              <a:path w="2966223" h="3721347">
                <a:moveTo>
                  <a:pt x="0" y="0"/>
                </a:moveTo>
                <a:lnTo>
                  <a:pt x="2966223" y="0"/>
                </a:lnTo>
                <a:lnTo>
                  <a:pt x="2966223" y="3721347"/>
                </a:lnTo>
                <a:lnTo>
                  <a:pt x="0" y="372134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9" name="Freeform 9"/>
          <p:cNvSpPr/>
          <p:nvPr/>
        </p:nvSpPr>
        <p:spPr>
          <a:xfrm>
            <a:off x="8468523" y="1251322"/>
            <a:ext cx="3172448" cy="3721347"/>
          </a:xfrm>
          <a:custGeom>
            <a:avLst/>
            <a:gdLst/>
            <a:ahLst/>
            <a:cxnLst/>
            <a:rect l="l" t="t" r="r" b="b"/>
            <a:pathLst>
              <a:path w="3172448" h="3721347">
                <a:moveTo>
                  <a:pt x="0" y="0"/>
                </a:moveTo>
                <a:lnTo>
                  <a:pt x="3172448" y="0"/>
                </a:lnTo>
                <a:lnTo>
                  <a:pt x="3172448" y="3721347"/>
                </a:lnTo>
                <a:lnTo>
                  <a:pt x="0" y="372134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0" name="TextBox 10"/>
          <p:cNvSpPr txBox="1"/>
          <p:nvPr/>
        </p:nvSpPr>
        <p:spPr>
          <a:xfrm>
            <a:off x="998075" y="5290649"/>
            <a:ext cx="16261225" cy="3745029"/>
          </a:xfrm>
          <a:prstGeom prst="rect">
            <a:avLst/>
          </a:prstGeom>
        </p:spPr>
        <p:txBody>
          <a:bodyPr lIns="0" tIns="0" rIns="0" bIns="0" rtlCol="0" anchor="t">
            <a:spAutoFit/>
          </a:bodyPr>
          <a:lstStyle/>
          <a:p>
            <a:pPr algn="ctr">
              <a:lnSpc>
                <a:spcPts val="6010"/>
              </a:lnSpc>
              <a:spcBef>
                <a:spcPct val="0"/>
              </a:spcBef>
            </a:pPr>
            <a:r>
              <a:rPr lang="en-US" sz="4293" b="1">
                <a:solidFill>
                  <a:srgbClr val="4B3825"/>
                </a:solidFill>
                <a:latin typeface="Alegreya Bold"/>
                <a:ea typeface="Alegreya Bold"/>
                <a:cs typeface="Alegreya Bold"/>
                <a:sym typeface="Alegreya Bold"/>
              </a:rPr>
              <a:t>Χριστέ, τὸ φῶς τὸ ἀληθινόν, τὸ φωτίζον καὶ ἁγιάζον πάντα ἄνθρωπον ἐρχόμενον εἰς τὸν κόσμον, σημειωθήτω ἐφ’ ἡμᾶς τὸ φῶς τοῦ προσώπου σου, ἵνα ἐν αὐτῷ ὀψώμεθα φῶς τὸ ἀπρόσιτον, καὶ κατεύθυνον τὰ διαβήματα ἡμῶν πρὸς ἐργασίαν τῶν ἐντολῶν σου, πρεσβείαις τῆς παναχράντου σου Μητρός, καὶ πάντων σου τῶν ἁγίων. Ἀμήν.</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4"/>
        </a:solidFill>
        <a:effectLst/>
      </p:bgPr>
    </p:bg>
    <p:spTree>
      <p:nvGrpSpPr>
        <p:cNvPr id="1" name=""/>
        <p:cNvGrpSpPr/>
        <p:nvPr/>
      </p:nvGrpSpPr>
      <p:grpSpPr>
        <a:xfrm>
          <a:off x="0" y="0"/>
          <a:ext cx="0" cy="0"/>
          <a:chOff x="0" y="0"/>
          <a:chExt cx="0" cy="0"/>
        </a:xfrm>
      </p:grpSpPr>
      <p:sp>
        <p:nvSpPr>
          <p:cNvPr id="2" name="Freeform 2"/>
          <p:cNvSpPr/>
          <p:nvPr/>
        </p:nvSpPr>
        <p:spPr>
          <a:xfrm rot="-10556165" flipH="1">
            <a:off x="-866581" y="7833762"/>
            <a:ext cx="3790561" cy="2849076"/>
          </a:xfrm>
          <a:custGeom>
            <a:avLst/>
            <a:gdLst/>
            <a:ahLst/>
            <a:cxnLst/>
            <a:rect l="l" t="t" r="r" b="b"/>
            <a:pathLst>
              <a:path w="3790561" h="2849076">
                <a:moveTo>
                  <a:pt x="3790562" y="0"/>
                </a:moveTo>
                <a:lnTo>
                  <a:pt x="0" y="0"/>
                </a:lnTo>
                <a:lnTo>
                  <a:pt x="0" y="2849076"/>
                </a:lnTo>
                <a:lnTo>
                  <a:pt x="3790562" y="2849076"/>
                </a:lnTo>
                <a:lnTo>
                  <a:pt x="3790562" y="0"/>
                </a:lnTo>
                <a:close/>
              </a:path>
            </a:pathLst>
          </a:custGeom>
          <a:blipFill>
            <a:blip r:embed="rId2">
              <a:extLst>
                <a:ext uri="{96DAC541-7B7A-43D3-8B79-37D633B846F1}">
                  <asvg:svgBlip xmlns:asvg="http://schemas.microsoft.com/office/drawing/2016/SVG/main" r:embed="rId3"/>
                </a:ext>
              </a:extLst>
            </a:blip>
            <a:stretch>
              <a:fillRect t="-33045"/>
            </a:stretch>
          </a:blipFill>
          <a:ln cap="sq">
            <a:noFill/>
            <a:prstDash val="solid"/>
            <a:miter/>
          </a:ln>
        </p:spPr>
        <p:txBody>
          <a:bodyPr/>
          <a:lstStyle/>
          <a:p>
            <a:endParaRPr lang="el-GR"/>
          </a:p>
        </p:txBody>
      </p:sp>
      <p:sp>
        <p:nvSpPr>
          <p:cNvPr id="3" name="Freeform 3"/>
          <p:cNvSpPr/>
          <p:nvPr/>
        </p:nvSpPr>
        <p:spPr>
          <a:xfrm flipH="1" flipV="1">
            <a:off x="15532216" y="-1460823"/>
            <a:ext cx="3532996" cy="4588306"/>
          </a:xfrm>
          <a:custGeom>
            <a:avLst/>
            <a:gdLst/>
            <a:ahLst/>
            <a:cxnLst/>
            <a:rect l="l" t="t" r="r" b="b"/>
            <a:pathLst>
              <a:path w="3532996" h="4588306">
                <a:moveTo>
                  <a:pt x="3532996" y="4588305"/>
                </a:moveTo>
                <a:lnTo>
                  <a:pt x="0" y="4588305"/>
                </a:lnTo>
                <a:lnTo>
                  <a:pt x="0" y="0"/>
                </a:lnTo>
                <a:lnTo>
                  <a:pt x="3532996" y="0"/>
                </a:lnTo>
                <a:lnTo>
                  <a:pt x="3532996" y="4588305"/>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l-GR"/>
          </a:p>
        </p:txBody>
      </p:sp>
      <p:sp>
        <p:nvSpPr>
          <p:cNvPr id="4" name="Freeform 4"/>
          <p:cNvSpPr/>
          <p:nvPr/>
        </p:nvSpPr>
        <p:spPr>
          <a:xfrm>
            <a:off x="17298714" y="3256882"/>
            <a:ext cx="800403" cy="810534"/>
          </a:xfrm>
          <a:custGeom>
            <a:avLst/>
            <a:gdLst/>
            <a:ahLst/>
            <a:cxnLst/>
            <a:rect l="l" t="t" r="r" b="b"/>
            <a:pathLst>
              <a:path w="800403" h="810534">
                <a:moveTo>
                  <a:pt x="0" y="0"/>
                </a:moveTo>
                <a:lnTo>
                  <a:pt x="800402" y="0"/>
                </a:lnTo>
                <a:lnTo>
                  <a:pt x="800402" y="810534"/>
                </a:lnTo>
                <a:lnTo>
                  <a:pt x="0" y="8105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flipH="1">
            <a:off x="16012911" y="8476996"/>
            <a:ext cx="2275089" cy="2198304"/>
          </a:xfrm>
          <a:custGeom>
            <a:avLst/>
            <a:gdLst/>
            <a:ahLst/>
            <a:cxnLst/>
            <a:rect l="l" t="t" r="r" b="b"/>
            <a:pathLst>
              <a:path w="2275089" h="2198304">
                <a:moveTo>
                  <a:pt x="2275089" y="0"/>
                </a:moveTo>
                <a:lnTo>
                  <a:pt x="0" y="0"/>
                </a:lnTo>
                <a:lnTo>
                  <a:pt x="0" y="2198305"/>
                </a:lnTo>
                <a:lnTo>
                  <a:pt x="2275089" y="2198305"/>
                </a:lnTo>
                <a:lnTo>
                  <a:pt x="2275089"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l-GR"/>
          </a:p>
        </p:txBody>
      </p:sp>
      <p:sp>
        <p:nvSpPr>
          <p:cNvPr id="6" name="Freeform 6"/>
          <p:cNvSpPr/>
          <p:nvPr/>
        </p:nvSpPr>
        <p:spPr>
          <a:xfrm flipH="1">
            <a:off x="-790091" y="-748650"/>
            <a:ext cx="3810262" cy="4005532"/>
          </a:xfrm>
          <a:custGeom>
            <a:avLst/>
            <a:gdLst/>
            <a:ahLst/>
            <a:cxnLst/>
            <a:rect l="l" t="t" r="r" b="b"/>
            <a:pathLst>
              <a:path w="3810262" h="4005532">
                <a:moveTo>
                  <a:pt x="3810262" y="0"/>
                </a:moveTo>
                <a:lnTo>
                  <a:pt x="0" y="0"/>
                </a:lnTo>
                <a:lnTo>
                  <a:pt x="0" y="4005532"/>
                </a:lnTo>
                <a:lnTo>
                  <a:pt x="3810262" y="4005532"/>
                </a:lnTo>
                <a:lnTo>
                  <a:pt x="3810262"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l-GR"/>
          </a:p>
        </p:txBody>
      </p:sp>
      <p:sp>
        <p:nvSpPr>
          <p:cNvPr id="7" name="Freeform 7"/>
          <p:cNvSpPr/>
          <p:nvPr/>
        </p:nvSpPr>
        <p:spPr>
          <a:xfrm rot="424019">
            <a:off x="-146903" y="2736068"/>
            <a:ext cx="1843828" cy="2198304"/>
          </a:xfrm>
          <a:custGeom>
            <a:avLst/>
            <a:gdLst/>
            <a:ahLst/>
            <a:cxnLst/>
            <a:rect l="l" t="t" r="r" b="b"/>
            <a:pathLst>
              <a:path w="1843828" h="2198304">
                <a:moveTo>
                  <a:pt x="0" y="0"/>
                </a:moveTo>
                <a:lnTo>
                  <a:pt x="1843828" y="0"/>
                </a:lnTo>
                <a:lnTo>
                  <a:pt x="1843828" y="2198304"/>
                </a:lnTo>
                <a:lnTo>
                  <a:pt x="0" y="219830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l-GR"/>
          </a:p>
        </p:txBody>
      </p:sp>
      <p:grpSp>
        <p:nvGrpSpPr>
          <p:cNvPr id="8" name="Group 8"/>
          <p:cNvGrpSpPr/>
          <p:nvPr/>
        </p:nvGrpSpPr>
        <p:grpSpPr>
          <a:xfrm>
            <a:off x="3225889" y="745324"/>
            <a:ext cx="10896529" cy="7891243"/>
            <a:chOff x="0" y="0"/>
            <a:chExt cx="14528705" cy="10521657"/>
          </a:xfrm>
        </p:grpSpPr>
        <p:sp>
          <p:nvSpPr>
            <p:cNvPr id="9" name="Freeform 9"/>
            <p:cNvSpPr/>
            <p:nvPr/>
          </p:nvSpPr>
          <p:spPr>
            <a:xfrm>
              <a:off x="4690203" y="0"/>
              <a:ext cx="5148299" cy="6587691"/>
            </a:xfrm>
            <a:custGeom>
              <a:avLst/>
              <a:gdLst/>
              <a:ahLst/>
              <a:cxnLst/>
              <a:rect l="l" t="t" r="r" b="b"/>
              <a:pathLst>
                <a:path w="5148299" h="6587691">
                  <a:moveTo>
                    <a:pt x="0" y="0"/>
                  </a:moveTo>
                  <a:lnTo>
                    <a:pt x="5148299" y="0"/>
                  </a:lnTo>
                  <a:lnTo>
                    <a:pt x="5148299" y="6587691"/>
                  </a:lnTo>
                  <a:lnTo>
                    <a:pt x="0" y="6587691"/>
                  </a:lnTo>
                  <a:lnTo>
                    <a:pt x="0" y="0"/>
                  </a:lnTo>
                  <a:close/>
                </a:path>
              </a:pathLst>
            </a:custGeom>
            <a:blipFill>
              <a:blip r:embed="rId14"/>
              <a:stretch>
                <a:fillRect/>
              </a:stretch>
            </a:blipFill>
          </p:spPr>
          <p:txBody>
            <a:bodyPr/>
            <a:lstStyle/>
            <a:p>
              <a:endParaRPr lang="el-GR"/>
            </a:p>
          </p:txBody>
        </p:sp>
        <p:sp>
          <p:nvSpPr>
            <p:cNvPr id="10" name="TextBox 10"/>
            <p:cNvSpPr txBox="1"/>
            <p:nvPr/>
          </p:nvSpPr>
          <p:spPr>
            <a:xfrm>
              <a:off x="0" y="7505432"/>
              <a:ext cx="14528705" cy="3016225"/>
            </a:xfrm>
            <a:prstGeom prst="rect">
              <a:avLst/>
            </a:prstGeom>
          </p:spPr>
          <p:txBody>
            <a:bodyPr lIns="0" tIns="0" rIns="0" bIns="0" rtlCol="0" anchor="t">
              <a:spAutoFit/>
            </a:bodyPr>
            <a:lstStyle/>
            <a:p>
              <a:pPr algn="ctr">
                <a:lnSpc>
                  <a:spcPts val="5868"/>
                </a:lnSpc>
              </a:pPr>
              <a:r>
                <a:rPr lang="en-US" sz="5484" b="1" spc="257">
                  <a:solidFill>
                    <a:srgbClr val="623811"/>
                  </a:solidFill>
                  <a:latin typeface="One Little Font Bold"/>
                  <a:ea typeface="One Little Font Bold"/>
                  <a:cs typeface="One Little Font Bold"/>
                  <a:sym typeface="One Little Font Bold"/>
                </a:rPr>
                <a:t>Ιερά Μητρόπολις</a:t>
              </a:r>
            </a:p>
            <a:p>
              <a:pPr algn="ctr">
                <a:lnSpc>
                  <a:spcPts val="5868"/>
                </a:lnSpc>
              </a:pPr>
              <a:r>
                <a:rPr lang="en-US" sz="5484" b="1" spc="257">
                  <a:solidFill>
                    <a:srgbClr val="623811"/>
                  </a:solidFill>
                  <a:latin typeface="One Little Font Bold"/>
                  <a:ea typeface="One Little Font Bold"/>
                  <a:cs typeface="One Little Font Bold"/>
                  <a:sym typeface="One Little Font Bold"/>
                </a:rPr>
                <a:t>Μεσογαίας &amp; Λαυρεωτικής</a:t>
              </a:r>
            </a:p>
            <a:p>
              <a:pPr algn="ctr">
                <a:lnSpc>
                  <a:spcPts val="5868"/>
                </a:lnSpc>
              </a:pPr>
              <a:r>
                <a:rPr lang="en-US" sz="5484" b="1" spc="257">
                  <a:solidFill>
                    <a:srgbClr val="623811"/>
                  </a:solidFill>
                  <a:latin typeface="One Little Font Bold"/>
                  <a:ea typeface="One Little Font Bold"/>
                  <a:cs typeface="One Little Font Bold"/>
                  <a:sym typeface="One Little Font Bold"/>
                </a:rPr>
                <a:t>Γραφείο Νεότητος </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4"/>
        </a:solidFill>
        <a:effectLst/>
      </p:bgPr>
    </p:bg>
    <p:spTree>
      <p:nvGrpSpPr>
        <p:cNvPr id="1" name=""/>
        <p:cNvGrpSpPr/>
        <p:nvPr/>
      </p:nvGrpSpPr>
      <p:grpSpPr>
        <a:xfrm>
          <a:off x="0" y="0"/>
          <a:ext cx="0" cy="0"/>
          <a:chOff x="0" y="0"/>
          <a:chExt cx="0" cy="0"/>
        </a:xfrm>
      </p:grpSpPr>
      <p:sp>
        <p:nvSpPr>
          <p:cNvPr id="2" name="Freeform 2"/>
          <p:cNvSpPr/>
          <p:nvPr/>
        </p:nvSpPr>
        <p:spPr>
          <a:xfrm rot="-10556165" flipH="1">
            <a:off x="-866581" y="7833762"/>
            <a:ext cx="3790561" cy="2849076"/>
          </a:xfrm>
          <a:custGeom>
            <a:avLst/>
            <a:gdLst/>
            <a:ahLst/>
            <a:cxnLst/>
            <a:rect l="l" t="t" r="r" b="b"/>
            <a:pathLst>
              <a:path w="3790561" h="2849076">
                <a:moveTo>
                  <a:pt x="3790562" y="0"/>
                </a:moveTo>
                <a:lnTo>
                  <a:pt x="0" y="0"/>
                </a:lnTo>
                <a:lnTo>
                  <a:pt x="0" y="2849076"/>
                </a:lnTo>
                <a:lnTo>
                  <a:pt x="3790562" y="2849076"/>
                </a:lnTo>
                <a:lnTo>
                  <a:pt x="3790562" y="0"/>
                </a:lnTo>
                <a:close/>
              </a:path>
            </a:pathLst>
          </a:custGeom>
          <a:blipFill>
            <a:blip r:embed="rId2">
              <a:extLst>
                <a:ext uri="{96DAC541-7B7A-43D3-8B79-37D633B846F1}">
                  <asvg:svgBlip xmlns:asvg="http://schemas.microsoft.com/office/drawing/2016/SVG/main" r:embed="rId3"/>
                </a:ext>
              </a:extLst>
            </a:blip>
            <a:stretch>
              <a:fillRect t="-33045"/>
            </a:stretch>
          </a:blipFill>
          <a:ln cap="sq">
            <a:noFill/>
            <a:prstDash val="solid"/>
            <a:miter/>
          </a:ln>
        </p:spPr>
        <p:txBody>
          <a:bodyPr/>
          <a:lstStyle/>
          <a:p>
            <a:endParaRPr lang="el-GR"/>
          </a:p>
        </p:txBody>
      </p:sp>
      <p:sp>
        <p:nvSpPr>
          <p:cNvPr id="3" name="Freeform 3"/>
          <p:cNvSpPr/>
          <p:nvPr/>
        </p:nvSpPr>
        <p:spPr>
          <a:xfrm flipH="1" flipV="1">
            <a:off x="15532216" y="-1460823"/>
            <a:ext cx="3532996" cy="4588306"/>
          </a:xfrm>
          <a:custGeom>
            <a:avLst/>
            <a:gdLst/>
            <a:ahLst/>
            <a:cxnLst/>
            <a:rect l="l" t="t" r="r" b="b"/>
            <a:pathLst>
              <a:path w="3532996" h="4588306">
                <a:moveTo>
                  <a:pt x="3532996" y="4588305"/>
                </a:moveTo>
                <a:lnTo>
                  <a:pt x="0" y="4588305"/>
                </a:lnTo>
                <a:lnTo>
                  <a:pt x="0" y="0"/>
                </a:lnTo>
                <a:lnTo>
                  <a:pt x="3532996" y="0"/>
                </a:lnTo>
                <a:lnTo>
                  <a:pt x="3532996" y="4588305"/>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l-GR"/>
          </a:p>
        </p:txBody>
      </p:sp>
      <p:sp>
        <p:nvSpPr>
          <p:cNvPr id="4" name="Freeform 4"/>
          <p:cNvSpPr/>
          <p:nvPr/>
        </p:nvSpPr>
        <p:spPr>
          <a:xfrm>
            <a:off x="17298714" y="3256882"/>
            <a:ext cx="800403" cy="810534"/>
          </a:xfrm>
          <a:custGeom>
            <a:avLst/>
            <a:gdLst/>
            <a:ahLst/>
            <a:cxnLst/>
            <a:rect l="l" t="t" r="r" b="b"/>
            <a:pathLst>
              <a:path w="800403" h="810534">
                <a:moveTo>
                  <a:pt x="0" y="0"/>
                </a:moveTo>
                <a:lnTo>
                  <a:pt x="800402" y="0"/>
                </a:lnTo>
                <a:lnTo>
                  <a:pt x="800402" y="810534"/>
                </a:lnTo>
                <a:lnTo>
                  <a:pt x="0" y="8105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flipH="1">
            <a:off x="16012911" y="8476996"/>
            <a:ext cx="2275089" cy="2198304"/>
          </a:xfrm>
          <a:custGeom>
            <a:avLst/>
            <a:gdLst/>
            <a:ahLst/>
            <a:cxnLst/>
            <a:rect l="l" t="t" r="r" b="b"/>
            <a:pathLst>
              <a:path w="2275089" h="2198304">
                <a:moveTo>
                  <a:pt x="2275089" y="0"/>
                </a:moveTo>
                <a:lnTo>
                  <a:pt x="0" y="0"/>
                </a:lnTo>
                <a:lnTo>
                  <a:pt x="0" y="2198305"/>
                </a:lnTo>
                <a:lnTo>
                  <a:pt x="2275089" y="2198305"/>
                </a:lnTo>
                <a:lnTo>
                  <a:pt x="2275089"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l-GR"/>
          </a:p>
        </p:txBody>
      </p:sp>
      <p:sp>
        <p:nvSpPr>
          <p:cNvPr id="6" name="Freeform 6"/>
          <p:cNvSpPr/>
          <p:nvPr/>
        </p:nvSpPr>
        <p:spPr>
          <a:xfrm flipH="1">
            <a:off x="-790091" y="-748650"/>
            <a:ext cx="3810262" cy="4005532"/>
          </a:xfrm>
          <a:custGeom>
            <a:avLst/>
            <a:gdLst/>
            <a:ahLst/>
            <a:cxnLst/>
            <a:rect l="l" t="t" r="r" b="b"/>
            <a:pathLst>
              <a:path w="3810262" h="4005532">
                <a:moveTo>
                  <a:pt x="3810262" y="0"/>
                </a:moveTo>
                <a:lnTo>
                  <a:pt x="0" y="0"/>
                </a:lnTo>
                <a:lnTo>
                  <a:pt x="0" y="4005532"/>
                </a:lnTo>
                <a:lnTo>
                  <a:pt x="3810262" y="4005532"/>
                </a:lnTo>
                <a:lnTo>
                  <a:pt x="3810262"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l-GR"/>
          </a:p>
        </p:txBody>
      </p:sp>
      <p:sp>
        <p:nvSpPr>
          <p:cNvPr id="7" name="Freeform 7"/>
          <p:cNvSpPr/>
          <p:nvPr/>
        </p:nvSpPr>
        <p:spPr>
          <a:xfrm rot="424019">
            <a:off x="-146903" y="2736068"/>
            <a:ext cx="1843828" cy="2198304"/>
          </a:xfrm>
          <a:custGeom>
            <a:avLst/>
            <a:gdLst/>
            <a:ahLst/>
            <a:cxnLst/>
            <a:rect l="l" t="t" r="r" b="b"/>
            <a:pathLst>
              <a:path w="1843828" h="2198304">
                <a:moveTo>
                  <a:pt x="0" y="0"/>
                </a:moveTo>
                <a:lnTo>
                  <a:pt x="1843828" y="0"/>
                </a:lnTo>
                <a:lnTo>
                  <a:pt x="1843828" y="2198304"/>
                </a:lnTo>
                <a:lnTo>
                  <a:pt x="0" y="219830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l-GR"/>
          </a:p>
        </p:txBody>
      </p:sp>
      <p:sp>
        <p:nvSpPr>
          <p:cNvPr id="8" name="Freeform 8"/>
          <p:cNvSpPr/>
          <p:nvPr/>
        </p:nvSpPr>
        <p:spPr>
          <a:xfrm>
            <a:off x="2653863" y="3388124"/>
            <a:ext cx="2957951" cy="3710968"/>
          </a:xfrm>
          <a:custGeom>
            <a:avLst/>
            <a:gdLst/>
            <a:ahLst/>
            <a:cxnLst/>
            <a:rect l="l" t="t" r="r" b="b"/>
            <a:pathLst>
              <a:path w="2957951" h="3710968">
                <a:moveTo>
                  <a:pt x="0" y="0"/>
                </a:moveTo>
                <a:lnTo>
                  <a:pt x="2957951" y="0"/>
                </a:lnTo>
                <a:lnTo>
                  <a:pt x="2957951" y="3710968"/>
                </a:lnTo>
                <a:lnTo>
                  <a:pt x="0" y="3710968"/>
                </a:lnTo>
                <a:lnTo>
                  <a:pt x="0" y="0"/>
                </a:lnTo>
                <a:close/>
              </a:path>
            </a:pathLst>
          </a:custGeom>
          <a:blipFill>
            <a:blip r:embed="rId14"/>
            <a:stretch>
              <a:fillRect/>
            </a:stretch>
          </a:blipFill>
        </p:spPr>
        <p:txBody>
          <a:bodyPr/>
          <a:lstStyle/>
          <a:p>
            <a:endParaRPr lang="el-GR"/>
          </a:p>
        </p:txBody>
      </p:sp>
      <p:sp>
        <p:nvSpPr>
          <p:cNvPr id="9" name="TextBox 9"/>
          <p:cNvSpPr txBox="1"/>
          <p:nvPr/>
        </p:nvSpPr>
        <p:spPr>
          <a:xfrm>
            <a:off x="1023869" y="2203346"/>
            <a:ext cx="16876832" cy="1476577"/>
          </a:xfrm>
          <a:prstGeom prst="rect">
            <a:avLst/>
          </a:prstGeom>
        </p:spPr>
        <p:txBody>
          <a:bodyPr lIns="0" tIns="0" rIns="0" bIns="0" rtlCol="0" anchor="t">
            <a:spAutoFit/>
          </a:bodyPr>
          <a:lstStyle/>
          <a:p>
            <a:pPr algn="ctr">
              <a:lnSpc>
                <a:spcPts val="3977"/>
              </a:lnSpc>
              <a:spcBef>
                <a:spcPct val="0"/>
              </a:spcBef>
            </a:pPr>
            <a:r>
              <a:rPr lang="en-US" sz="2840" b="1">
                <a:solidFill>
                  <a:srgbClr val="4B3825"/>
                </a:solidFill>
                <a:latin typeface="Alegreya Bold"/>
                <a:ea typeface="Alegreya Bold"/>
                <a:cs typeface="Alegreya Bold"/>
                <a:sym typeface="Alegreya Bold"/>
              </a:rPr>
              <a:t>Βασιλεύ  ουράνιε, Παράκλητε, το Πνεύμα της αληθείας, ο πανταχού παρών  και τα πάντα πληρών, ο θησαυρός των αγαθών και ζωής χορηγός , ελθέ και σκήνωσον εν ημίν, και καθάρισον ημάς από πάσης κηλίδος,και σώσον αγαθέ τας ψυχάς ημών. Αμήν .</a:t>
            </a:r>
          </a:p>
        </p:txBody>
      </p:sp>
      <p:sp>
        <p:nvSpPr>
          <p:cNvPr id="10" name="TextBox 10"/>
          <p:cNvSpPr txBox="1"/>
          <p:nvPr/>
        </p:nvSpPr>
        <p:spPr>
          <a:xfrm>
            <a:off x="2057729" y="1331270"/>
            <a:ext cx="14657089" cy="475406"/>
          </a:xfrm>
          <a:prstGeom prst="rect">
            <a:avLst/>
          </a:prstGeom>
        </p:spPr>
        <p:txBody>
          <a:bodyPr lIns="0" tIns="0" rIns="0" bIns="0" rtlCol="0" anchor="t">
            <a:spAutoFit/>
          </a:bodyPr>
          <a:lstStyle/>
          <a:p>
            <a:pPr algn="ctr">
              <a:lnSpc>
                <a:spcPts val="3856"/>
              </a:lnSpc>
              <a:spcBef>
                <a:spcPct val="0"/>
              </a:spcBef>
            </a:pPr>
            <a:r>
              <a:rPr lang="en-US" sz="2754" b="1">
                <a:solidFill>
                  <a:srgbClr val="4B3825"/>
                </a:solidFill>
                <a:latin typeface="Alegreya Bold"/>
                <a:ea typeface="Alegreya Bold"/>
                <a:cs typeface="Alegreya Bold"/>
                <a:sym typeface="Alegreya Bold"/>
              </a:rPr>
              <a:t>ΕΙΣ ΤΟ ΟΝΟΜΑ ΤΟΥ ΠΑΤΡΟΣ ΚΑΙ ΤΟΥ ΥΙΟΥ ΚΑΙ ΤΟΥ ΑΓΙΟΥ ΠΝΕΥΜΑΤΟΣ. ΑΜΗΝ</a:t>
            </a:r>
          </a:p>
        </p:txBody>
      </p:sp>
      <p:sp>
        <p:nvSpPr>
          <p:cNvPr id="11" name="TextBox 11"/>
          <p:cNvSpPr txBox="1"/>
          <p:nvPr/>
        </p:nvSpPr>
        <p:spPr>
          <a:xfrm>
            <a:off x="6168768" y="4079771"/>
            <a:ext cx="6764610" cy="2506952"/>
          </a:xfrm>
          <a:prstGeom prst="rect">
            <a:avLst/>
          </a:prstGeom>
        </p:spPr>
        <p:txBody>
          <a:bodyPr lIns="0" tIns="0" rIns="0" bIns="0" rtlCol="0" anchor="t">
            <a:spAutoFit/>
          </a:bodyPr>
          <a:lstStyle/>
          <a:p>
            <a:pPr algn="ctr">
              <a:lnSpc>
                <a:spcPts val="4036"/>
              </a:lnSpc>
            </a:pPr>
            <a:r>
              <a:rPr lang="en-US" sz="2883" b="1">
                <a:solidFill>
                  <a:srgbClr val="4B3825"/>
                </a:solidFill>
                <a:latin typeface="Alegreya Bold"/>
                <a:ea typeface="Alegreya Bold"/>
                <a:cs typeface="Alegreya Bold"/>
                <a:sym typeface="Alegreya Bold"/>
              </a:rPr>
              <a:t>Εὐλογητὸς εἶ Χριστὲ ὁ Θεὸς ἡμῶν, </a:t>
            </a:r>
          </a:p>
          <a:p>
            <a:pPr algn="ctr">
              <a:lnSpc>
                <a:spcPts val="4036"/>
              </a:lnSpc>
            </a:pPr>
            <a:r>
              <a:rPr lang="en-US" sz="2883" b="1">
                <a:solidFill>
                  <a:srgbClr val="4B3825"/>
                </a:solidFill>
                <a:latin typeface="Alegreya Bold"/>
                <a:ea typeface="Alegreya Bold"/>
                <a:cs typeface="Alegreya Bold"/>
                <a:sym typeface="Alegreya Bold"/>
              </a:rPr>
              <a:t>ὁ πανσόφους τοὺς ἁλιεῖς ἀναδείξας, </a:t>
            </a:r>
          </a:p>
          <a:p>
            <a:pPr algn="ctr">
              <a:lnSpc>
                <a:spcPts val="4036"/>
              </a:lnSpc>
            </a:pPr>
            <a:r>
              <a:rPr lang="en-US" sz="2883" b="1">
                <a:solidFill>
                  <a:srgbClr val="4B3825"/>
                </a:solidFill>
                <a:latin typeface="Alegreya Bold"/>
                <a:ea typeface="Alegreya Bold"/>
                <a:cs typeface="Alegreya Bold"/>
                <a:sym typeface="Alegreya Bold"/>
              </a:rPr>
              <a:t>καταπέμψας αὐτοῖς τὸ Πνεῦμα τὸ Ἅγιον, </a:t>
            </a:r>
          </a:p>
          <a:p>
            <a:pPr algn="ctr">
              <a:lnSpc>
                <a:spcPts val="4036"/>
              </a:lnSpc>
            </a:pPr>
            <a:r>
              <a:rPr lang="en-US" sz="2883" b="1">
                <a:solidFill>
                  <a:srgbClr val="4B3825"/>
                </a:solidFill>
                <a:latin typeface="Alegreya Bold"/>
                <a:ea typeface="Alegreya Bold"/>
                <a:cs typeface="Alegreya Bold"/>
                <a:sym typeface="Alegreya Bold"/>
              </a:rPr>
              <a:t>καὶ δι' αὐτῶν τὴν οἰκουμένην σαγηνεύσας, </a:t>
            </a:r>
          </a:p>
          <a:p>
            <a:pPr algn="ctr">
              <a:lnSpc>
                <a:spcPts val="4036"/>
              </a:lnSpc>
              <a:spcBef>
                <a:spcPct val="0"/>
              </a:spcBef>
            </a:pPr>
            <a:r>
              <a:rPr lang="en-US" sz="2883" b="1">
                <a:solidFill>
                  <a:srgbClr val="4B3825"/>
                </a:solidFill>
                <a:latin typeface="Alegreya Bold"/>
                <a:ea typeface="Alegreya Bold"/>
                <a:cs typeface="Alegreya Bold"/>
                <a:sym typeface="Alegreya Bold"/>
              </a:rPr>
              <a:t>Φιλάνθρωπε, δόξα σοι.</a:t>
            </a:r>
          </a:p>
        </p:txBody>
      </p:sp>
      <p:sp>
        <p:nvSpPr>
          <p:cNvPr id="12" name="TextBox 12"/>
          <p:cNvSpPr txBox="1"/>
          <p:nvPr/>
        </p:nvSpPr>
        <p:spPr>
          <a:xfrm>
            <a:off x="1201445" y="6621127"/>
            <a:ext cx="16699256" cy="2637173"/>
          </a:xfrm>
          <a:prstGeom prst="rect">
            <a:avLst/>
          </a:prstGeom>
        </p:spPr>
        <p:txBody>
          <a:bodyPr lIns="0" tIns="0" rIns="0" bIns="0" rtlCol="0" anchor="t">
            <a:spAutoFit/>
          </a:bodyPr>
          <a:lstStyle/>
          <a:p>
            <a:pPr algn="ctr">
              <a:lnSpc>
                <a:spcPts val="4018"/>
              </a:lnSpc>
            </a:pPr>
            <a:endParaRPr/>
          </a:p>
          <a:p>
            <a:pPr algn="ctr">
              <a:lnSpc>
                <a:spcPts val="933"/>
              </a:lnSpc>
            </a:pPr>
            <a:endParaRPr/>
          </a:p>
          <a:p>
            <a:pPr algn="ctr">
              <a:lnSpc>
                <a:spcPts val="4018"/>
              </a:lnSpc>
            </a:pPr>
            <a:r>
              <a:rPr lang="en-US" sz="2870" b="1">
                <a:solidFill>
                  <a:srgbClr val="4B3825"/>
                </a:solidFill>
                <a:latin typeface="Alegreya Bold"/>
                <a:ea typeface="Alegreya Bold"/>
                <a:cs typeface="Alegreya Bold"/>
                <a:sym typeface="Alegreya Bold"/>
              </a:rPr>
              <a:t>Πάτερ ημών ο εν τοις ουρανοίς, αγιασθήτω το όνομά Σου, ελθέτω η Βασιλεία Σου, γεννηθήτω το θέλημά Σου ως εν ουρανώ και επί της γης. Τον άρτον ημών τον επιούσιον δος ημίν σήμερον, και άφες ημίν τα οφειλήματα ημών, ως και ημείς αφίεμεν τοις οφειλέταις ημών. Και μη εισενέγκης ημάς εις πειρασμόν, αλλά ρύσαι ημάς από του πονηρού.</a:t>
            </a:r>
          </a:p>
          <a:p>
            <a:pPr algn="ctr">
              <a:lnSpc>
                <a:spcPts val="4018"/>
              </a:lnSpc>
              <a:spcBef>
                <a:spcPct val="0"/>
              </a:spcBef>
            </a:pPr>
            <a:endParaRPr lang="en-US" sz="2870" b="1">
              <a:solidFill>
                <a:srgbClr val="4B3825"/>
              </a:solidFill>
              <a:latin typeface="Alegreya Bold"/>
              <a:ea typeface="Alegreya Bold"/>
              <a:cs typeface="Alegreya Bold"/>
              <a:sym typeface="Alegreya Bold"/>
            </a:endParaRPr>
          </a:p>
        </p:txBody>
      </p:sp>
      <p:sp>
        <p:nvSpPr>
          <p:cNvPr id="13" name="Freeform 13"/>
          <p:cNvSpPr/>
          <p:nvPr/>
        </p:nvSpPr>
        <p:spPr>
          <a:xfrm>
            <a:off x="13249358" y="3587583"/>
            <a:ext cx="3025079" cy="3548479"/>
          </a:xfrm>
          <a:custGeom>
            <a:avLst/>
            <a:gdLst/>
            <a:ahLst/>
            <a:cxnLst/>
            <a:rect l="l" t="t" r="r" b="b"/>
            <a:pathLst>
              <a:path w="3025079" h="3548479">
                <a:moveTo>
                  <a:pt x="0" y="0"/>
                </a:moveTo>
                <a:lnTo>
                  <a:pt x="3025079" y="0"/>
                </a:lnTo>
                <a:lnTo>
                  <a:pt x="3025079" y="3548479"/>
                </a:lnTo>
                <a:lnTo>
                  <a:pt x="0" y="354847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l-GR"/>
          </a:p>
        </p:txBody>
      </p:sp>
      <p:sp>
        <p:nvSpPr>
          <p:cNvPr id="14" name="Freeform 14"/>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17"/>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4"/>
        </a:solidFill>
        <a:effectLst/>
      </p:bgPr>
    </p:bg>
    <p:spTree>
      <p:nvGrpSpPr>
        <p:cNvPr id="1" name=""/>
        <p:cNvGrpSpPr/>
        <p:nvPr/>
      </p:nvGrpSpPr>
      <p:grpSpPr>
        <a:xfrm>
          <a:off x="0" y="0"/>
          <a:ext cx="0" cy="0"/>
          <a:chOff x="0" y="0"/>
          <a:chExt cx="0" cy="0"/>
        </a:xfrm>
      </p:grpSpPr>
      <p:sp>
        <p:nvSpPr>
          <p:cNvPr id="2" name="Freeform 2"/>
          <p:cNvSpPr/>
          <p:nvPr/>
        </p:nvSpPr>
        <p:spPr>
          <a:xfrm rot="-10556165" flipH="1">
            <a:off x="-866581" y="7833762"/>
            <a:ext cx="3790561" cy="2849076"/>
          </a:xfrm>
          <a:custGeom>
            <a:avLst/>
            <a:gdLst/>
            <a:ahLst/>
            <a:cxnLst/>
            <a:rect l="l" t="t" r="r" b="b"/>
            <a:pathLst>
              <a:path w="3790561" h="2849076">
                <a:moveTo>
                  <a:pt x="3790562" y="0"/>
                </a:moveTo>
                <a:lnTo>
                  <a:pt x="0" y="0"/>
                </a:lnTo>
                <a:lnTo>
                  <a:pt x="0" y="2849076"/>
                </a:lnTo>
                <a:lnTo>
                  <a:pt x="3790562" y="2849076"/>
                </a:lnTo>
                <a:lnTo>
                  <a:pt x="3790562" y="0"/>
                </a:lnTo>
                <a:close/>
              </a:path>
            </a:pathLst>
          </a:custGeom>
          <a:blipFill>
            <a:blip r:embed="rId2">
              <a:extLst>
                <a:ext uri="{96DAC541-7B7A-43D3-8B79-37D633B846F1}">
                  <asvg:svgBlip xmlns:asvg="http://schemas.microsoft.com/office/drawing/2016/SVG/main" r:embed="rId3"/>
                </a:ext>
              </a:extLst>
            </a:blip>
            <a:stretch>
              <a:fillRect t="-33045"/>
            </a:stretch>
          </a:blipFill>
          <a:ln cap="sq">
            <a:noFill/>
            <a:prstDash val="solid"/>
            <a:miter/>
          </a:ln>
        </p:spPr>
        <p:txBody>
          <a:bodyPr/>
          <a:lstStyle/>
          <a:p>
            <a:endParaRPr lang="el-GR"/>
          </a:p>
        </p:txBody>
      </p:sp>
      <p:sp>
        <p:nvSpPr>
          <p:cNvPr id="3" name="Freeform 3"/>
          <p:cNvSpPr/>
          <p:nvPr/>
        </p:nvSpPr>
        <p:spPr>
          <a:xfrm flipH="1" flipV="1">
            <a:off x="15532216" y="-1460823"/>
            <a:ext cx="3532996" cy="4588306"/>
          </a:xfrm>
          <a:custGeom>
            <a:avLst/>
            <a:gdLst/>
            <a:ahLst/>
            <a:cxnLst/>
            <a:rect l="l" t="t" r="r" b="b"/>
            <a:pathLst>
              <a:path w="3532996" h="4588306">
                <a:moveTo>
                  <a:pt x="3532996" y="4588305"/>
                </a:moveTo>
                <a:lnTo>
                  <a:pt x="0" y="4588305"/>
                </a:lnTo>
                <a:lnTo>
                  <a:pt x="0" y="0"/>
                </a:lnTo>
                <a:lnTo>
                  <a:pt x="3532996" y="0"/>
                </a:lnTo>
                <a:lnTo>
                  <a:pt x="3532996" y="4588305"/>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l-GR"/>
          </a:p>
        </p:txBody>
      </p:sp>
      <p:sp>
        <p:nvSpPr>
          <p:cNvPr id="4" name="Freeform 4"/>
          <p:cNvSpPr/>
          <p:nvPr/>
        </p:nvSpPr>
        <p:spPr>
          <a:xfrm>
            <a:off x="17298714" y="3256882"/>
            <a:ext cx="800403" cy="810534"/>
          </a:xfrm>
          <a:custGeom>
            <a:avLst/>
            <a:gdLst/>
            <a:ahLst/>
            <a:cxnLst/>
            <a:rect l="l" t="t" r="r" b="b"/>
            <a:pathLst>
              <a:path w="800403" h="810534">
                <a:moveTo>
                  <a:pt x="0" y="0"/>
                </a:moveTo>
                <a:lnTo>
                  <a:pt x="800402" y="0"/>
                </a:lnTo>
                <a:lnTo>
                  <a:pt x="800402" y="810534"/>
                </a:lnTo>
                <a:lnTo>
                  <a:pt x="0" y="8105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flipH="1">
            <a:off x="16012911" y="8476996"/>
            <a:ext cx="2275089" cy="2198304"/>
          </a:xfrm>
          <a:custGeom>
            <a:avLst/>
            <a:gdLst/>
            <a:ahLst/>
            <a:cxnLst/>
            <a:rect l="l" t="t" r="r" b="b"/>
            <a:pathLst>
              <a:path w="2275089" h="2198304">
                <a:moveTo>
                  <a:pt x="2275089" y="0"/>
                </a:moveTo>
                <a:lnTo>
                  <a:pt x="0" y="0"/>
                </a:lnTo>
                <a:lnTo>
                  <a:pt x="0" y="2198305"/>
                </a:lnTo>
                <a:lnTo>
                  <a:pt x="2275089" y="2198305"/>
                </a:lnTo>
                <a:lnTo>
                  <a:pt x="2275089"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l-GR"/>
          </a:p>
        </p:txBody>
      </p:sp>
      <p:sp>
        <p:nvSpPr>
          <p:cNvPr id="6" name="Freeform 6"/>
          <p:cNvSpPr/>
          <p:nvPr/>
        </p:nvSpPr>
        <p:spPr>
          <a:xfrm flipH="1">
            <a:off x="-790091" y="-748650"/>
            <a:ext cx="3810262" cy="4005532"/>
          </a:xfrm>
          <a:custGeom>
            <a:avLst/>
            <a:gdLst/>
            <a:ahLst/>
            <a:cxnLst/>
            <a:rect l="l" t="t" r="r" b="b"/>
            <a:pathLst>
              <a:path w="3810262" h="4005532">
                <a:moveTo>
                  <a:pt x="3810262" y="0"/>
                </a:moveTo>
                <a:lnTo>
                  <a:pt x="0" y="0"/>
                </a:lnTo>
                <a:lnTo>
                  <a:pt x="0" y="4005532"/>
                </a:lnTo>
                <a:lnTo>
                  <a:pt x="3810262" y="4005532"/>
                </a:lnTo>
                <a:lnTo>
                  <a:pt x="3810262"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l-GR"/>
          </a:p>
        </p:txBody>
      </p:sp>
      <p:sp>
        <p:nvSpPr>
          <p:cNvPr id="7" name="Freeform 7"/>
          <p:cNvSpPr/>
          <p:nvPr/>
        </p:nvSpPr>
        <p:spPr>
          <a:xfrm rot="424019">
            <a:off x="-146903" y="2736068"/>
            <a:ext cx="1843828" cy="2198304"/>
          </a:xfrm>
          <a:custGeom>
            <a:avLst/>
            <a:gdLst/>
            <a:ahLst/>
            <a:cxnLst/>
            <a:rect l="l" t="t" r="r" b="b"/>
            <a:pathLst>
              <a:path w="1843828" h="2198304">
                <a:moveTo>
                  <a:pt x="0" y="0"/>
                </a:moveTo>
                <a:lnTo>
                  <a:pt x="1843828" y="0"/>
                </a:lnTo>
                <a:lnTo>
                  <a:pt x="1843828" y="2198304"/>
                </a:lnTo>
                <a:lnTo>
                  <a:pt x="0" y="219830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l-GR"/>
          </a:p>
        </p:txBody>
      </p:sp>
      <p:sp>
        <p:nvSpPr>
          <p:cNvPr id="8" name="Freeform 8"/>
          <p:cNvSpPr/>
          <p:nvPr/>
        </p:nvSpPr>
        <p:spPr>
          <a:xfrm>
            <a:off x="12421709" y="3089725"/>
            <a:ext cx="5536053" cy="7039562"/>
          </a:xfrm>
          <a:custGeom>
            <a:avLst/>
            <a:gdLst/>
            <a:ahLst/>
            <a:cxnLst/>
            <a:rect l="l" t="t" r="r" b="b"/>
            <a:pathLst>
              <a:path w="5536053" h="7039562">
                <a:moveTo>
                  <a:pt x="0" y="0"/>
                </a:moveTo>
                <a:lnTo>
                  <a:pt x="5536053" y="0"/>
                </a:lnTo>
                <a:lnTo>
                  <a:pt x="5536053" y="7039562"/>
                </a:lnTo>
                <a:lnTo>
                  <a:pt x="0" y="7039562"/>
                </a:lnTo>
                <a:lnTo>
                  <a:pt x="0" y="0"/>
                </a:lnTo>
                <a:close/>
              </a:path>
            </a:pathLst>
          </a:custGeom>
          <a:blipFill>
            <a:blip r:embed="rId14"/>
            <a:stretch>
              <a:fillRect l="-30898" t="-773" r="-6039" b="-994"/>
            </a:stretch>
          </a:blipFill>
        </p:spPr>
        <p:txBody>
          <a:bodyPr/>
          <a:lstStyle/>
          <a:p>
            <a:endParaRPr lang="el-GR"/>
          </a:p>
        </p:txBody>
      </p:sp>
      <p:sp>
        <p:nvSpPr>
          <p:cNvPr id="9" name="Freeform 9"/>
          <p:cNvSpPr/>
          <p:nvPr/>
        </p:nvSpPr>
        <p:spPr>
          <a:xfrm>
            <a:off x="5104923" y="6014487"/>
            <a:ext cx="2452436" cy="4114800"/>
          </a:xfrm>
          <a:custGeom>
            <a:avLst/>
            <a:gdLst/>
            <a:ahLst/>
            <a:cxnLst/>
            <a:rect l="l" t="t" r="r" b="b"/>
            <a:pathLst>
              <a:path w="2452436" h="4114800">
                <a:moveTo>
                  <a:pt x="0" y="0"/>
                </a:moveTo>
                <a:lnTo>
                  <a:pt x="2452437" y="0"/>
                </a:lnTo>
                <a:lnTo>
                  <a:pt x="2452437"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l="-52264"/>
            </a:stretch>
          </a:blipFill>
        </p:spPr>
        <p:txBody>
          <a:bodyPr/>
          <a:lstStyle/>
          <a:p>
            <a:endParaRPr lang="el-GR"/>
          </a:p>
        </p:txBody>
      </p:sp>
      <p:sp>
        <p:nvSpPr>
          <p:cNvPr id="10" name="Freeform 10"/>
          <p:cNvSpPr/>
          <p:nvPr/>
        </p:nvSpPr>
        <p:spPr>
          <a:xfrm>
            <a:off x="2859975" y="5811541"/>
            <a:ext cx="2286058" cy="2547139"/>
          </a:xfrm>
          <a:custGeom>
            <a:avLst/>
            <a:gdLst/>
            <a:ahLst/>
            <a:cxnLst/>
            <a:rect l="l" t="t" r="r" b="b"/>
            <a:pathLst>
              <a:path w="2286058" h="2547139">
                <a:moveTo>
                  <a:pt x="0" y="0"/>
                </a:moveTo>
                <a:lnTo>
                  <a:pt x="2286058" y="0"/>
                </a:lnTo>
                <a:lnTo>
                  <a:pt x="2286058" y="2547140"/>
                </a:lnTo>
                <a:lnTo>
                  <a:pt x="0" y="254714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l-GR"/>
          </a:p>
        </p:txBody>
      </p:sp>
      <p:sp>
        <p:nvSpPr>
          <p:cNvPr id="11" name="TextBox 11"/>
          <p:cNvSpPr txBox="1"/>
          <p:nvPr/>
        </p:nvSpPr>
        <p:spPr>
          <a:xfrm>
            <a:off x="2859975" y="2264197"/>
            <a:ext cx="12568049" cy="733596"/>
          </a:xfrm>
          <a:prstGeom prst="rect">
            <a:avLst/>
          </a:prstGeom>
        </p:spPr>
        <p:txBody>
          <a:bodyPr lIns="0" tIns="0" rIns="0" bIns="0" rtlCol="0" anchor="t">
            <a:spAutoFit/>
          </a:bodyPr>
          <a:lstStyle/>
          <a:p>
            <a:pPr algn="ctr">
              <a:lnSpc>
                <a:spcPts val="5821"/>
              </a:lnSpc>
              <a:spcBef>
                <a:spcPct val="0"/>
              </a:spcBef>
            </a:pPr>
            <a:r>
              <a:rPr lang="en-US" sz="4851">
                <a:solidFill>
                  <a:srgbClr val="142E2D"/>
                </a:solidFill>
                <a:latin typeface="One Little Font"/>
                <a:ea typeface="One Little Font"/>
                <a:cs typeface="One Little Font"/>
                <a:sym typeface="One Little Font"/>
              </a:rPr>
              <a:t>«Την πάνσεπτον εγκράτειαν εναρξώμεθα φαιδρώς...»</a:t>
            </a:r>
          </a:p>
        </p:txBody>
      </p:sp>
      <p:sp>
        <p:nvSpPr>
          <p:cNvPr id="12" name="TextBox 12"/>
          <p:cNvSpPr txBox="1"/>
          <p:nvPr/>
        </p:nvSpPr>
        <p:spPr>
          <a:xfrm>
            <a:off x="1823985" y="4672647"/>
            <a:ext cx="10597724" cy="733596"/>
          </a:xfrm>
          <a:prstGeom prst="rect">
            <a:avLst/>
          </a:prstGeom>
        </p:spPr>
        <p:txBody>
          <a:bodyPr lIns="0" tIns="0" rIns="0" bIns="0" rtlCol="0" anchor="t">
            <a:spAutoFit/>
          </a:bodyPr>
          <a:lstStyle/>
          <a:p>
            <a:pPr algn="ctr">
              <a:lnSpc>
                <a:spcPts val="5821"/>
              </a:lnSpc>
              <a:spcBef>
                <a:spcPct val="0"/>
              </a:spcBef>
            </a:pPr>
            <a:r>
              <a:rPr lang="en-US" sz="4851">
                <a:solidFill>
                  <a:srgbClr val="142E2D"/>
                </a:solidFill>
                <a:latin typeface="One Little Font"/>
                <a:ea typeface="One Little Font"/>
                <a:cs typeface="One Little Font"/>
                <a:sym typeface="One Little Font"/>
              </a:rPr>
              <a:t>Τι σημαίνει όμως «νηστεία» και «εγκράτεια»;</a:t>
            </a:r>
          </a:p>
        </p:txBody>
      </p:sp>
      <p:sp>
        <p:nvSpPr>
          <p:cNvPr id="13" name="Freeform 13"/>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19"/>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4"/>
        </a:solidFill>
        <a:effectLst/>
      </p:bgPr>
    </p:bg>
    <p:spTree>
      <p:nvGrpSpPr>
        <p:cNvPr id="1" name=""/>
        <p:cNvGrpSpPr/>
        <p:nvPr/>
      </p:nvGrpSpPr>
      <p:grpSpPr>
        <a:xfrm>
          <a:off x="0" y="0"/>
          <a:ext cx="0" cy="0"/>
          <a:chOff x="0" y="0"/>
          <a:chExt cx="0" cy="0"/>
        </a:xfrm>
      </p:grpSpPr>
      <p:sp>
        <p:nvSpPr>
          <p:cNvPr id="2" name="Freeform 2"/>
          <p:cNvSpPr/>
          <p:nvPr/>
        </p:nvSpPr>
        <p:spPr>
          <a:xfrm rot="-10556165" flipH="1">
            <a:off x="-866581" y="7833762"/>
            <a:ext cx="3790561" cy="2849076"/>
          </a:xfrm>
          <a:custGeom>
            <a:avLst/>
            <a:gdLst/>
            <a:ahLst/>
            <a:cxnLst/>
            <a:rect l="l" t="t" r="r" b="b"/>
            <a:pathLst>
              <a:path w="3790561" h="2849076">
                <a:moveTo>
                  <a:pt x="3790562" y="0"/>
                </a:moveTo>
                <a:lnTo>
                  <a:pt x="0" y="0"/>
                </a:lnTo>
                <a:lnTo>
                  <a:pt x="0" y="2849076"/>
                </a:lnTo>
                <a:lnTo>
                  <a:pt x="3790562" y="2849076"/>
                </a:lnTo>
                <a:lnTo>
                  <a:pt x="3790562" y="0"/>
                </a:lnTo>
                <a:close/>
              </a:path>
            </a:pathLst>
          </a:custGeom>
          <a:blipFill>
            <a:blip r:embed="rId2">
              <a:extLst>
                <a:ext uri="{96DAC541-7B7A-43D3-8B79-37D633B846F1}">
                  <asvg:svgBlip xmlns:asvg="http://schemas.microsoft.com/office/drawing/2016/SVG/main" r:embed="rId3"/>
                </a:ext>
              </a:extLst>
            </a:blip>
            <a:stretch>
              <a:fillRect t="-33045"/>
            </a:stretch>
          </a:blipFill>
          <a:ln cap="sq">
            <a:noFill/>
            <a:prstDash val="solid"/>
            <a:miter/>
          </a:ln>
        </p:spPr>
        <p:txBody>
          <a:bodyPr/>
          <a:lstStyle/>
          <a:p>
            <a:endParaRPr lang="el-GR"/>
          </a:p>
        </p:txBody>
      </p:sp>
      <p:sp>
        <p:nvSpPr>
          <p:cNvPr id="3" name="Freeform 3"/>
          <p:cNvSpPr/>
          <p:nvPr/>
        </p:nvSpPr>
        <p:spPr>
          <a:xfrm flipH="1" flipV="1">
            <a:off x="15532216" y="-1460823"/>
            <a:ext cx="3532996" cy="4588306"/>
          </a:xfrm>
          <a:custGeom>
            <a:avLst/>
            <a:gdLst/>
            <a:ahLst/>
            <a:cxnLst/>
            <a:rect l="l" t="t" r="r" b="b"/>
            <a:pathLst>
              <a:path w="3532996" h="4588306">
                <a:moveTo>
                  <a:pt x="3532996" y="4588305"/>
                </a:moveTo>
                <a:lnTo>
                  <a:pt x="0" y="4588305"/>
                </a:lnTo>
                <a:lnTo>
                  <a:pt x="0" y="0"/>
                </a:lnTo>
                <a:lnTo>
                  <a:pt x="3532996" y="0"/>
                </a:lnTo>
                <a:lnTo>
                  <a:pt x="3532996" y="4588305"/>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l-GR"/>
          </a:p>
        </p:txBody>
      </p:sp>
      <p:sp>
        <p:nvSpPr>
          <p:cNvPr id="4" name="Freeform 4"/>
          <p:cNvSpPr/>
          <p:nvPr/>
        </p:nvSpPr>
        <p:spPr>
          <a:xfrm>
            <a:off x="17298714" y="3256882"/>
            <a:ext cx="800403" cy="810534"/>
          </a:xfrm>
          <a:custGeom>
            <a:avLst/>
            <a:gdLst/>
            <a:ahLst/>
            <a:cxnLst/>
            <a:rect l="l" t="t" r="r" b="b"/>
            <a:pathLst>
              <a:path w="800403" h="810534">
                <a:moveTo>
                  <a:pt x="0" y="0"/>
                </a:moveTo>
                <a:lnTo>
                  <a:pt x="800402" y="0"/>
                </a:lnTo>
                <a:lnTo>
                  <a:pt x="800402" y="810534"/>
                </a:lnTo>
                <a:lnTo>
                  <a:pt x="0" y="8105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flipH="1">
            <a:off x="16012911" y="8476996"/>
            <a:ext cx="2275089" cy="2198304"/>
          </a:xfrm>
          <a:custGeom>
            <a:avLst/>
            <a:gdLst/>
            <a:ahLst/>
            <a:cxnLst/>
            <a:rect l="l" t="t" r="r" b="b"/>
            <a:pathLst>
              <a:path w="2275089" h="2198304">
                <a:moveTo>
                  <a:pt x="2275089" y="0"/>
                </a:moveTo>
                <a:lnTo>
                  <a:pt x="0" y="0"/>
                </a:lnTo>
                <a:lnTo>
                  <a:pt x="0" y="2198305"/>
                </a:lnTo>
                <a:lnTo>
                  <a:pt x="2275089" y="2198305"/>
                </a:lnTo>
                <a:lnTo>
                  <a:pt x="2275089"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l-GR"/>
          </a:p>
        </p:txBody>
      </p:sp>
      <p:sp>
        <p:nvSpPr>
          <p:cNvPr id="6" name="Freeform 6"/>
          <p:cNvSpPr/>
          <p:nvPr/>
        </p:nvSpPr>
        <p:spPr>
          <a:xfrm flipH="1">
            <a:off x="-790091" y="-748650"/>
            <a:ext cx="3810262" cy="4005532"/>
          </a:xfrm>
          <a:custGeom>
            <a:avLst/>
            <a:gdLst/>
            <a:ahLst/>
            <a:cxnLst/>
            <a:rect l="l" t="t" r="r" b="b"/>
            <a:pathLst>
              <a:path w="3810262" h="4005532">
                <a:moveTo>
                  <a:pt x="3810262" y="0"/>
                </a:moveTo>
                <a:lnTo>
                  <a:pt x="0" y="0"/>
                </a:lnTo>
                <a:lnTo>
                  <a:pt x="0" y="4005532"/>
                </a:lnTo>
                <a:lnTo>
                  <a:pt x="3810262" y="4005532"/>
                </a:lnTo>
                <a:lnTo>
                  <a:pt x="3810262"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l-GR"/>
          </a:p>
        </p:txBody>
      </p:sp>
      <p:sp>
        <p:nvSpPr>
          <p:cNvPr id="7" name="Freeform 7"/>
          <p:cNvSpPr/>
          <p:nvPr/>
        </p:nvSpPr>
        <p:spPr>
          <a:xfrm rot="424019">
            <a:off x="-146903" y="2736068"/>
            <a:ext cx="1843828" cy="2198304"/>
          </a:xfrm>
          <a:custGeom>
            <a:avLst/>
            <a:gdLst/>
            <a:ahLst/>
            <a:cxnLst/>
            <a:rect l="l" t="t" r="r" b="b"/>
            <a:pathLst>
              <a:path w="1843828" h="2198304">
                <a:moveTo>
                  <a:pt x="0" y="0"/>
                </a:moveTo>
                <a:lnTo>
                  <a:pt x="1843828" y="0"/>
                </a:lnTo>
                <a:lnTo>
                  <a:pt x="1843828" y="2198304"/>
                </a:lnTo>
                <a:lnTo>
                  <a:pt x="0" y="219830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l-GR"/>
          </a:p>
        </p:txBody>
      </p:sp>
      <p:sp>
        <p:nvSpPr>
          <p:cNvPr id="8" name="Freeform 8"/>
          <p:cNvSpPr/>
          <p:nvPr/>
        </p:nvSpPr>
        <p:spPr>
          <a:xfrm>
            <a:off x="14487410" y="5716439"/>
            <a:ext cx="3470352" cy="4412847"/>
          </a:xfrm>
          <a:custGeom>
            <a:avLst/>
            <a:gdLst/>
            <a:ahLst/>
            <a:cxnLst/>
            <a:rect l="l" t="t" r="r" b="b"/>
            <a:pathLst>
              <a:path w="3470352" h="4412847">
                <a:moveTo>
                  <a:pt x="0" y="0"/>
                </a:moveTo>
                <a:lnTo>
                  <a:pt x="3470352" y="0"/>
                </a:lnTo>
                <a:lnTo>
                  <a:pt x="3470352" y="4412848"/>
                </a:lnTo>
                <a:lnTo>
                  <a:pt x="0" y="4412848"/>
                </a:lnTo>
                <a:lnTo>
                  <a:pt x="0" y="0"/>
                </a:lnTo>
                <a:close/>
              </a:path>
            </a:pathLst>
          </a:custGeom>
          <a:blipFill>
            <a:blip r:embed="rId14"/>
            <a:stretch>
              <a:fillRect l="-30898" t="-773" r="-6039" b="-994"/>
            </a:stretch>
          </a:blipFill>
        </p:spPr>
        <p:txBody>
          <a:bodyPr/>
          <a:lstStyle/>
          <a:p>
            <a:endParaRPr lang="el-GR"/>
          </a:p>
        </p:txBody>
      </p:sp>
      <p:grpSp>
        <p:nvGrpSpPr>
          <p:cNvPr id="9" name="Group 9"/>
          <p:cNvGrpSpPr/>
          <p:nvPr/>
        </p:nvGrpSpPr>
        <p:grpSpPr>
          <a:xfrm>
            <a:off x="3143348" y="2346797"/>
            <a:ext cx="12388868" cy="1561370"/>
            <a:chOff x="0" y="0"/>
            <a:chExt cx="1587247" cy="200041"/>
          </a:xfrm>
        </p:grpSpPr>
        <p:sp>
          <p:nvSpPr>
            <p:cNvPr id="10" name="Freeform 10"/>
            <p:cNvSpPr/>
            <p:nvPr/>
          </p:nvSpPr>
          <p:spPr>
            <a:xfrm>
              <a:off x="0" y="0"/>
              <a:ext cx="1587247" cy="200041"/>
            </a:xfrm>
            <a:custGeom>
              <a:avLst/>
              <a:gdLst/>
              <a:ahLst/>
              <a:cxnLst/>
              <a:rect l="l" t="t" r="r" b="b"/>
              <a:pathLst>
                <a:path w="1587247" h="200041">
                  <a:moveTo>
                    <a:pt x="62491" y="0"/>
                  </a:moveTo>
                  <a:lnTo>
                    <a:pt x="1524756" y="0"/>
                  </a:lnTo>
                  <a:cubicBezTo>
                    <a:pt x="1559269" y="0"/>
                    <a:pt x="1587247" y="27978"/>
                    <a:pt x="1587247" y="62491"/>
                  </a:cubicBezTo>
                  <a:lnTo>
                    <a:pt x="1587247" y="137550"/>
                  </a:lnTo>
                  <a:cubicBezTo>
                    <a:pt x="1587247" y="172063"/>
                    <a:pt x="1559269" y="200041"/>
                    <a:pt x="1524756" y="200041"/>
                  </a:cubicBezTo>
                  <a:lnTo>
                    <a:pt x="62491" y="200041"/>
                  </a:lnTo>
                  <a:cubicBezTo>
                    <a:pt x="27978" y="200041"/>
                    <a:pt x="0" y="172063"/>
                    <a:pt x="0" y="137550"/>
                  </a:cubicBezTo>
                  <a:lnTo>
                    <a:pt x="0" y="62491"/>
                  </a:lnTo>
                  <a:cubicBezTo>
                    <a:pt x="0" y="27978"/>
                    <a:pt x="27978" y="0"/>
                    <a:pt x="62491" y="0"/>
                  </a:cubicBezTo>
                  <a:close/>
                </a:path>
              </a:pathLst>
            </a:custGeom>
            <a:solidFill>
              <a:srgbClr val="000000">
                <a:alpha val="0"/>
              </a:srgbClr>
            </a:solidFill>
            <a:ln w="19050" cap="rnd">
              <a:solidFill>
                <a:srgbClr val="142E2D"/>
              </a:solidFill>
              <a:prstDash val="solid"/>
              <a:round/>
            </a:ln>
          </p:spPr>
          <p:txBody>
            <a:bodyPr/>
            <a:lstStyle/>
            <a:p>
              <a:endParaRPr lang="el-GR"/>
            </a:p>
          </p:txBody>
        </p:sp>
        <p:sp>
          <p:nvSpPr>
            <p:cNvPr id="11" name="TextBox 11"/>
            <p:cNvSpPr txBox="1"/>
            <p:nvPr/>
          </p:nvSpPr>
          <p:spPr>
            <a:xfrm>
              <a:off x="0" y="0"/>
              <a:ext cx="1587247" cy="200041"/>
            </a:xfrm>
            <a:prstGeom prst="rect">
              <a:avLst/>
            </a:prstGeom>
          </p:spPr>
          <p:txBody>
            <a:bodyPr lIns="50800" tIns="50800" rIns="50800" bIns="50800" rtlCol="0" anchor="ctr"/>
            <a:lstStyle/>
            <a:p>
              <a:pPr algn="ctr">
                <a:lnSpc>
                  <a:spcPts val="2640"/>
                </a:lnSpc>
              </a:pPr>
              <a:endParaRPr/>
            </a:p>
          </p:txBody>
        </p:sp>
      </p:grpSp>
      <p:sp>
        <p:nvSpPr>
          <p:cNvPr id="12" name="TextBox 12"/>
          <p:cNvSpPr txBox="1"/>
          <p:nvPr/>
        </p:nvSpPr>
        <p:spPr>
          <a:xfrm>
            <a:off x="4166680" y="2699163"/>
            <a:ext cx="11162746" cy="930409"/>
          </a:xfrm>
          <a:prstGeom prst="rect">
            <a:avLst/>
          </a:prstGeom>
        </p:spPr>
        <p:txBody>
          <a:bodyPr lIns="0" tIns="0" rIns="0" bIns="0" rtlCol="0" anchor="t">
            <a:spAutoFit/>
          </a:bodyPr>
          <a:lstStyle/>
          <a:p>
            <a:pPr algn="ctr">
              <a:lnSpc>
                <a:spcPts val="3558"/>
              </a:lnSpc>
            </a:pPr>
            <a:r>
              <a:rPr lang="en-US" sz="3953" dirty="0" err="1">
                <a:solidFill>
                  <a:srgbClr val="142E2D"/>
                </a:solidFill>
                <a:latin typeface="One Little Font"/>
                <a:ea typeface="One Little Font"/>
                <a:cs typeface="One Little Font"/>
                <a:sym typeface="One Little Font"/>
              </a:rPr>
              <a:t>Έχετε</a:t>
            </a:r>
            <a:r>
              <a:rPr lang="en-US" sz="3953" dirty="0">
                <a:solidFill>
                  <a:srgbClr val="142E2D"/>
                </a:solidFill>
                <a:latin typeface="One Little Font"/>
                <a:ea typeface="One Little Font"/>
                <a:cs typeface="One Little Font"/>
                <a:sym typeface="One Little Font"/>
              </a:rPr>
              <a:t> α</a:t>
            </a:r>
            <a:r>
              <a:rPr lang="en-US" sz="3953" dirty="0" err="1">
                <a:solidFill>
                  <a:srgbClr val="142E2D"/>
                </a:solidFill>
                <a:latin typeface="One Little Font"/>
                <a:ea typeface="One Little Font"/>
                <a:cs typeface="One Little Font"/>
                <a:sym typeface="One Little Font"/>
              </a:rPr>
              <a:t>κούσει</a:t>
            </a:r>
            <a:r>
              <a:rPr lang="en-US" sz="3953" dirty="0">
                <a:solidFill>
                  <a:srgbClr val="142E2D"/>
                </a:solidFill>
                <a:latin typeface="One Little Font"/>
                <a:ea typeface="One Little Font"/>
                <a:cs typeface="One Little Font"/>
                <a:sym typeface="One Little Font"/>
              </a:rPr>
              <a:t> π</a:t>
            </a:r>
            <a:r>
              <a:rPr lang="en-US" sz="3953" dirty="0" err="1">
                <a:solidFill>
                  <a:srgbClr val="142E2D"/>
                </a:solidFill>
                <a:latin typeface="One Little Font"/>
                <a:ea typeface="One Little Font"/>
                <a:cs typeface="One Little Font"/>
                <a:sym typeface="One Little Font"/>
              </a:rPr>
              <a:t>οι</a:t>
            </a:r>
            <a:r>
              <a:rPr lang="en-US" sz="3953" dirty="0">
                <a:solidFill>
                  <a:srgbClr val="142E2D"/>
                </a:solidFill>
                <a:latin typeface="One Little Font"/>
                <a:ea typeface="One Little Font"/>
                <a:cs typeface="One Little Font"/>
                <a:sym typeface="One Little Font"/>
              </a:rPr>
              <a:t>α είναι η πρώτη και μάλιστα απαγορευτική εντολή του Θεού στους ανθρώπους;</a:t>
            </a:r>
          </a:p>
        </p:txBody>
      </p:sp>
      <p:grpSp>
        <p:nvGrpSpPr>
          <p:cNvPr id="13" name="Group 13"/>
          <p:cNvGrpSpPr/>
          <p:nvPr/>
        </p:nvGrpSpPr>
        <p:grpSpPr>
          <a:xfrm>
            <a:off x="3380623" y="2584863"/>
            <a:ext cx="1085239" cy="1085239"/>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765C"/>
            </a:solidFill>
            <a:ln cap="sq">
              <a:noFill/>
              <a:prstDash val="solid"/>
              <a:miter/>
            </a:ln>
          </p:spPr>
          <p:txBody>
            <a:bodyPr/>
            <a:lstStyle/>
            <a:p>
              <a:endParaRPr lang="el-GR"/>
            </a:p>
          </p:txBody>
        </p:sp>
        <p:sp>
          <p:nvSpPr>
            <p:cNvPr id="15" name="TextBox 15"/>
            <p:cNvSpPr txBox="1"/>
            <p:nvPr/>
          </p:nvSpPr>
          <p:spPr>
            <a:xfrm>
              <a:off x="76200" y="76200"/>
              <a:ext cx="660400" cy="660400"/>
            </a:xfrm>
            <a:prstGeom prst="rect">
              <a:avLst/>
            </a:prstGeom>
          </p:spPr>
          <p:txBody>
            <a:bodyPr lIns="50800" tIns="50800" rIns="50800" bIns="50800" rtlCol="0" anchor="ctr"/>
            <a:lstStyle/>
            <a:p>
              <a:pPr algn="ctr">
                <a:lnSpc>
                  <a:spcPts val="2640"/>
                </a:lnSpc>
              </a:pPr>
              <a:endParaRPr/>
            </a:p>
          </p:txBody>
        </p:sp>
      </p:grpSp>
      <p:sp>
        <p:nvSpPr>
          <p:cNvPr id="16" name="TextBox 16"/>
          <p:cNvSpPr txBox="1"/>
          <p:nvPr/>
        </p:nvSpPr>
        <p:spPr>
          <a:xfrm>
            <a:off x="3526963" y="2618227"/>
            <a:ext cx="792560" cy="847061"/>
          </a:xfrm>
          <a:prstGeom prst="rect">
            <a:avLst/>
          </a:prstGeom>
        </p:spPr>
        <p:txBody>
          <a:bodyPr lIns="0" tIns="0" rIns="0" bIns="0" rtlCol="0" anchor="t">
            <a:spAutoFit/>
          </a:bodyPr>
          <a:lstStyle/>
          <a:p>
            <a:pPr algn="ctr">
              <a:lnSpc>
                <a:spcPts val="6338"/>
              </a:lnSpc>
              <a:spcBef>
                <a:spcPct val="0"/>
              </a:spcBef>
            </a:pPr>
            <a:r>
              <a:rPr lang="en-US" sz="4527">
                <a:solidFill>
                  <a:srgbClr val="FFFFF4"/>
                </a:solidFill>
                <a:latin typeface="Ample Display"/>
                <a:ea typeface="Ample Display"/>
                <a:cs typeface="Ample Display"/>
                <a:sym typeface="Ample Display"/>
              </a:rPr>
              <a:t>01</a:t>
            </a:r>
          </a:p>
        </p:txBody>
      </p:sp>
      <p:grpSp>
        <p:nvGrpSpPr>
          <p:cNvPr id="17" name="Group 17"/>
          <p:cNvGrpSpPr/>
          <p:nvPr/>
        </p:nvGrpSpPr>
        <p:grpSpPr>
          <a:xfrm>
            <a:off x="3143348" y="4362815"/>
            <a:ext cx="12388868" cy="1561370"/>
            <a:chOff x="0" y="0"/>
            <a:chExt cx="1587247" cy="200041"/>
          </a:xfrm>
        </p:grpSpPr>
        <p:sp>
          <p:nvSpPr>
            <p:cNvPr id="18" name="Freeform 18"/>
            <p:cNvSpPr/>
            <p:nvPr/>
          </p:nvSpPr>
          <p:spPr>
            <a:xfrm>
              <a:off x="0" y="0"/>
              <a:ext cx="1587247" cy="200041"/>
            </a:xfrm>
            <a:custGeom>
              <a:avLst/>
              <a:gdLst/>
              <a:ahLst/>
              <a:cxnLst/>
              <a:rect l="l" t="t" r="r" b="b"/>
              <a:pathLst>
                <a:path w="1587247" h="200041">
                  <a:moveTo>
                    <a:pt x="62491" y="0"/>
                  </a:moveTo>
                  <a:lnTo>
                    <a:pt x="1524756" y="0"/>
                  </a:lnTo>
                  <a:cubicBezTo>
                    <a:pt x="1559269" y="0"/>
                    <a:pt x="1587247" y="27978"/>
                    <a:pt x="1587247" y="62491"/>
                  </a:cubicBezTo>
                  <a:lnTo>
                    <a:pt x="1587247" y="137550"/>
                  </a:lnTo>
                  <a:cubicBezTo>
                    <a:pt x="1587247" y="172063"/>
                    <a:pt x="1559269" y="200041"/>
                    <a:pt x="1524756" y="200041"/>
                  </a:cubicBezTo>
                  <a:lnTo>
                    <a:pt x="62491" y="200041"/>
                  </a:lnTo>
                  <a:cubicBezTo>
                    <a:pt x="27978" y="200041"/>
                    <a:pt x="0" y="172063"/>
                    <a:pt x="0" y="137550"/>
                  </a:cubicBezTo>
                  <a:lnTo>
                    <a:pt x="0" y="62491"/>
                  </a:lnTo>
                  <a:cubicBezTo>
                    <a:pt x="0" y="27978"/>
                    <a:pt x="27978" y="0"/>
                    <a:pt x="62491" y="0"/>
                  </a:cubicBezTo>
                  <a:close/>
                </a:path>
              </a:pathLst>
            </a:custGeom>
            <a:solidFill>
              <a:srgbClr val="000000">
                <a:alpha val="0"/>
              </a:srgbClr>
            </a:solidFill>
            <a:ln w="19050" cap="rnd">
              <a:solidFill>
                <a:srgbClr val="142E2D"/>
              </a:solidFill>
              <a:prstDash val="solid"/>
              <a:round/>
            </a:ln>
          </p:spPr>
          <p:txBody>
            <a:bodyPr/>
            <a:lstStyle/>
            <a:p>
              <a:endParaRPr lang="el-GR"/>
            </a:p>
          </p:txBody>
        </p:sp>
        <p:sp>
          <p:nvSpPr>
            <p:cNvPr id="19" name="TextBox 19"/>
            <p:cNvSpPr txBox="1"/>
            <p:nvPr/>
          </p:nvSpPr>
          <p:spPr>
            <a:xfrm>
              <a:off x="0" y="0"/>
              <a:ext cx="1587247" cy="200041"/>
            </a:xfrm>
            <a:prstGeom prst="rect">
              <a:avLst/>
            </a:prstGeom>
          </p:spPr>
          <p:txBody>
            <a:bodyPr lIns="50800" tIns="50800" rIns="50800" bIns="50800" rtlCol="0" anchor="ctr"/>
            <a:lstStyle/>
            <a:p>
              <a:pPr algn="ctr">
                <a:lnSpc>
                  <a:spcPts val="2640"/>
                </a:lnSpc>
              </a:pPr>
              <a:endParaRPr/>
            </a:p>
          </p:txBody>
        </p:sp>
      </p:grpSp>
      <p:sp>
        <p:nvSpPr>
          <p:cNvPr id="20" name="TextBox 20"/>
          <p:cNvSpPr txBox="1"/>
          <p:nvPr/>
        </p:nvSpPr>
        <p:spPr>
          <a:xfrm>
            <a:off x="3923242" y="4958965"/>
            <a:ext cx="11162746" cy="483371"/>
          </a:xfrm>
          <a:prstGeom prst="rect">
            <a:avLst/>
          </a:prstGeom>
        </p:spPr>
        <p:txBody>
          <a:bodyPr lIns="0" tIns="0" rIns="0" bIns="0" rtlCol="0" anchor="t">
            <a:spAutoFit/>
          </a:bodyPr>
          <a:lstStyle/>
          <a:p>
            <a:pPr algn="ctr">
              <a:lnSpc>
                <a:spcPts val="3558"/>
              </a:lnSpc>
            </a:pPr>
            <a:r>
              <a:rPr lang="en-US" sz="3953" dirty="0" err="1">
                <a:solidFill>
                  <a:srgbClr val="142E2D"/>
                </a:solidFill>
                <a:latin typeface="One Little Font"/>
                <a:ea typeface="One Little Font"/>
                <a:cs typeface="One Little Font"/>
                <a:sym typeface="One Little Font"/>
              </a:rPr>
              <a:t>Ποι</a:t>
            </a:r>
            <a:r>
              <a:rPr lang="en-US" sz="3953" dirty="0">
                <a:solidFill>
                  <a:srgbClr val="142E2D"/>
                </a:solidFill>
                <a:latin typeface="One Little Font"/>
                <a:ea typeface="One Little Font"/>
                <a:cs typeface="One Little Font"/>
                <a:sym typeface="One Little Font"/>
              </a:rPr>
              <a:t>α αρετή και άσκηση αφορούσε η εντολή; </a:t>
            </a:r>
          </a:p>
        </p:txBody>
      </p:sp>
      <p:grpSp>
        <p:nvGrpSpPr>
          <p:cNvPr id="21" name="Group 21"/>
          <p:cNvGrpSpPr/>
          <p:nvPr/>
        </p:nvGrpSpPr>
        <p:grpSpPr>
          <a:xfrm>
            <a:off x="3380623" y="4600881"/>
            <a:ext cx="1085239" cy="108523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765C"/>
            </a:solidFill>
            <a:ln cap="sq">
              <a:noFill/>
              <a:prstDash val="solid"/>
              <a:miter/>
            </a:ln>
          </p:spPr>
          <p:txBody>
            <a:bodyPr/>
            <a:lstStyle/>
            <a:p>
              <a:endParaRPr lang="el-GR"/>
            </a:p>
          </p:txBody>
        </p:sp>
        <p:sp>
          <p:nvSpPr>
            <p:cNvPr id="23" name="TextBox 23"/>
            <p:cNvSpPr txBox="1"/>
            <p:nvPr/>
          </p:nvSpPr>
          <p:spPr>
            <a:xfrm>
              <a:off x="76200" y="76200"/>
              <a:ext cx="660400" cy="660400"/>
            </a:xfrm>
            <a:prstGeom prst="rect">
              <a:avLst/>
            </a:prstGeom>
          </p:spPr>
          <p:txBody>
            <a:bodyPr lIns="50800" tIns="50800" rIns="50800" bIns="50800" rtlCol="0" anchor="ctr"/>
            <a:lstStyle/>
            <a:p>
              <a:pPr algn="ctr">
                <a:lnSpc>
                  <a:spcPts val="2640"/>
                </a:lnSpc>
              </a:pPr>
              <a:endParaRPr/>
            </a:p>
          </p:txBody>
        </p:sp>
      </p:grpSp>
      <p:sp>
        <p:nvSpPr>
          <p:cNvPr id="24" name="TextBox 24"/>
          <p:cNvSpPr txBox="1"/>
          <p:nvPr/>
        </p:nvSpPr>
        <p:spPr>
          <a:xfrm>
            <a:off x="3526963" y="4634245"/>
            <a:ext cx="792560" cy="847163"/>
          </a:xfrm>
          <a:prstGeom prst="rect">
            <a:avLst/>
          </a:prstGeom>
        </p:spPr>
        <p:txBody>
          <a:bodyPr lIns="0" tIns="0" rIns="0" bIns="0" rtlCol="0" anchor="t">
            <a:spAutoFit/>
          </a:bodyPr>
          <a:lstStyle/>
          <a:p>
            <a:pPr algn="ctr">
              <a:lnSpc>
                <a:spcPts val="6338"/>
              </a:lnSpc>
              <a:spcBef>
                <a:spcPct val="0"/>
              </a:spcBef>
            </a:pPr>
            <a:r>
              <a:rPr lang="en-US" sz="4527">
                <a:solidFill>
                  <a:srgbClr val="FFFFF4"/>
                </a:solidFill>
                <a:latin typeface="Ample Display"/>
                <a:ea typeface="Ample Display"/>
                <a:cs typeface="Ample Display"/>
                <a:sym typeface="Ample Display"/>
              </a:rPr>
              <a:t>02</a:t>
            </a:r>
          </a:p>
        </p:txBody>
      </p:sp>
      <p:sp>
        <p:nvSpPr>
          <p:cNvPr id="25" name="Freeform 25"/>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15"/>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4"/>
        </a:solidFill>
        <a:effectLst/>
      </p:bgPr>
    </p:bg>
    <p:spTree>
      <p:nvGrpSpPr>
        <p:cNvPr id="1" name=""/>
        <p:cNvGrpSpPr/>
        <p:nvPr/>
      </p:nvGrpSpPr>
      <p:grpSpPr>
        <a:xfrm>
          <a:off x="0" y="0"/>
          <a:ext cx="0" cy="0"/>
          <a:chOff x="0" y="0"/>
          <a:chExt cx="0" cy="0"/>
        </a:xfrm>
      </p:grpSpPr>
      <p:sp>
        <p:nvSpPr>
          <p:cNvPr id="2" name="Freeform 2"/>
          <p:cNvSpPr/>
          <p:nvPr/>
        </p:nvSpPr>
        <p:spPr>
          <a:xfrm rot="-10556165" flipH="1">
            <a:off x="-866581" y="7833762"/>
            <a:ext cx="3790561" cy="2849076"/>
          </a:xfrm>
          <a:custGeom>
            <a:avLst/>
            <a:gdLst/>
            <a:ahLst/>
            <a:cxnLst/>
            <a:rect l="l" t="t" r="r" b="b"/>
            <a:pathLst>
              <a:path w="3790561" h="2849076">
                <a:moveTo>
                  <a:pt x="3790562" y="0"/>
                </a:moveTo>
                <a:lnTo>
                  <a:pt x="0" y="0"/>
                </a:lnTo>
                <a:lnTo>
                  <a:pt x="0" y="2849076"/>
                </a:lnTo>
                <a:lnTo>
                  <a:pt x="3790562" y="2849076"/>
                </a:lnTo>
                <a:lnTo>
                  <a:pt x="3790562" y="0"/>
                </a:lnTo>
                <a:close/>
              </a:path>
            </a:pathLst>
          </a:custGeom>
          <a:blipFill>
            <a:blip r:embed="rId2">
              <a:extLst>
                <a:ext uri="{96DAC541-7B7A-43D3-8B79-37D633B846F1}">
                  <asvg:svgBlip xmlns:asvg="http://schemas.microsoft.com/office/drawing/2016/SVG/main" r:embed="rId3"/>
                </a:ext>
              </a:extLst>
            </a:blip>
            <a:stretch>
              <a:fillRect t="-33045"/>
            </a:stretch>
          </a:blipFill>
          <a:ln cap="sq">
            <a:noFill/>
            <a:prstDash val="solid"/>
            <a:miter/>
          </a:ln>
        </p:spPr>
        <p:txBody>
          <a:bodyPr/>
          <a:lstStyle/>
          <a:p>
            <a:endParaRPr lang="el-GR"/>
          </a:p>
        </p:txBody>
      </p:sp>
      <p:sp>
        <p:nvSpPr>
          <p:cNvPr id="3" name="Freeform 3"/>
          <p:cNvSpPr/>
          <p:nvPr/>
        </p:nvSpPr>
        <p:spPr>
          <a:xfrm flipH="1" flipV="1">
            <a:off x="15744121" y="-2228456"/>
            <a:ext cx="3532996" cy="4588306"/>
          </a:xfrm>
          <a:custGeom>
            <a:avLst/>
            <a:gdLst/>
            <a:ahLst/>
            <a:cxnLst/>
            <a:rect l="l" t="t" r="r" b="b"/>
            <a:pathLst>
              <a:path w="3532996" h="4588306">
                <a:moveTo>
                  <a:pt x="3532995" y="4588306"/>
                </a:moveTo>
                <a:lnTo>
                  <a:pt x="0" y="4588306"/>
                </a:lnTo>
                <a:lnTo>
                  <a:pt x="0" y="0"/>
                </a:lnTo>
                <a:lnTo>
                  <a:pt x="3532995" y="0"/>
                </a:lnTo>
                <a:lnTo>
                  <a:pt x="3532995" y="4588306"/>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l-GR"/>
          </a:p>
        </p:txBody>
      </p:sp>
      <p:sp>
        <p:nvSpPr>
          <p:cNvPr id="4" name="Freeform 4"/>
          <p:cNvSpPr/>
          <p:nvPr/>
        </p:nvSpPr>
        <p:spPr>
          <a:xfrm>
            <a:off x="17298714" y="3256882"/>
            <a:ext cx="800403" cy="810534"/>
          </a:xfrm>
          <a:custGeom>
            <a:avLst/>
            <a:gdLst/>
            <a:ahLst/>
            <a:cxnLst/>
            <a:rect l="l" t="t" r="r" b="b"/>
            <a:pathLst>
              <a:path w="800403" h="810534">
                <a:moveTo>
                  <a:pt x="0" y="0"/>
                </a:moveTo>
                <a:lnTo>
                  <a:pt x="800402" y="0"/>
                </a:lnTo>
                <a:lnTo>
                  <a:pt x="800402" y="810534"/>
                </a:lnTo>
                <a:lnTo>
                  <a:pt x="0" y="8105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flipH="1">
            <a:off x="16012911" y="8476996"/>
            <a:ext cx="2275089" cy="2198304"/>
          </a:xfrm>
          <a:custGeom>
            <a:avLst/>
            <a:gdLst/>
            <a:ahLst/>
            <a:cxnLst/>
            <a:rect l="l" t="t" r="r" b="b"/>
            <a:pathLst>
              <a:path w="2275089" h="2198304">
                <a:moveTo>
                  <a:pt x="2275089" y="0"/>
                </a:moveTo>
                <a:lnTo>
                  <a:pt x="0" y="0"/>
                </a:lnTo>
                <a:lnTo>
                  <a:pt x="0" y="2198305"/>
                </a:lnTo>
                <a:lnTo>
                  <a:pt x="2275089" y="2198305"/>
                </a:lnTo>
                <a:lnTo>
                  <a:pt x="2275089"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l-GR"/>
          </a:p>
        </p:txBody>
      </p:sp>
      <p:sp>
        <p:nvSpPr>
          <p:cNvPr id="6" name="Freeform 6"/>
          <p:cNvSpPr/>
          <p:nvPr/>
        </p:nvSpPr>
        <p:spPr>
          <a:xfrm flipH="1">
            <a:off x="-790091" y="-748650"/>
            <a:ext cx="3810262" cy="4005532"/>
          </a:xfrm>
          <a:custGeom>
            <a:avLst/>
            <a:gdLst/>
            <a:ahLst/>
            <a:cxnLst/>
            <a:rect l="l" t="t" r="r" b="b"/>
            <a:pathLst>
              <a:path w="3810262" h="4005532">
                <a:moveTo>
                  <a:pt x="3810262" y="0"/>
                </a:moveTo>
                <a:lnTo>
                  <a:pt x="0" y="0"/>
                </a:lnTo>
                <a:lnTo>
                  <a:pt x="0" y="4005532"/>
                </a:lnTo>
                <a:lnTo>
                  <a:pt x="3810262" y="4005532"/>
                </a:lnTo>
                <a:lnTo>
                  <a:pt x="3810262"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l-GR"/>
          </a:p>
        </p:txBody>
      </p:sp>
      <p:sp>
        <p:nvSpPr>
          <p:cNvPr id="7" name="Freeform 7"/>
          <p:cNvSpPr/>
          <p:nvPr/>
        </p:nvSpPr>
        <p:spPr>
          <a:xfrm rot="424019">
            <a:off x="-661867" y="5248573"/>
            <a:ext cx="1843828" cy="2198304"/>
          </a:xfrm>
          <a:custGeom>
            <a:avLst/>
            <a:gdLst/>
            <a:ahLst/>
            <a:cxnLst/>
            <a:rect l="l" t="t" r="r" b="b"/>
            <a:pathLst>
              <a:path w="1843828" h="2198304">
                <a:moveTo>
                  <a:pt x="0" y="0"/>
                </a:moveTo>
                <a:lnTo>
                  <a:pt x="1843828" y="0"/>
                </a:lnTo>
                <a:lnTo>
                  <a:pt x="1843828" y="2198304"/>
                </a:lnTo>
                <a:lnTo>
                  <a:pt x="0" y="219830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l-GR"/>
          </a:p>
        </p:txBody>
      </p:sp>
      <p:grpSp>
        <p:nvGrpSpPr>
          <p:cNvPr id="8" name="Group 8"/>
          <p:cNvGrpSpPr/>
          <p:nvPr/>
        </p:nvGrpSpPr>
        <p:grpSpPr>
          <a:xfrm>
            <a:off x="948946" y="2071983"/>
            <a:ext cx="16749969" cy="2111000"/>
            <a:chOff x="0" y="0"/>
            <a:chExt cx="1587247" cy="200041"/>
          </a:xfrm>
        </p:grpSpPr>
        <p:sp>
          <p:nvSpPr>
            <p:cNvPr id="9" name="Freeform 9"/>
            <p:cNvSpPr/>
            <p:nvPr/>
          </p:nvSpPr>
          <p:spPr>
            <a:xfrm>
              <a:off x="0" y="0"/>
              <a:ext cx="1587247" cy="200041"/>
            </a:xfrm>
            <a:custGeom>
              <a:avLst/>
              <a:gdLst/>
              <a:ahLst/>
              <a:cxnLst/>
              <a:rect l="l" t="t" r="r" b="b"/>
              <a:pathLst>
                <a:path w="1587247" h="200041">
                  <a:moveTo>
                    <a:pt x="46221" y="0"/>
                  </a:moveTo>
                  <a:lnTo>
                    <a:pt x="1541027" y="0"/>
                  </a:lnTo>
                  <a:cubicBezTo>
                    <a:pt x="1553285" y="0"/>
                    <a:pt x="1565041" y="4870"/>
                    <a:pt x="1573710" y="13538"/>
                  </a:cubicBezTo>
                  <a:cubicBezTo>
                    <a:pt x="1582378" y="22206"/>
                    <a:pt x="1587247" y="33962"/>
                    <a:pt x="1587247" y="46221"/>
                  </a:cubicBezTo>
                  <a:lnTo>
                    <a:pt x="1587247" y="153820"/>
                  </a:lnTo>
                  <a:cubicBezTo>
                    <a:pt x="1587247" y="166079"/>
                    <a:pt x="1582378" y="177835"/>
                    <a:pt x="1573710" y="186503"/>
                  </a:cubicBezTo>
                  <a:cubicBezTo>
                    <a:pt x="1565041" y="195171"/>
                    <a:pt x="1553285" y="200041"/>
                    <a:pt x="1541027" y="200041"/>
                  </a:cubicBezTo>
                  <a:lnTo>
                    <a:pt x="46221" y="200041"/>
                  </a:lnTo>
                  <a:cubicBezTo>
                    <a:pt x="33962" y="200041"/>
                    <a:pt x="22206" y="195171"/>
                    <a:pt x="13538" y="186503"/>
                  </a:cubicBezTo>
                  <a:cubicBezTo>
                    <a:pt x="4870" y="177835"/>
                    <a:pt x="0" y="166079"/>
                    <a:pt x="0" y="153820"/>
                  </a:cubicBezTo>
                  <a:lnTo>
                    <a:pt x="0" y="46221"/>
                  </a:lnTo>
                  <a:cubicBezTo>
                    <a:pt x="0" y="33962"/>
                    <a:pt x="4870" y="22206"/>
                    <a:pt x="13538" y="13538"/>
                  </a:cubicBezTo>
                  <a:cubicBezTo>
                    <a:pt x="22206" y="4870"/>
                    <a:pt x="33962" y="0"/>
                    <a:pt x="46221" y="0"/>
                  </a:cubicBezTo>
                  <a:close/>
                </a:path>
              </a:pathLst>
            </a:custGeom>
            <a:solidFill>
              <a:srgbClr val="000000">
                <a:alpha val="0"/>
              </a:srgbClr>
            </a:solidFill>
            <a:ln w="19050" cap="rnd">
              <a:solidFill>
                <a:srgbClr val="142E2D"/>
              </a:solidFill>
              <a:prstDash val="solid"/>
              <a:round/>
            </a:ln>
          </p:spPr>
          <p:txBody>
            <a:bodyPr/>
            <a:lstStyle/>
            <a:p>
              <a:endParaRPr lang="el-GR"/>
            </a:p>
          </p:txBody>
        </p:sp>
        <p:sp>
          <p:nvSpPr>
            <p:cNvPr id="10" name="TextBox 10"/>
            <p:cNvSpPr txBox="1"/>
            <p:nvPr/>
          </p:nvSpPr>
          <p:spPr>
            <a:xfrm>
              <a:off x="0" y="0"/>
              <a:ext cx="1587247" cy="200041"/>
            </a:xfrm>
            <a:prstGeom prst="rect">
              <a:avLst/>
            </a:prstGeom>
          </p:spPr>
          <p:txBody>
            <a:bodyPr lIns="50800" tIns="50800" rIns="50800" bIns="50800" rtlCol="0" anchor="ctr"/>
            <a:lstStyle/>
            <a:p>
              <a:pPr algn="ctr">
                <a:lnSpc>
                  <a:spcPts val="2640"/>
                </a:lnSpc>
              </a:pPr>
              <a:endParaRPr/>
            </a:p>
          </p:txBody>
        </p:sp>
      </p:grpSp>
      <p:grpSp>
        <p:nvGrpSpPr>
          <p:cNvPr id="11" name="Group 11"/>
          <p:cNvGrpSpPr/>
          <p:nvPr/>
        </p:nvGrpSpPr>
        <p:grpSpPr>
          <a:xfrm>
            <a:off x="3978503" y="4567070"/>
            <a:ext cx="10690855" cy="1599898"/>
            <a:chOff x="0" y="0"/>
            <a:chExt cx="1369700" cy="204977"/>
          </a:xfrm>
        </p:grpSpPr>
        <p:sp>
          <p:nvSpPr>
            <p:cNvPr id="12" name="Freeform 12"/>
            <p:cNvSpPr/>
            <p:nvPr/>
          </p:nvSpPr>
          <p:spPr>
            <a:xfrm>
              <a:off x="0" y="0"/>
              <a:ext cx="1369700" cy="204977"/>
            </a:xfrm>
            <a:custGeom>
              <a:avLst/>
              <a:gdLst/>
              <a:ahLst/>
              <a:cxnLst/>
              <a:rect l="l" t="t" r="r" b="b"/>
              <a:pathLst>
                <a:path w="1369700" h="204977">
                  <a:moveTo>
                    <a:pt x="72416" y="0"/>
                  </a:moveTo>
                  <a:lnTo>
                    <a:pt x="1297283" y="0"/>
                  </a:lnTo>
                  <a:cubicBezTo>
                    <a:pt x="1337278" y="0"/>
                    <a:pt x="1369700" y="32422"/>
                    <a:pt x="1369700" y="72416"/>
                  </a:cubicBezTo>
                  <a:lnTo>
                    <a:pt x="1369700" y="132561"/>
                  </a:lnTo>
                  <a:cubicBezTo>
                    <a:pt x="1369700" y="172555"/>
                    <a:pt x="1337278" y="204977"/>
                    <a:pt x="1297283" y="204977"/>
                  </a:cubicBezTo>
                  <a:lnTo>
                    <a:pt x="72416" y="204977"/>
                  </a:lnTo>
                  <a:cubicBezTo>
                    <a:pt x="32422" y="204977"/>
                    <a:pt x="0" y="172555"/>
                    <a:pt x="0" y="132561"/>
                  </a:cubicBezTo>
                  <a:lnTo>
                    <a:pt x="0" y="72416"/>
                  </a:lnTo>
                  <a:cubicBezTo>
                    <a:pt x="0" y="32422"/>
                    <a:pt x="32422" y="0"/>
                    <a:pt x="72416" y="0"/>
                  </a:cubicBezTo>
                  <a:close/>
                </a:path>
              </a:pathLst>
            </a:custGeom>
            <a:solidFill>
              <a:srgbClr val="000000">
                <a:alpha val="0"/>
              </a:srgbClr>
            </a:solidFill>
            <a:ln w="19050" cap="rnd">
              <a:solidFill>
                <a:srgbClr val="142E2D"/>
              </a:solidFill>
              <a:prstDash val="solid"/>
              <a:round/>
            </a:ln>
          </p:spPr>
          <p:txBody>
            <a:bodyPr/>
            <a:lstStyle/>
            <a:p>
              <a:endParaRPr lang="el-GR"/>
            </a:p>
          </p:txBody>
        </p:sp>
        <p:sp>
          <p:nvSpPr>
            <p:cNvPr id="13" name="TextBox 13"/>
            <p:cNvSpPr txBox="1"/>
            <p:nvPr/>
          </p:nvSpPr>
          <p:spPr>
            <a:xfrm>
              <a:off x="0" y="0"/>
              <a:ext cx="1369700" cy="204977"/>
            </a:xfrm>
            <a:prstGeom prst="rect">
              <a:avLst/>
            </a:prstGeom>
          </p:spPr>
          <p:txBody>
            <a:bodyPr lIns="50800" tIns="50800" rIns="50800" bIns="50800" rtlCol="0" anchor="ctr"/>
            <a:lstStyle/>
            <a:p>
              <a:pPr algn="ctr">
                <a:lnSpc>
                  <a:spcPts val="2640"/>
                </a:lnSpc>
              </a:pPr>
              <a:endParaRPr/>
            </a:p>
          </p:txBody>
        </p:sp>
      </p:grpSp>
      <p:sp>
        <p:nvSpPr>
          <p:cNvPr id="14" name="TextBox 14"/>
          <p:cNvSpPr txBox="1"/>
          <p:nvPr/>
        </p:nvSpPr>
        <p:spPr>
          <a:xfrm>
            <a:off x="2383300" y="2474150"/>
            <a:ext cx="13521400" cy="1420965"/>
          </a:xfrm>
          <a:prstGeom prst="rect">
            <a:avLst/>
          </a:prstGeom>
        </p:spPr>
        <p:txBody>
          <a:bodyPr lIns="0" tIns="0" rIns="0" bIns="0" rtlCol="0" anchor="t">
            <a:spAutoFit/>
          </a:bodyPr>
          <a:lstStyle/>
          <a:p>
            <a:pPr algn="ctr">
              <a:lnSpc>
                <a:spcPts val="3662"/>
              </a:lnSpc>
            </a:pPr>
            <a:r>
              <a:rPr lang="en-US" sz="4068">
                <a:solidFill>
                  <a:srgbClr val="142E2D"/>
                </a:solidFill>
                <a:latin typeface="One Little Font"/>
                <a:ea typeface="One Little Font"/>
                <a:cs typeface="One Little Font"/>
                <a:sym typeface="One Little Font"/>
              </a:rPr>
              <a:t>Η νηστεία λοιπόν είναι ιερός και πανάρχαιος θεσμός της Εκκλησίας μας. Είναι εντολή που έδωσε ο ίδιος ο Θεός στους Πρωτοπλάστους. Γνωρίζετε πού αλλού η Αγία Γραφή μιλάει για νηστεία;</a:t>
            </a:r>
          </a:p>
        </p:txBody>
      </p:sp>
      <p:sp>
        <p:nvSpPr>
          <p:cNvPr id="15" name="TextBox 15"/>
          <p:cNvSpPr txBox="1"/>
          <p:nvPr/>
        </p:nvSpPr>
        <p:spPr>
          <a:xfrm>
            <a:off x="4037056" y="4958965"/>
            <a:ext cx="9794998" cy="930409"/>
          </a:xfrm>
          <a:prstGeom prst="rect">
            <a:avLst/>
          </a:prstGeom>
        </p:spPr>
        <p:txBody>
          <a:bodyPr lIns="0" tIns="0" rIns="0" bIns="0" rtlCol="0" anchor="t">
            <a:spAutoFit/>
          </a:bodyPr>
          <a:lstStyle/>
          <a:p>
            <a:pPr algn="ctr">
              <a:lnSpc>
                <a:spcPts val="3558"/>
              </a:lnSpc>
            </a:pPr>
            <a:r>
              <a:rPr lang="en-US" sz="3953">
                <a:solidFill>
                  <a:srgbClr val="142E2D"/>
                </a:solidFill>
                <a:latin typeface="One Little Font"/>
                <a:ea typeface="One Little Font"/>
                <a:cs typeface="One Little Font"/>
                <a:sym typeface="One Little Font"/>
              </a:rPr>
              <a:t> στην Παλαιά Διαθήκη γίνεται λόγος περί νηστείας</a:t>
            </a:r>
          </a:p>
          <a:p>
            <a:pPr algn="ctr">
              <a:lnSpc>
                <a:spcPts val="3558"/>
              </a:lnSpc>
            </a:pPr>
            <a:r>
              <a:rPr lang="en-US" sz="3953">
                <a:solidFill>
                  <a:srgbClr val="142E2D"/>
                </a:solidFill>
                <a:latin typeface="One Little Font"/>
                <a:ea typeface="One Little Font"/>
                <a:cs typeface="One Little Font"/>
                <a:sym typeface="One Little Font"/>
              </a:rPr>
              <a:t> πάνω από 65 φορές</a:t>
            </a:r>
          </a:p>
        </p:txBody>
      </p:sp>
      <p:sp>
        <p:nvSpPr>
          <p:cNvPr id="16" name="TextBox 16"/>
          <p:cNvSpPr txBox="1"/>
          <p:nvPr/>
        </p:nvSpPr>
        <p:spPr>
          <a:xfrm>
            <a:off x="3819571" y="6986118"/>
            <a:ext cx="9794998" cy="2271522"/>
          </a:xfrm>
          <a:prstGeom prst="rect">
            <a:avLst/>
          </a:prstGeom>
        </p:spPr>
        <p:txBody>
          <a:bodyPr lIns="0" tIns="0" rIns="0" bIns="0" rtlCol="0" anchor="t">
            <a:spAutoFit/>
          </a:bodyPr>
          <a:lstStyle/>
          <a:p>
            <a:pPr algn="ctr">
              <a:lnSpc>
                <a:spcPts val="3558"/>
              </a:lnSpc>
            </a:pPr>
            <a:r>
              <a:rPr lang="en-US" sz="3953">
                <a:solidFill>
                  <a:srgbClr val="142E2D"/>
                </a:solidFill>
                <a:latin typeface="One Little Font"/>
                <a:ea typeface="One Little Font"/>
                <a:cs typeface="One Little Font"/>
                <a:sym typeface="One Little Font"/>
              </a:rPr>
              <a:t>Επίσης στο σύνορο της Παλαιάς και της Καινής Διαθήκης βλέπουμε τον τελευταίο και «μείζονα» των Προφητών, τον άγιο Ιωάννη τον Πρόδρομο, να νηστεύει αυστηρά. Περιοριζόταν να τρώει «ακρίδες και μέλι άγριον» (Ματθ. γ’ 4).</a:t>
            </a:r>
          </a:p>
        </p:txBody>
      </p:sp>
      <p:sp>
        <p:nvSpPr>
          <p:cNvPr id="17" name="Freeform 17"/>
          <p:cNvSpPr/>
          <p:nvPr/>
        </p:nvSpPr>
        <p:spPr>
          <a:xfrm>
            <a:off x="14413969" y="4316332"/>
            <a:ext cx="4184997" cy="5977307"/>
          </a:xfrm>
          <a:custGeom>
            <a:avLst/>
            <a:gdLst/>
            <a:ahLst/>
            <a:cxnLst/>
            <a:rect l="l" t="t" r="r" b="b"/>
            <a:pathLst>
              <a:path w="4184997" h="5977307">
                <a:moveTo>
                  <a:pt x="0" y="0"/>
                </a:moveTo>
                <a:lnTo>
                  <a:pt x="4184998" y="0"/>
                </a:lnTo>
                <a:lnTo>
                  <a:pt x="4184998" y="5977307"/>
                </a:lnTo>
                <a:lnTo>
                  <a:pt x="0" y="5977307"/>
                </a:lnTo>
                <a:lnTo>
                  <a:pt x="0" y="0"/>
                </a:lnTo>
                <a:close/>
              </a:path>
            </a:pathLst>
          </a:custGeom>
          <a:blipFill>
            <a:blip r:embed="rId14"/>
            <a:stretch>
              <a:fillRect l="-6751" t="-6351" r="-163291"/>
            </a:stretch>
          </a:blipFill>
        </p:spPr>
        <p:txBody>
          <a:bodyPr/>
          <a:lstStyle/>
          <a:p>
            <a:endParaRPr lang="el-GR"/>
          </a:p>
        </p:txBody>
      </p:sp>
      <p:sp>
        <p:nvSpPr>
          <p:cNvPr id="18" name="Freeform 18"/>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15"/>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4"/>
        </a:solidFill>
        <a:effectLst/>
      </p:bgPr>
    </p:bg>
    <p:spTree>
      <p:nvGrpSpPr>
        <p:cNvPr id="1" name=""/>
        <p:cNvGrpSpPr/>
        <p:nvPr/>
      </p:nvGrpSpPr>
      <p:grpSpPr>
        <a:xfrm>
          <a:off x="0" y="0"/>
          <a:ext cx="0" cy="0"/>
          <a:chOff x="0" y="0"/>
          <a:chExt cx="0" cy="0"/>
        </a:xfrm>
      </p:grpSpPr>
      <p:sp>
        <p:nvSpPr>
          <p:cNvPr id="2" name="Freeform 2"/>
          <p:cNvSpPr/>
          <p:nvPr/>
        </p:nvSpPr>
        <p:spPr>
          <a:xfrm>
            <a:off x="-451251" y="6974034"/>
            <a:ext cx="3512391" cy="3786944"/>
          </a:xfrm>
          <a:custGeom>
            <a:avLst/>
            <a:gdLst/>
            <a:ahLst/>
            <a:cxnLst/>
            <a:rect l="l" t="t" r="r" b="b"/>
            <a:pathLst>
              <a:path w="3512391" h="3786944">
                <a:moveTo>
                  <a:pt x="0" y="0"/>
                </a:moveTo>
                <a:lnTo>
                  <a:pt x="3512391" y="0"/>
                </a:lnTo>
                <a:lnTo>
                  <a:pt x="3512391" y="3786945"/>
                </a:lnTo>
                <a:lnTo>
                  <a:pt x="0" y="378694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l-GR"/>
          </a:p>
        </p:txBody>
      </p:sp>
      <p:sp>
        <p:nvSpPr>
          <p:cNvPr id="3" name="Freeform 3"/>
          <p:cNvSpPr/>
          <p:nvPr/>
        </p:nvSpPr>
        <p:spPr>
          <a:xfrm>
            <a:off x="15603455" y="7587629"/>
            <a:ext cx="3585007" cy="3955870"/>
          </a:xfrm>
          <a:custGeom>
            <a:avLst/>
            <a:gdLst/>
            <a:ahLst/>
            <a:cxnLst/>
            <a:rect l="l" t="t" r="r" b="b"/>
            <a:pathLst>
              <a:path w="3585007" h="3955870">
                <a:moveTo>
                  <a:pt x="0" y="0"/>
                </a:moveTo>
                <a:lnTo>
                  <a:pt x="3585007" y="0"/>
                </a:lnTo>
                <a:lnTo>
                  <a:pt x="3585007" y="3955870"/>
                </a:lnTo>
                <a:lnTo>
                  <a:pt x="0" y="395587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l-GR"/>
          </a:p>
        </p:txBody>
      </p:sp>
      <p:sp>
        <p:nvSpPr>
          <p:cNvPr id="4" name="Freeform 4"/>
          <p:cNvSpPr/>
          <p:nvPr/>
        </p:nvSpPr>
        <p:spPr>
          <a:xfrm>
            <a:off x="-720794" y="-1341930"/>
            <a:ext cx="3781934" cy="3834661"/>
          </a:xfrm>
          <a:custGeom>
            <a:avLst/>
            <a:gdLst/>
            <a:ahLst/>
            <a:cxnLst/>
            <a:rect l="l" t="t" r="r" b="b"/>
            <a:pathLst>
              <a:path w="3781934" h="3834661">
                <a:moveTo>
                  <a:pt x="0" y="0"/>
                </a:moveTo>
                <a:lnTo>
                  <a:pt x="3781934" y="0"/>
                </a:lnTo>
                <a:lnTo>
                  <a:pt x="3781934" y="3834660"/>
                </a:lnTo>
                <a:lnTo>
                  <a:pt x="0" y="383466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l-GR"/>
          </a:p>
        </p:txBody>
      </p:sp>
      <p:sp>
        <p:nvSpPr>
          <p:cNvPr id="5" name="Freeform 5"/>
          <p:cNvSpPr/>
          <p:nvPr/>
        </p:nvSpPr>
        <p:spPr>
          <a:xfrm rot="-271112" flipV="1">
            <a:off x="15603455" y="-758100"/>
            <a:ext cx="3052683" cy="3789344"/>
          </a:xfrm>
          <a:custGeom>
            <a:avLst/>
            <a:gdLst/>
            <a:ahLst/>
            <a:cxnLst/>
            <a:rect l="l" t="t" r="r" b="b"/>
            <a:pathLst>
              <a:path w="3052683" h="3789344">
                <a:moveTo>
                  <a:pt x="0" y="3789344"/>
                </a:moveTo>
                <a:lnTo>
                  <a:pt x="3052684" y="3789344"/>
                </a:lnTo>
                <a:lnTo>
                  <a:pt x="3052684" y="0"/>
                </a:lnTo>
                <a:lnTo>
                  <a:pt x="0" y="0"/>
                </a:lnTo>
                <a:lnTo>
                  <a:pt x="0" y="3789344"/>
                </a:lnTo>
                <a:close/>
              </a:path>
            </a:pathLst>
          </a:custGeom>
          <a:blipFill>
            <a:blip r:embed="rId8">
              <a:extLst>
                <a:ext uri="{96DAC541-7B7A-43D3-8B79-37D633B846F1}">
                  <asvg:svgBlip xmlns:asvg="http://schemas.microsoft.com/office/drawing/2016/SVG/main" r:embed="rId9"/>
                </a:ext>
              </a:extLst>
            </a:blip>
            <a:stretch>
              <a:fillRect r="-35293"/>
            </a:stretch>
          </a:blipFill>
          <a:ln cap="sq">
            <a:noFill/>
            <a:prstDash val="solid"/>
            <a:miter/>
          </a:ln>
        </p:spPr>
        <p:txBody>
          <a:bodyPr/>
          <a:lstStyle/>
          <a:p>
            <a:endParaRPr lang="el-GR"/>
          </a:p>
        </p:txBody>
      </p:sp>
      <p:sp>
        <p:nvSpPr>
          <p:cNvPr id="6" name="Freeform 6"/>
          <p:cNvSpPr/>
          <p:nvPr/>
        </p:nvSpPr>
        <p:spPr>
          <a:xfrm>
            <a:off x="15194242" y="893762"/>
            <a:ext cx="1185681" cy="740521"/>
          </a:xfrm>
          <a:custGeom>
            <a:avLst/>
            <a:gdLst/>
            <a:ahLst/>
            <a:cxnLst/>
            <a:rect l="l" t="t" r="r" b="b"/>
            <a:pathLst>
              <a:path w="1185681" h="740521">
                <a:moveTo>
                  <a:pt x="0" y="0"/>
                </a:moveTo>
                <a:lnTo>
                  <a:pt x="1185681" y="0"/>
                </a:lnTo>
                <a:lnTo>
                  <a:pt x="1185681" y="740521"/>
                </a:lnTo>
                <a:lnTo>
                  <a:pt x="0" y="740521"/>
                </a:lnTo>
                <a:lnTo>
                  <a:pt x="0" y="0"/>
                </a:lnTo>
                <a:close/>
              </a:path>
            </a:pathLst>
          </a:custGeom>
          <a:blipFill>
            <a:blip r:embed="rId10">
              <a:extLst>
                <a:ext uri="{96DAC541-7B7A-43D3-8B79-37D633B846F1}">
                  <asvg:svgBlip xmlns:asvg="http://schemas.microsoft.com/office/drawing/2016/SVG/main" r:embed="rId11"/>
                </a:ext>
              </a:extLst>
            </a:blip>
            <a:stretch>
              <a:fillRect t="-49106"/>
            </a:stretch>
          </a:blipFill>
        </p:spPr>
        <p:txBody>
          <a:bodyPr/>
          <a:lstStyle/>
          <a:p>
            <a:endParaRPr lang="el-GR"/>
          </a:p>
        </p:txBody>
      </p:sp>
      <p:sp>
        <p:nvSpPr>
          <p:cNvPr id="7" name="Freeform 7"/>
          <p:cNvSpPr/>
          <p:nvPr/>
        </p:nvSpPr>
        <p:spPr>
          <a:xfrm>
            <a:off x="-166137" y="5844171"/>
            <a:ext cx="1673124" cy="1799058"/>
          </a:xfrm>
          <a:custGeom>
            <a:avLst/>
            <a:gdLst/>
            <a:ahLst/>
            <a:cxnLst/>
            <a:rect l="l" t="t" r="r" b="b"/>
            <a:pathLst>
              <a:path w="1673124" h="1799058">
                <a:moveTo>
                  <a:pt x="0" y="0"/>
                </a:moveTo>
                <a:lnTo>
                  <a:pt x="1673124" y="0"/>
                </a:lnTo>
                <a:lnTo>
                  <a:pt x="1673124" y="1799058"/>
                </a:lnTo>
                <a:lnTo>
                  <a:pt x="0" y="179905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l-GR"/>
          </a:p>
        </p:txBody>
      </p:sp>
      <p:sp>
        <p:nvSpPr>
          <p:cNvPr id="8" name="Freeform 8"/>
          <p:cNvSpPr/>
          <p:nvPr/>
        </p:nvSpPr>
        <p:spPr>
          <a:xfrm flipH="1">
            <a:off x="16679737" y="4488569"/>
            <a:ext cx="2508726" cy="2977716"/>
          </a:xfrm>
          <a:custGeom>
            <a:avLst/>
            <a:gdLst/>
            <a:ahLst/>
            <a:cxnLst/>
            <a:rect l="l" t="t" r="r" b="b"/>
            <a:pathLst>
              <a:path w="2508726" h="2977716">
                <a:moveTo>
                  <a:pt x="2508725" y="0"/>
                </a:moveTo>
                <a:lnTo>
                  <a:pt x="0" y="0"/>
                </a:lnTo>
                <a:lnTo>
                  <a:pt x="0" y="2977716"/>
                </a:lnTo>
                <a:lnTo>
                  <a:pt x="2508725" y="2977716"/>
                </a:lnTo>
                <a:lnTo>
                  <a:pt x="2508725"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l-GR"/>
          </a:p>
        </p:txBody>
      </p:sp>
      <p:sp>
        <p:nvSpPr>
          <p:cNvPr id="9" name="Freeform 9"/>
          <p:cNvSpPr/>
          <p:nvPr/>
        </p:nvSpPr>
        <p:spPr>
          <a:xfrm>
            <a:off x="0" y="1264022"/>
            <a:ext cx="6555848" cy="9165249"/>
          </a:xfrm>
          <a:custGeom>
            <a:avLst/>
            <a:gdLst/>
            <a:ahLst/>
            <a:cxnLst/>
            <a:rect l="l" t="t" r="r" b="b"/>
            <a:pathLst>
              <a:path w="6555848" h="9165249">
                <a:moveTo>
                  <a:pt x="0" y="0"/>
                </a:moveTo>
                <a:lnTo>
                  <a:pt x="6555848" y="0"/>
                </a:lnTo>
                <a:lnTo>
                  <a:pt x="6555848" y="9165249"/>
                </a:lnTo>
                <a:lnTo>
                  <a:pt x="0" y="9165249"/>
                </a:lnTo>
                <a:lnTo>
                  <a:pt x="0" y="0"/>
                </a:lnTo>
                <a:close/>
              </a:path>
            </a:pathLst>
          </a:custGeom>
          <a:blipFill>
            <a:blip r:embed="rId16"/>
            <a:stretch>
              <a:fillRect/>
            </a:stretch>
          </a:blipFill>
        </p:spPr>
        <p:txBody>
          <a:bodyPr/>
          <a:lstStyle/>
          <a:p>
            <a:endParaRPr lang="el-GR"/>
          </a:p>
        </p:txBody>
      </p:sp>
      <p:sp>
        <p:nvSpPr>
          <p:cNvPr id="10" name="TextBox 10"/>
          <p:cNvSpPr txBox="1"/>
          <p:nvPr/>
        </p:nvSpPr>
        <p:spPr>
          <a:xfrm>
            <a:off x="7463918" y="2823730"/>
            <a:ext cx="9215819" cy="3441102"/>
          </a:xfrm>
          <a:prstGeom prst="rect">
            <a:avLst/>
          </a:prstGeom>
        </p:spPr>
        <p:txBody>
          <a:bodyPr lIns="0" tIns="0" rIns="0" bIns="0" rtlCol="0" anchor="t">
            <a:spAutoFit/>
          </a:bodyPr>
          <a:lstStyle/>
          <a:p>
            <a:pPr algn="ctr">
              <a:lnSpc>
                <a:spcPts val="5552"/>
              </a:lnSpc>
            </a:pPr>
            <a:r>
              <a:rPr lang="en-US" sz="3470">
                <a:solidFill>
                  <a:srgbClr val="142E2D"/>
                </a:solidFill>
                <a:latin typeface="One Little Font"/>
                <a:ea typeface="One Little Font"/>
                <a:cs typeface="One Little Font"/>
                <a:sym typeface="One Little Font"/>
              </a:rPr>
              <a:t>Ο Ίδιος ο Χρσιτός νήστεψε 40 ημέρες προκειμένου να αρχίσει δημόσια το έργο της σωτηρίας μας, και αντέκρουσε το ανθρώπινο αίσθημα της πείνας και τον διάβολο που Του πρότεινε να κάνει τις πέτρες ψωμιά (Ματθ. δ’ 1-4)</a:t>
            </a:r>
          </a:p>
        </p:txBody>
      </p:sp>
      <p:sp>
        <p:nvSpPr>
          <p:cNvPr id="11" name="Freeform 11"/>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17"/>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4"/>
        </a:solidFill>
        <a:effectLst/>
      </p:bgPr>
    </p:bg>
    <p:spTree>
      <p:nvGrpSpPr>
        <p:cNvPr id="1" name=""/>
        <p:cNvGrpSpPr/>
        <p:nvPr/>
      </p:nvGrpSpPr>
      <p:grpSpPr>
        <a:xfrm>
          <a:off x="0" y="0"/>
          <a:ext cx="0" cy="0"/>
          <a:chOff x="0" y="0"/>
          <a:chExt cx="0" cy="0"/>
        </a:xfrm>
      </p:grpSpPr>
      <p:sp>
        <p:nvSpPr>
          <p:cNvPr id="2" name="Freeform 2"/>
          <p:cNvSpPr/>
          <p:nvPr/>
        </p:nvSpPr>
        <p:spPr>
          <a:xfrm>
            <a:off x="-451251" y="6974034"/>
            <a:ext cx="3512391" cy="3786944"/>
          </a:xfrm>
          <a:custGeom>
            <a:avLst/>
            <a:gdLst/>
            <a:ahLst/>
            <a:cxnLst/>
            <a:rect l="l" t="t" r="r" b="b"/>
            <a:pathLst>
              <a:path w="3512391" h="3786944">
                <a:moveTo>
                  <a:pt x="0" y="0"/>
                </a:moveTo>
                <a:lnTo>
                  <a:pt x="3512391" y="0"/>
                </a:lnTo>
                <a:lnTo>
                  <a:pt x="3512391" y="3786945"/>
                </a:lnTo>
                <a:lnTo>
                  <a:pt x="0" y="378694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l-GR"/>
          </a:p>
        </p:txBody>
      </p:sp>
      <p:sp>
        <p:nvSpPr>
          <p:cNvPr id="3" name="Freeform 3"/>
          <p:cNvSpPr/>
          <p:nvPr/>
        </p:nvSpPr>
        <p:spPr>
          <a:xfrm>
            <a:off x="15603455" y="7587629"/>
            <a:ext cx="3585007" cy="3955870"/>
          </a:xfrm>
          <a:custGeom>
            <a:avLst/>
            <a:gdLst/>
            <a:ahLst/>
            <a:cxnLst/>
            <a:rect l="l" t="t" r="r" b="b"/>
            <a:pathLst>
              <a:path w="3585007" h="3955870">
                <a:moveTo>
                  <a:pt x="0" y="0"/>
                </a:moveTo>
                <a:lnTo>
                  <a:pt x="3585007" y="0"/>
                </a:lnTo>
                <a:lnTo>
                  <a:pt x="3585007" y="3955870"/>
                </a:lnTo>
                <a:lnTo>
                  <a:pt x="0" y="395587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l-GR"/>
          </a:p>
        </p:txBody>
      </p:sp>
      <p:sp>
        <p:nvSpPr>
          <p:cNvPr id="4" name="Freeform 4"/>
          <p:cNvSpPr/>
          <p:nvPr/>
        </p:nvSpPr>
        <p:spPr>
          <a:xfrm>
            <a:off x="-720794" y="-1341930"/>
            <a:ext cx="3781934" cy="3834661"/>
          </a:xfrm>
          <a:custGeom>
            <a:avLst/>
            <a:gdLst/>
            <a:ahLst/>
            <a:cxnLst/>
            <a:rect l="l" t="t" r="r" b="b"/>
            <a:pathLst>
              <a:path w="3781934" h="3834661">
                <a:moveTo>
                  <a:pt x="0" y="0"/>
                </a:moveTo>
                <a:lnTo>
                  <a:pt x="3781934" y="0"/>
                </a:lnTo>
                <a:lnTo>
                  <a:pt x="3781934" y="3834660"/>
                </a:lnTo>
                <a:lnTo>
                  <a:pt x="0" y="383466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l-GR"/>
          </a:p>
        </p:txBody>
      </p:sp>
      <p:sp>
        <p:nvSpPr>
          <p:cNvPr id="5" name="Freeform 5"/>
          <p:cNvSpPr/>
          <p:nvPr/>
        </p:nvSpPr>
        <p:spPr>
          <a:xfrm rot="-271112" flipV="1">
            <a:off x="15603455" y="-758100"/>
            <a:ext cx="3052683" cy="3789344"/>
          </a:xfrm>
          <a:custGeom>
            <a:avLst/>
            <a:gdLst/>
            <a:ahLst/>
            <a:cxnLst/>
            <a:rect l="l" t="t" r="r" b="b"/>
            <a:pathLst>
              <a:path w="3052683" h="3789344">
                <a:moveTo>
                  <a:pt x="0" y="3789344"/>
                </a:moveTo>
                <a:lnTo>
                  <a:pt x="3052684" y="3789344"/>
                </a:lnTo>
                <a:lnTo>
                  <a:pt x="3052684" y="0"/>
                </a:lnTo>
                <a:lnTo>
                  <a:pt x="0" y="0"/>
                </a:lnTo>
                <a:lnTo>
                  <a:pt x="0" y="3789344"/>
                </a:lnTo>
                <a:close/>
              </a:path>
            </a:pathLst>
          </a:custGeom>
          <a:blipFill>
            <a:blip r:embed="rId8">
              <a:extLst>
                <a:ext uri="{96DAC541-7B7A-43D3-8B79-37D633B846F1}">
                  <asvg:svgBlip xmlns:asvg="http://schemas.microsoft.com/office/drawing/2016/SVG/main" r:embed="rId9"/>
                </a:ext>
              </a:extLst>
            </a:blip>
            <a:stretch>
              <a:fillRect r="-35293"/>
            </a:stretch>
          </a:blipFill>
          <a:ln cap="sq">
            <a:noFill/>
            <a:prstDash val="solid"/>
            <a:miter/>
          </a:ln>
        </p:spPr>
        <p:txBody>
          <a:bodyPr/>
          <a:lstStyle/>
          <a:p>
            <a:endParaRPr lang="el-GR"/>
          </a:p>
        </p:txBody>
      </p:sp>
      <p:sp>
        <p:nvSpPr>
          <p:cNvPr id="6" name="Freeform 6"/>
          <p:cNvSpPr/>
          <p:nvPr/>
        </p:nvSpPr>
        <p:spPr>
          <a:xfrm>
            <a:off x="15194242" y="893762"/>
            <a:ext cx="1185681" cy="740521"/>
          </a:xfrm>
          <a:custGeom>
            <a:avLst/>
            <a:gdLst/>
            <a:ahLst/>
            <a:cxnLst/>
            <a:rect l="l" t="t" r="r" b="b"/>
            <a:pathLst>
              <a:path w="1185681" h="740521">
                <a:moveTo>
                  <a:pt x="0" y="0"/>
                </a:moveTo>
                <a:lnTo>
                  <a:pt x="1185681" y="0"/>
                </a:lnTo>
                <a:lnTo>
                  <a:pt x="1185681" y="740521"/>
                </a:lnTo>
                <a:lnTo>
                  <a:pt x="0" y="740521"/>
                </a:lnTo>
                <a:lnTo>
                  <a:pt x="0" y="0"/>
                </a:lnTo>
                <a:close/>
              </a:path>
            </a:pathLst>
          </a:custGeom>
          <a:blipFill>
            <a:blip r:embed="rId10">
              <a:extLst>
                <a:ext uri="{96DAC541-7B7A-43D3-8B79-37D633B846F1}">
                  <asvg:svgBlip xmlns:asvg="http://schemas.microsoft.com/office/drawing/2016/SVG/main" r:embed="rId11"/>
                </a:ext>
              </a:extLst>
            </a:blip>
            <a:stretch>
              <a:fillRect t="-49106"/>
            </a:stretch>
          </a:blipFill>
        </p:spPr>
        <p:txBody>
          <a:bodyPr/>
          <a:lstStyle/>
          <a:p>
            <a:endParaRPr lang="el-GR"/>
          </a:p>
        </p:txBody>
      </p:sp>
      <p:sp>
        <p:nvSpPr>
          <p:cNvPr id="7" name="Freeform 7"/>
          <p:cNvSpPr/>
          <p:nvPr/>
        </p:nvSpPr>
        <p:spPr>
          <a:xfrm>
            <a:off x="-166137" y="5844171"/>
            <a:ext cx="1673124" cy="1799058"/>
          </a:xfrm>
          <a:custGeom>
            <a:avLst/>
            <a:gdLst/>
            <a:ahLst/>
            <a:cxnLst/>
            <a:rect l="l" t="t" r="r" b="b"/>
            <a:pathLst>
              <a:path w="1673124" h="1799058">
                <a:moveTo>
                  <a:pt x="0" y="0"/>
                </a:moveTo>
                <a:lnTo>
                  <a:pt x="1673124" y="0"/>
                </a:lnTo>
                <a:lnTo>
                  <a:pt x="1673124" y="1799058"/>
                </a:lnTo>
                <a:lnTo>
                  <a:pt x="0" y="179905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l-GR"/>
          </a:p>
        </p:txBody>
      </p:sp>
      <p:sp>
        <p:nvSpPr>
          <p:cNvPr id="8" name="Freeform 8"/>
          <p:cNvSpPr/>
          <p:nvPr/>
        </p:nvSpPr>
        <p:spPr>
          <a:xfrm flipH="1">
            <a:off x="16679737" y="4488569"/>
            <a:ext cx="2508726" cy="2977716"/>
          </a:xfrm>
          <a:custGeom>
            <a:avLst/>
            <a:gdLst/>
            <a:ahLst/>
            <a:cxnLst/>
            <a:rect l="l" t="t" r="r" b="b"/>
            <a:pathLst>
              <a:path w="2508726" h="2977716">
                <a:moveTo>
                  <a:pt x="2508725" y="0"/>
                </a:moveTo>
                <a:lnTo>
                  <a:pt x="0" y="0"/>
                </a:lnTo>
                <a:lnTo>
                  <a:pt x="0" y="2977716"/>
                </a:lnTo>
                <a:lnTo>
                  <a:pt x="2508725" y="2977716"/>
                </a:lnTo>
                <a:lnTo>
                  <a:pt x="2508725"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l-GR"/>
          </a:p>
        </p:txBody>
      </p:sp>
      <p:sp>
        <p:nvSpPr>
          <p:cNvPr id="9" name="Freeform 9"/>
          <p:cNvSpPr/>
          <p:nvPr/>
        </p:nvSpPr>
        <p:spPr>
          <a:xfrm>
            <a:off x="1634296" y="1915035"/>
            <a:ext cx="15184547" cy="1822146"/>
          </a:xfrm>
          <a:custGeom>
            <a:avLst/>
            <a:gdLst/>
            <a:ahLst/>
            <a:cxnLst/>
            <a:rect l="l" t="t" r="r" b="b"/>
            <a:pathLst>
              <a:path w="15184547" h="1822146">
                <a:moveTo>
                  <a:pt x="0" y="0"/>
                </a:moveTo>
                <a:lnTo>
                  <a:pt x="15184547" y="0"/>
                </a:lnTo>
                <a:lnTo>
                  <a:pt x="15184547" y="1822146"/>
                </a:lnTo>
                <a:lnTo>
                  <a:pt x="0" y="18221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grpSp>
        <p:nvGrpSpPr>
          <p:cNvPr id="10" name="Group 10"/>
          <p:cNvGrpSpPr/>
          <p:nvPr/>
        </p:nvGrpSpPr>
        <p:grpSpPr>
          <a:xfrm>
            <a:off x="2263300" y="4120970"/>
            <a:ext cx="6567314" cy="827679"/>
            <a:chOff x="0" y="0"/>
            <a:chExt cx="1587247" cy="200041"/>
          </a:xfrm>
        </p:grpSpPr>
        <p:sp>
          <p:nvSpPr>
            <p:cNvPr id="11" name="Freeform 11"/>
            <p:cNvSpPr/>
            <p:nvPr/>
          </p:nvSpPr>
          <p:spPr>
            <a:xfrm>
              <a:off x="0" y="0"/>
              <a:ext cx="1587247" cy="200041"/>
            </a:xfrm>
            <a:custGeom>
              <a:avLst/>
              <a:gdLst/>
              <a:ahLst/>
              <a:cxnLst/>
              <a:rect l="l" t="t" r="r" b="b"/>
              <a:pathLst>
                <a:path w="1587247" h="200041">
                  <a:moveTo>
                    <a:pt x="100020" y="0"/>
                  </a:moveTo>
                  <a:lnTo>
                    <a:pt x="1487227" y="0"/>
                  </a:lnTo>
                  <a:cubicBezTo>
                    <a:pt x="1513754" y="0"/>
                    <a:pt x="1539194" y="10538"/>
                    <a:pt x="1557952" y="29295"/>
                  </a:cubicBezTo>
                  <a:cubicBezTo>
                    <a:pt x="1576709" y="48053"/>
                    <a:pt x="1587247" y="73493"/>
                    <a:pt x="1587247" y="100020"/>
                  </a:cubicBezTo>
                  <a:lnTo>
                    <a:pt x="1587247" y="100020"/>
                  </a:lnTo>
                  <a:cubicBezTo>
                    <a:pt x="1587247" y="155260"/>
                    <a:pt x="1542467" y="200041"/>
                    <a:pt x="1487227" y="200041"/>
                  </a:cubicBezTo>
                  <a:lnTo>
                    <a:pt x="100020" y="200041"/>
                  </a:lnTo>
                  <a:cubicBezTo>
                    <a:pt x="44781" y="200041"/>
                    <a:pt x="0" y="155260"/>
                    <a:pt x="0" y="100020"/>
                  </a:cubicBezTo>
                  <a:lnTo>
                    <a:pt x="0" y="100020"/>
                  </a:lnTo>
                  <a:cubicBezTo>
                    <a:pt x="0" y="44781"/>
                    <a:pt x="44781" y="0"/>
                    <a:pt x="100020" y="0"/>
                  </a:cubicBezTo>
                  <a:close/>
                </a:path>
              </a:pathLst>
            </a:custGeom>
            <a:solidFill>
              <a:srgbClr val="000000">
                <a:alpha val="0"/>
              </a:srgbClr>
            </a:solidFill>
            <a:ln w="19050" cap="rnd">
              <a:solidFill>
                <a:srgbClr val="142E2D"/>
              </a:solidFill>
              <a:prstDash val="solid"/>
              <a:round/>
            </a:ln>
          </p:spPr>
          <p:txBody>
            <a:bodyPr/>
            <a:lstStyle/>
            <a:p>
              <a:endParaRPr lang="el-GR"/>
            </a:p>
          </p:txBody>
        </p:sp>
        <p:sp>
          <p:nvSpPr>
            <p:cNvPr id="12" name="TextBox 12"/>
            <p:cNvSpPr txBox="1"/>
            <p:nvPr/>
          </p:nvSpPr>
          <p:spPr>
            <a:xfrm>
              <a:off x="0" y="0"/>
              <a:ext cx="1587247" cy="200041"/>
            </a:xfrm>
            <a:prstGeom prst="rect">
              <a:avLst/>
            </a:prstGeom>
          </p:spPr>
          <p:txBody>
            <a:bodyPr lIns="50800" tIns="50800" rIns="50800" bIns="50800" rtlCol="0" anchor="ctr"/>
            <a:lstStyle/>
            <a:p>
              <a:pPr algn="ctr">
                <a:lnSpc>
                  <a:spcPts val="2640"/>
                </a:lnSpc>
              </a:pPr>
              <a:endParaRPr/>
            </a:p>
          </p:txBody>
        </p:sp>
      </p:grpSp>
      <p:grpSp>
        <p:nvGrpSpPr>
          <p:cNvPr id="13" name="Group 13"/>
          <p:cNvGrpSpPr/>
          <p:nvPr/>
        </p:nvGrpSpPr>
        <p:grpSpPr>
          <a:xfrm>
            <a:off x="2389079" y="4247168"/>
            <a:ext cx="575283" cy="57528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765C"/>
            </a:solidFill>
            <a:ln cap="sq">
              <a:noFill/>
              <a:prstDash val="solid"/>
              <a:miter/>
            </a:ln>
          </p:spPr>
          <p:txBody>
            <a:bodyPr/>
            <a:lstStyle/>
            <a:p>
              <a:endParaRPr lang="el-GR"/>
            </a:p>
          </p:txBody>
        </p:sp>
        <p:sp>
          <p:nvSpPr>
            <p:cNvPr id="15" name="TextBox 15"/>
            <p:cNvSpPr txBox="1"/>
            <p:nvPr/>
          </p:nvSpPr>
          <p:spPr>
            <a:xfrm>
              <a:off x="76200" y="76200"/>
              <a:ext cx="660400" cy="660400"/>
            </a:xfrm>
            <a:prstGeom prst="rect">
              <a:avLst/>
            </a:prstGeom>
          </p:spPr>
          <p:txBody>
            <a:bodyPr lIns="50800" tIns="50800" rIns="50800" bIns="50800" rtlCol="0" anchor="ctr"/>
            <a:lstStyle/>
            <a:p>
              <a:pPr algn="ctr">
                <a:lnSpc>
                  <a:spcPts val="2640"/>
                </a:lnSpc>
              </a:pPr>
              <a:endParaRPr/>
            </a:p>
          </p:txBody>
        </p:sp>
      </p:grpSp>
      <p:grpSp>
        <p:nvGrpSpPr>
          <p:cNvPr id="16" name="Group 16"/>
          <p:cNvGrpSpPr/>
          <p:nvPr/>
        </p:nvGrpSpPr>
        <p:grpSpPr>
          <a:xfrm>
            <a:off x="2263300" y="5281211"/>
            <a:ext cx="6567314" cy="827679"/>
            <a:chOff x="0" y="0"/>
            <a:chExt cx="1587247" cy="200041"/>
          </a:xfrm>
        </p:grpSpPr>
        <p:sp>
          <p:nvSpPr>
            <p:cNvPr id="17" name="Freeform 17"/>
            <p:cNvSpPr/>
            <p:nvPr/>
          </p:nvSpPr>
          <p:spPr>
            <a:xfrm>
              <a:off x="0" y="0"/>
              <a:ext cx="1587247" cy="200041"/>
            </a:xfrm>
            <a:custGeom>
              <a:avLst/>
              <a:gdLst/>
              <a:ahLst/>
              <a:cxnLst/>
              <a:rect l="l" t="t" r="r" b="b"/>
              <a:pathLst>
                <a:path w="1587247" h="200041">
                  <a:moveTo>
                    <a:pt x="100020" y="0"/>
                  </a:moveTo>
                  <a:lnTo>
                    <a:pt x="1487227" y="0"/>
                  </a:lnTo>
                  <a:cubicBezTo>
                    <a:pt x="1513754" y="0"/>
                    <a:pt x="1539194" y="10538"/>
                    <a:pt x="1557952" y="29295"/>
                  </a:cubicBezTo>
                  <a:cubicBezTo>
                    <a:pt x="1576709" y="48053"/>
                    <a:pt x="1587247" y="73493"/>
                    <a:pt x="1587247" y="100020"/>
                  </a:cubicBezTo>
                  <a:lnTo>
                    <a:pt x="1587247" y="100020"/>
                  </a:lnTo>
                  <a:cubicBezTo>
                    <a:pt x="1587247" y="155260"/>
                    <a:pt x="1542467" y="200041"/>
                    <a:pt x="1487227" y="200041"/>
                  </a:cubicBezTo>
                  <a:lnTo>
                    <a:pt x="100020" y="200041"/>
                  </a:lnTo>
                  <a:cubicBezTo>
                    <a:pt x="44781" y="200041"/>
                    <a:pt x="0" y="155260"/>
                    <a:pt x="0" y="100020"/>
                  </a:cubicBezTo>
                  <a:lnTo>
                    <a:pt x="0" y="100020"/>
                  </a:lnTo>
                  <a:cubicBezTo>
                    <a:pt x="0" y="44781"/>
                    <a:pt x="44781" y="0"/>
                    <a:pt x="100020" y="0"/>
                  </a:cubicBezTo>
                  <a:close/>
                </a:path>
              </a:pathLst>
            </a:custGeom>
            <a:solidFill>
              <a:srgbClr val="000000">
                <a:alpha val="0"/>
              </a:srgbClr>
            </a:solidFill>
            <a:ln w="19050" cap="rnd">
              <a:solidFill>
                <a:srgbClr val="142E2D"/>
              </a:solidFill>
              <a:prstDash val="solid"/>
              <a:round/>
            </a:ln>
          </p:spPr>
          <p:txBody>
            <a:bodyPr/>
            <a:lstStyle/>
            <a:p>
              <a:endParaRPr lang="el-GR"/>
            </a:p>
          </p:txBody>
        </p:sp>
        <p:sp>
          <p:nvSpPr>
            <p:cNvPr id="18" name="TextBox 18"/>
            <p:cNvSpPr txBox="1"/>
            <p:nvPr/>
          </p:nvSpPr>
          <p:spPr>
            <a:xfrm>
              <a:off x="0" y="0"/>
              <a:ext cx="1587247" cy="200041"/>
            </a:xfrm>
            <a:prstGeom prst="rect">
              <a:avLst/>
            </a:prstGeom>
          </p:spPr>
          <p:txBody>
            <a:bodyPr lIns="50800" tIns="50800" rIns="50800" bIns="50800" rtlCol="0" anchor="ctr"/>
            <a:lstStyle/>
            <a:p>
              <a:pPr algn="ctr">
                <a:lnSpc>
                  <a:spcPts val="2640"/>
                </a:lnSpc>
              </a:pPr>
              <a:endParaRPr/>
            </a:p>
          </p:txBody>
        </p:sp>
      </p:grpSp>
      <p:grpSp>
        <p:nvGrpSpPr>
          <p:cNvPr id="19" name="Group 19"/>
          <p:cNvGrpSpPr/>
          <p:nvPr/>
        </p:nvGrpSpPr>
        <p:grpSpPr>
          <a:xfrm>
            <a:off x="2389079" y="5407409"/>
            <a:ext cx="575283" cy="57528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765C"/>
            </a:solidFill>
            <a:ln cap="sq">
              <a:noFill/>
              <a:prstDash val="solid"/>
              <a:miter/>
            </a:ln>
          </p:spPr>
          <p:txBody>
            <a:bodyPr/>
            <a:lstStyle/>
            <a:p>
              <a:endParaRPr lang="el-GR"/>
            </a:p>
          </p:txBody>
        </p:sp>
        <p:sp>
          <p:nvSpPr>
            <p:cNvPr id="21" name="TextBox 21"/>
            <p:cNvSpPr txBox="1"/>
            <p:nvPr/>
          </p:nvSpPr>
          <p:spPr>
            <a:xfrm>
              <a:off x="76200" y="76200"/>
              <a:ext cx="660400" cy="660400"/>
            </a:xfrm>
            <a:prstGeom prst="rect">
              <a:avLst/>
            </a:prstGeom>
          </p:spPr>
          <p:txBody>
            <a:bodyPr lIns="50800" tIns="50800" rIns="50800" bIns="50800" rtlCol="0" anchor="ctr"/>
            <a:lstStyle/>
            <a:p>
              <a:pPr algn="ctr">
                <a:lnSpc>
                  <a:spcPts val="2640"/>
                </a:lnSpc>
              </a:pPr>
              <a:endParaRPr/>
            </a:p>
          </p:txBody>
        </p:sp>
      </p:grpSp>
      <p:grpSp>
        <p:nvGrpSpPr>
          <p:cNvPr id="22" name="Group 22"/>
          <p:cNvGrpSpPr/>
          <p:nvPr/>
        </p:nvGrpSpPr>
        <p:grpSpPr>
          <a:xfrm>
            <a:off x="2263300" y="6441452"/>
            <a:ext cx="6567314" cy="827679"/>
            <a:chOff x="0" y="0"/>
            <a:chExt cx="1587247" cy="200041"/>
          </a:xfrm>
        </p:grpSpPr>
        <p:sp>
          <p:nvSpPr>
            <p:cNvPr id="23" name="Freeform 23"/>
            <p:cNvSpPr/>
            <p:nvPr/>
          </p:nvSpPr>
          <p:spPr>
            <a:xfrm>
              <a:off x="0" y="0"/>
              <a:ext cx="1587247" cy="200041"/>
            </a:xfrm>
            <a:custGeom>
              <a:avLst/>
              <a:gdLst/>
              <a:ahLst/>
              <a:cxnLst/>
              <a:rect l="l" t="t" r="r" b="b"/>
              <a:pathLst>
                <a:path w="1587247" h="200041">
                  <a:moveTo>
                    <a:pt x="100020" y="0"/>
                  </a:moveTo>
                  <a:lnTo>
                    <a:pt x="1487227" y="0"/>
                  </a:lnTo>
                  <a:cubicBezTo>
                    <a:pt x="1513754" y="0"/>
                    <a:pt x="1539194" y="10538"/>
                    <a:pt x="1557952" y="29295"/>
                  </a:cubicBezTo>
                  <a:cubicBezTo>
                    <a:pt x="1576709" y="48053"/>
                    <a:pt x="1587247" y="73493"/>
                    <a:pt x="1587247" y="100020"/>
                  </a:cubicBezTo>
                  <a:lnTo>
                    <a:pt x="1587247" y="100020"/>
                  </a:lnTo>
                  <a:cubicBezTo>
                    <a:pt x="1587247" y="155260"/>
                    <a:pt x="1542467" y="200041"/>
                    <a:pt x="1487227" y="200041"/>
                  </a:cubicBezTo>
                  <a:lnTo>
                    <a:pt x="100020" y="200041"/>
                  </a:lnTo>
                  <a:cubicBezTo>
                    <a:pt x="44781" y="200041"/>
                    <a:pt x="0" y="155260"/>
                    <a:pt x="0" y="100020"/>
                  </a:cubicBezTo>
                  <a:lnTo>
                    <a:pt x="0" y="100020"/>
                  </a:lnTo>
                  <a:cubicBezTo>
                    <a:pt x="0" y="44781"/>
                    <a:pt x="44781" y="0"/>
                    <a:pt x="100020" y="0"/>
                  </a:cubicBezTo>
                  <a:close/>
                </a:path>
              </a:pathLst>
            </a:custGeom>
            <a:solidFill>
              <a:srgbClr val="000000">
                <a:alpha val="0"/>
              </a:srgbClr>
            </a:solidFill>
            <a:ln w="19050" cap="rnd">
              <a:solidFill>
                <a:srgbClr val="142E2D"/>
              </a:solidFill>
              <a:prstDash val="solid"/>
              <a:round/>
            </a:ln>
          </p:spPr>
          <p:txBody>
            <a:bodyPr/>
            <a:lstStyle/>
            <a:p>
              <a:endParaRPr lang="el-GR"/>
            </a:p>
          </p:txBody>
        </p:sp>
        <p:sp>
          <p:nvSpPr>
            <p:cNvPr id="24" name="TextBox 24"/>
            <p:cNvSpPr txBox="1"/>
            <p:nvPr/>
          </p:nvSpPr>
          <p:spPr>
            <a:xfrm>
              <a:off x="0" y="0"/>
              <a:ext cx="1587247" cy="200041"/>
            </a:xfrm>
            <a:prstGeom prst="rect">
              <a:avLst/>
            </a:prstGeom>
          </p:spPr>
          <p:txBody>
            <a:bodyPr lIns="50800" tIns="50800" rIns="50800" bIns="50800" rtlCol="0" anchor="ctr"/>
            <a:lstStyle/>
            <a:p>
              <a:pPr algn="ctr">
                <a:lnSpc>
                  <a:spcPts val="2640"/>
                </a:lnSpc>
              </a:pPr>
              <a:endParaRPr/>
            </a:p>
          </p:txBody>
        </p:sp>
      </p:grpSp>
      <p:grpSp>
        <p:nvGrpSpPr>
          <p:cNvPr id="25" name="Group 25"/>
          <p:cNvGrpSpPr/>
          <p:nvPr/>
        </p:nvGrpSpPr>
        <p:grpSpPr>
          <a:xfrm>
            <a:off x="2389079" y="6567650"/>
            <a:ext cx="575283" cy="575283"/>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765C"/>
            </a:solidFill>
            <a:ln cap="sq">
              <a:noFill/>
              <a:prstDash val="solid"/>
              <a:miter/>
            </a:ln>
          </p:spPr>
          <p:txBody>
            <a:bodyPr/>
            <a:lstStyle/>
            <a:p>
              <a:endParaRPr lang="el-GR"/>
            </a:p>
          </p:txBody>
        </p:sp>
        <p:sp>
          <p:nvSpPr>
            <p:cNvPr id="27" name="TextBox 27"/>
            <p:cNvSpPr txBox="1"/>
            <p:nvPr/>
          </p:nvSpPr>
          <p:spPr>
            <a:xfrm>
              <a:off x="76200" y="76200"/>
              <a:ext cx="660400" cy="660400"/>
            </a:xfrm>
            <a:prstGeom prst="rect">
              <a:avLst/>
            </a:prstGeom>
          </p:spPr>
          <p:txBody>
            <a:bodyPr lIns="50800" tIns="50800" rIns="50800" bIns="50800" rtlCol="0" anchor="ctr"/>
            <a:lstStyle/>
            <a:p>
              <a:pPr algn="ctr">
                <a:lnSpc>
                  <a:spcPts val="2640"/>
                </a:lnSpc>
              </a:pPr>
              <a:endParaRPr/>
            </a:p>
          </p:txBody>
        </p:sp>
      </p:grpSp>
      <p:grpSp>
        <p:nvGrpSpPr>
          <p:cNvPr id="28" name="Group 28"/>
          <p:cNvGrpSpPr/>
          <p:nvPr/>
        </p:nvGrpSpPr>
        <p:grpSpPr>
          <a:xfrm>
            <a:off x="9471518" y="4120970"/>
            <a:ext cx="6567314" cy="827679"/>
            <a:chOff x="0" y="0"/>
            <a:chExt cx="1587247" cy="200041"/>
          </a:xfrm>
        </p:grpSpPr>
        <p:sp>
          <p:nvSpPr>
            <p:cNvPr id="29" name="Freeform 29"/>
            <p:cNvSpPr/>
            <p:nvPr/>
          </p:nvSpPr>
          <p:spPr>
            <a:xfrm>
              <a:off x="0" y="0"/>
              <a:ext cx="1587247" cy="200041"/>
            </a:xfrm>
            <a:custGeom>
              <a:avLst/>
              <a:gdLst/>
              <a:ahLst/>
              <a:cxnLst/>
              <a:rect l="l" t="t" r="r" b="b"/>
              <a:pathLst>
                <a:path w="1587247" h="200041">
                  <a:moveTo>
                    <a:pt x="100020" y="0"/>
                  </a:moveTo>
                  <a:lnTo>
                    <a:pt x="1487227" y="0"/>
                  </a:lnTo>
                  <a:cubicBezTo>
                    <a:pt x="1513754" y="0"/>
                    <a:pt x="1539194" y="10538"/>
                    <a:pt x="1557952" y="29295"/>
                  </a:cubicBezTo>
                  <a:cubicBezTo>
                    <a:pt x="1576709" y="48053"/>
                    <a:pt x="1587247" y="73493"/>
                    <a:pt x="1587247" y="100020"/>
                  </a:cubicBezTo>
                  <a:lnTo>
                    <a:pt x="1587247" y="100020"/>
                  </a:lnTo>
                  <a:cubicBezTo>
                    <a:pt x="1587247" y="155260"/>
                    <a:pt x="1542467" y="200041"/>
                    <a:pt x="1487227" y="200041"/>
                  </a:cubicBezTo>
                  <a:lnTo>
                    <a:pt x="100020" y="200041"/>
                  </a:lnTo>
                  <a:cubicBezTo>
                    <a:pt x="44781" y="200041"/>
                    <a:pt x="0" y="155260"/>
                    <a:pt x="0" y="100020"/>
                  </a:cubicBezTo>
                  <a:lnTo>
                    <a:pt x="0" y="100020"/>
                  </a:lnTo>
                  <a:cubicBezTo>
                    <a:pt x="0" y="44781"/>
                    <a:pt x="44781" y="0"/>
                    <a:pt x="100020" y="0"/>
                  </a:cubicBezTo>
                  <a:close/>
                </a:path>
              </a:pathLst>
            </a:custGeom>
            <a:solidFill>
              <a:srgbClr val="000000">
                <a:alpha val="0"/>
              </a:srgbClr>
            </a:solidFill>
            <a:ln w="19050" cap="rnd">
              <a:solidFill>
                <a:srgbClr val="142E2D"/>
              </a:solidFill>
              <a:prstDash val="solid"/>
              <a:round/>
            </a:ln>
          </p:spPr>
          <p:txBody>
            <a:bodyPr/>
            <a:lstStyle/>
            <a:p>
              <a:endParaRPr lang="el-GR"/>
            </a:p>
          </p:txBody>
        </p:sp>
        <p:sp>
          <p:nvSpPr>
            <p:cNvPr id="30" name="TextBox 30"/>
            <p:cNvSpPr txBox="1"/>
            <p:nvPr/>
          </p:nvSpPr>
          <p:spPr>
            <a:xfrm>
              <a:off x="0" y="0"/>
              <a:ext cx="1587247" cy="200041"/>
            </a:xfrm>
            <a:prstGeom prst="rect">
              <a:avLst/>
            </a:prstGeom>
          </p:spPr>
          <p:txBody>
            <a:bodyPr lIns="50800" tIns="50800" rIns="50800" bIns="50800" rtlCol="0" anchor="ctr"/>
            <a:lstStyle/>
            <a:p>
              <a:pPr algn="ctr">
                <a:lnSpc>
                  <a:spcPts val="2640"/>
                </a:lnSpc>
              </a:pPr>
              <a:endParaRPr/>
            </a:p>
          </p:txBody>
        </p:sp>
      </p:grpSp>
      <p:grpSp>
        <p:nvGrpSpPr>
          <p:cNvPr id="31" name="Group 31"/>
          <p:cNvGrpSpPr/>
          <p:nvPr/>
        </p:nvGrpSpPr>
        <p:grpSpPr>
          <a:xfrm>
            <a:off x="9597298" y="4247168"/>
            <a:ext cx="575283" cy="575283"/>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765C"/>
            </a:solidFill>
            <a:ln cap="sq">
              <a:noFill/>
              <a:prstDash val="solid"/>
              <a:miter/>
            </a:ln>
          </p:spPr>
          <p:txBody>
            <a:bodyPr/>
            <a:lstStyle/>
            <a:p>
              <a:endParaRPr lang="el-GR"/>
            </a:p>
          </p:txBody>
        </p:sp>
        <p:sp>
          <p:nvSpPr>
            <p:cNvPr id="33" name="TextBox 33"/>
            <p:cNvSpPr txBox="1"/>
            <p:nvPr/>
          </p:nvSpPr>
          <p:spPr>
            <a:xfrm>
              <a:off x="76200" y="76200"/>
              <a:ext cx="660400" cy="660400"/>
            </a:xfrm>
            <a:prstGeom prst="rect">
              <a:avLst/>
            </a:prstGeom>
          </p:spPr>
          <p:txBody>
            <a:bodyPr lIns="50800" tIns="50800" rIns="50800" bIns="50800" rtlCol="0" anchor="ctr"/>
            <a:lstStyle/>
            <a:p>
              <a:pPr algn="ctr">
                <a:lnSpc>
                  <a:spcPts val="2640"/>
                </a:lnSpc>
              </a:pPr>
              <a:endParaRPr/>
            </a:p>
          </p:txBody>
        </p:sp>
      </p:grpSp>
      <p:grpSp>
        <p:nvGrpSpPr>
          <p:cNvPr id="34" name="Group 34"/>
          <p:cNvGrpSpPr/>
          <p:nvPr/>
        </p:nvGrpSpPr>
        <p:grpSpPr>
          <a:xfrm>
            <a:off x="9471518" y="5281211"/>
            <a:ext cx="6567314" cy="827679"/>
            <a:chOff x="0" y="0"/>
            <a:chExt cx="1587247" cy="200041"/>
          </a:xfrm>
        </p:grpSpPr>
        <p:sp>
          <p:nvSpPr>
            <p:cNvPr id="35" name="Freeform 35"/>
            <p:cNvSpPr/>
            <p:nvPr/>
          </p:nvSpPr>
          <p:spPr>
            <a:xfrm>
              <a:off x="0" y="0"/>
              <a:ext cx="1587247" cy="200041"/>
            </a:xfrm>
            <a:custGeom>
              <a:avLst/>
              <a:gdLst/>
              <a:ahLst/>
              <a:cxnLst/>
              <a:rect l="l" t="t" r="r" b="b"/>
              <a:pathLst>
                <a:path w="1587247" h="200041">
                  <a:moveTo>
                    <a:pt x="100020" y="0"/>
                  </a:moveTo>
                  <a:lnTo>
                    <a:pt x="1487227" y="0"/>
                  </a:lnTo>
                  <a:cubicBezTo>
                    <a:pt x="1513754" y="0"/>
                    <a:pt x="1539194" y="10538"/>
                    <a:pt x="1557952" y="29295"/>
                  </a:cubicBezTo>
                  <a:cubicBezTo>
                    <a:pt x="1576709" y="48053"/>
                    <a:pt x="1587247" y="73493"/>
                    <a:pt x="1587247" y="100020"/>
                  </a:cubicBezTo>
                  <a:lnTo>
                    <a:pt x="1587247" y="100020"/>
                  </a:lnTo>
                  <a:cubicBezTo>
                    <a:pt x="1587247" y="155260"/>
                    <a:pt x="1542467" y="200041"/>
                    <a:pt x="1487227" y="200041"/>
                  </a:cubicBezTo>
                  <a:lnTo>
                    <a:pt x="100020" y="200041"/>
                  </a:lnTo>
                  <a:cubicBezTo>
                    <a:pt x="44781" y="200041"/>
                    <a:pt x="0" y="155260"/>
                    <a:pt x="0" y="100020"/>
                  </a:cubicBezTo>
                  <a:lnTo>
                    <a:pt x="0" y="100020"/>
                  </a:lnTo>
                  <a:cubicBezTo>
                    <a:pt x="0" y="44781"/>
                    <a:pt x="44781" y="0"/>
                    <a:pt x="100020" y="0"/>
                  </a:cubicBezTo>
                  <a:close/>
                </a:path>
              </a:pathLst>
            </a:custGeom>
            <a:solidFill>
              <a:srgbClr val="000000">
                <a:alpha val="0"/>
              </a:srgbClr>
            </a:solidFill>
            <a:ln w="19050" cap="rnd">
              <a:solidFill>
                <a:srgbClr val="142E2D"/>
              </a:solidFill>
              <a:prstDash val="solid"/>
              <a:round/>
            </a:ln>
          </p:spPr>
          <p:txBody>
            <a:bodyPr/>
            <a:lstStyle/>
            <a:p>
              <a:endParaRPr lang="el-GR"/>
            </a:p>
          </p:txBody>
        </p:sp>
        <p:sp>
          <p:nvSpPr>
            <p:cNvPr id="36" name="TextBox 36"/>
            <p:cNvSpPr txBox="1"/>
            <p:nvPr/>
          </p:nvSpPr>
          <p:spPr>
            <a:xfrm>
              <a:off x="0" y="0"/>
              <a:ext cx="1587247" cy="200041"/>
            </a:xfrm>
            <a:prstGeom prst="rect">
              <a:avLst/>
            </a:prstGeom>
          </p:spPr>
          <p:txBody>
            <a:bodyPr lIns="50800" tIns="50800" rIns="50800" bIns="50800" rtlCol="0" anchor="ctr"/>
            <a:lstStyle/>
            <a:p>
              <a:pPr algn="ctr">
                <a:lnSpc>
                  <a:spcPts val="2640"/>
                </a:lnSpc>
              </a:pPr>
              <a:endParaRPr/>
            </a:p>
          </p:txBody>
        </p:sp>
      </p:grpSp>
      <p:grpSp>
        <p:nvGrpSpPr>
          <p:cNvPr id="37" name="Group 37"/>
          <p:cNvGrpSpPr/>
          <p:nvPr/>
        </p:nvGrpSpPr>
        <p:grpSpPr>
          <a:xfrm>
            <a:off x="9597298" y="5407409"/>
            <a:ext cx="575283" cy="575283"/>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765C"/>
            </a:solidFill>
            <a:ln cap="sq">
              <a:noFill/>
              <a:prstDash val="solid"/>
              <a:miter/>
            </a:ln>
          </p:spPr>
          <p:txBody>
            <a:bodyPr/>
            <a:lstStyle/>
            <a:p>
              <a:endParaRPr lang="el-GR"/>
            </a:p>
          </p:txBody>
        </p:sp>
        <p:sp>
          <p:nvSpPr>
            <p:cNvPr id="39" name="TextBox 39"/>
            <p:cNvSpPr txBox="1"/>
            <p:nvPr/>
          </p:nvSpPr>
          <p:spPr>
            <a:xfrm>
              <a:off x="76200" y="76200"/>
              <a:ext cx="660400" cy="660400"/>
            </a:xfrm>
            <a:prstGeom prst="rect">
              <a:avLst/>
            </a:prstGeom>
          </p:spPr>
          <p:txBody>
            <a:bodyPr lIns="50800" tIns="50800" rIns="50800" bIns="50800" rtlCol="0" anchor="ctr"/>
            <a:lstStyle/>
            <a:p>
              <a:pPr algn="ctr">
                <a:lnSpc>
                  <a:spcPts val="2640"/>
                </a:lnSpc>
              </a:pPr>
              <a:endParaRPr/>
            </a:p>
          </p:txBody>
        </p:sp>
      </p:grpSp>
      <p:grpSp>
        <p:nvGrpSpPr>
          <p:cNvPr id="40" name="Group 40"/>
          <p:cNvGrpSpPr/>
          <p:nvPr/>
        </p:nvGrpSpPr>
        <p:grpSpPr>
          <a:xfrm>
            <a:off x="9471518" y="6441452"/>
            <a:ext cx="6567314" cy="827679"/>
            <a:chOff x="0" y="0"/>
            <a:chExt cx="1587247" cy="200041"/>
          </a:xfrm>
        </p:grpSpPr>
        <p:sp>
          <p:nvSpPr>
            <p:cNvPr id="41" name="Freeform 41"/>
            <p:cNvSpPr/>
            <p:nvPr/>
          </p:nvSpPr>
          <p:spPr>
            <a:xfrm>
              <a:off x="0" y="0"/>
              <a:ext cx="1587247" cy="200041"/>
            </a:xfrm>
            <a:custGeom>
              <a:avLst/>
              <a:gdLst/>
              <a:ahLst/>
              <a:cxnLst/>
              <a:rect l="l" t="t" r="r" b="b"/>
              <a:pathLst>
                <a:path w="1587247" h="200041">
                  <a:moveTo>
                    <a:pt x="100020" y="0"/>
                  </a:moveTo>
                  <a:lnTo>
                    <a:pt x="1487227" y="0"/>
                  </a:lnTo>
                  <a:cubicBezTo>
                    <a:pt x="1513754" y="0"/>
                    <a:pt x="1539194" y="10538"/>
                    <a:pt x="1557952" y="29295"/>
                  </a:cubicBezTo>
                  <a:cubicBezTo>
                    <a:pt x="1576709" y="48053"/>
                    <a:pt x="1587247" y="73493"/>
                    <a:pt x="1587247" y="100020"/>
                  </a:cubicBezTo>
                  <a:lnTo>
                    <a:pt x="1587247" y="100020"/>
                  </a:lnTo>
                  <a:cubicBezTo>
                    <a:pt x="1587247" y="155260"/>
                    <a:pt x="1542467" y="200041"/>
                    <a:pt x="1487227" y="200041"/>
                  </a:cubicBezTo>
                  <a:lnTo>
                    <a:pt x="100020" y="200041"/>
                  </a:lnTo>
                  <a:cubicBezTo>
                    <a:pt x="44781" y="200041"/>
                    <a:pt x="0" y="155260"/>
                    <a:pt x="0" y="100020"/>
                  </a:cubicBezTo>
                  <a:lnTo>
                    <a:pt x="0" y="100020"/>
                  </a:lnTo>
                  <a:cubicBezTo>
                    <a:pt x="0" y="44781"/>
                    <a:pt x="44781" y="0"/>
                    <a:pt x="100020" y="0"/>
                  </a:cubicBezTo>
                  <a:close/>
                </a:path>
              </a:pathLst>
            </a:custGeom>
            <a:solidFill>
              <a:srgbClr val="000000">
                <a:alpha val="0"/>
              </a:srgbClr>
            </a:solidFill>
            <a:ln w="19050" cap="rnd">
              <a:solidFill>
                <a:srgbClr val="142E2D"/>
              </a:solidFill>
              <a:prstDash val="solid"/>
              <a:round/>
            </a:ln>
          </p:spPr>
          <p:txBody>
            <a:bodyPr/>
            <a:lstStyle/>
            <a:p>
              <a:endParaRPr lang="el-GR"/>
            </a:p>
          </p:txBody>
        </p:sp>
        <p:sp>
          <p:nvSpPr>
            <p:cNvPr id="42" name="TextBox 42"/>
            <p:cNvSpPr txBox="1"/>
            <p:nvPr/>
          </p:nvSpPr>
          <p:spPr>
            <a:xfrm>
              <a:off x="0" y="0"/>
              <a:ext cx="1587247" cy="200041"/>
            </a:xfrm>
            <a:prstGeom prst="rect">
              <a:avLst/>
            </a:prstGeom>
          </p:spPr>
          <p:txBody>
            <a:bodyPr lIns="50800" tIns="50800" rIns="50800" bIns="50800" rtlCol="0" anchor="ctr"/>
            <a:lstStyle/>
            <a:p>
              <a:pPr algn="ctr">
                <a:lnSpc>
                  <a:spcPts val="2640"/>
                </a:lnSpc>
              </a:pPr>
              <a:endParaRPr/>
            </a:p>
          </p:txBody>
        </p:sp>
      </p:grpSp>
      <p:grpSp>
        <p:nvGrpSpPr>
          <p:cNvPr id="43" name="Group 43"/>
          <p:cNvGrpSpPr/>
          <p:nvPr/>
        </p:nvGrpSpPr>
        <p:grpSpPr>
          <a:xfrm>
            <a:off x="9597298" y="6567650"/>
            <a:ext cx="575283" cy="575283"/>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765C"/>
            </a:solidFill>
            <a:ln cap="sq">
              <a:noFill/>
              <a:prstDash val="solid"/>
              <a:miter/>
            </a:ln>
          </p:spPr>
          <p:txBody>
            <a:bodyPr/>
            <a:lstStyle/>
            <a:p>
              <a:endParaRPr lang="el-GR"/>
            </a:p>
          </p:txBody>
        </p:sp>
        <p:sp>
          <p:nvSpPr>
            <p:cNvPr id="45" name="TextBox 45"/>
            <p:cNvSpPr txBox="1"/>
            <p:nvPr/>
          </p:nvSpPr>
          <p:spPr>
            <a:xfrm>
              <a:off x="76200" y="76200"/>
              <a:ext cx="660400" cy="660400"/>
            </a:xfrm>
            <a:prstGeom prst="rect">
              <a:avLst/>
            </a:prstGeom>
          </p:spPr>
          <p:txBody>
            <a:bodyPr lIns="50800" tIns="50800" rIns="50800" bIns="50800" rtlCol="0" anchor="ctr"/>
            <a:lstStyle/>
            <a:p>
              <a:pPr algn="ctr">
                <a:lnSpc>
                  <a:spcPts val="2640"/>
                </a:lnSpc>
              </a:pPr>
              <a:endParaRPr/>
            </a:p>
          </p:txBody>
        </p:sp>
      </p:grpSp>
      <p:sp>
        <p:nvSpPr>
          <p:cNvPr id="46" name="Freeform 46"/>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18"/>
            <a:stretch>
              <a:fillRect/>
            </a:stretch>
          </a:blipFill>
        </p:spPr>
        <p:txBody>
          <a:bodyPr/>
          <a:lstStyle/>
          <a:p>
            <a:endParaRPr lang="el-GR"/>
          </a:p>
        </p:txBody>
      </p:sp>
      <p:sp>
        <p:nvSpPr>
          <p:cNvPr id="47" name="Freeform 47"/>
          <p:cNvSpPr/>
          <p:nvPr/>
        </p:nvSpPr>
        <p:spPr>
          <a:xfrm>
            <a:off x="306009" y="7587629"/>
            <a:ext cx="3464544" cy="2316914"/>
          </a:xfrm>
          <a:custGeom>
            <a:avLst/>
            <a:gdLst/>
            <a:ahLst/>
            <a:cxnLst/>
            <a:rect l="l" t="t" r="r" b="b"/>
            <a:pathLst>
              <a:path w="3464544" h="2316914">
                <a:moveTo>
                  <a:pt x="0" y="0"/>
                </a:moveTo>
                <a:lnTo>
                  <a:pt x="3464545" y="0"/>
                </a:lnTo>
                <a:lnTo>
                  <a:pt x="3464545" y="2316914"/>
                </a:lnTo>
                <a:lnTo>
                  <a:pt x="0" y="2316914"/>
                </a:lnTo>
                <a:lnTo>
                  <a:pt x="0" y="0"/>
                </a:lnTo>
                <a:close/>
              </a:path>
            </a:pathLst>
          </a:custGeom>
          <a:blipFill>
            <a:blip r:embed="rId19"/>
            <a:stretch>
              <a:fillRect/>
            </a:stretch>
          </a:blipFill>
        </p:spPr>
        <p:txBody>
          <a:bodyPr/>
          <a:lstStyle/>
          <a:p>
            <a:endParaRPr lang="el-GR"/>
          </a:p>
        </p:txBody>
      </p:sp>
      <p:sp>
        <p:nvSpPr>
          <p:cNvPr id="48" name="TextBox 48"/>
          <p:cNvSpPr txBox="1"/>
          <p:nvPr/>
        </p:nvSpPr>
        <p:spPr>
          <a:xfrm>
            <a:off x="2038281" y="2447314"/>
            <a:ext cx="14211437" cy="698289"/>
          </a:xfrm>
          <a:prstGeom prst="rect">
            <a:avLst/>
          </a:prstGeom>
        </p:spPr>
        <p:txBody>
          <a:bodyPr lIns="0" tIns="0" rIns="0" bIns="0" rtlCol="0" anchor="t">
            <a:spAutoFit/>
          </a:bodyPr>
          <a:lstStyle/>
          <a:p>
            <a:pPr algn="ctr">
              <a:lnSpc>
                <a:spcPts val="5924"/>
              </a:lnSpc>
            </a:pPr>
            <a:r>
              <a:rPr lang="en-US" sz="3702">
                <a:solidFill>
                  <a:srgbClr val="142E2D"/>
                </a:solidFill>
                <a:latin typeface="One Little Font"/>
                <a:ea typeface="One Little Font"/>
                <a:cs typeface="One Little Font"/>
                <a:sym typeface="One Little Font"/>
              </a:rPr>
              <a:t>Σύμφωνα με αυτά που έχει ορίσει η αγία μας Εκκλησία, ποιες μέρες νηστεύουμε; </a:t>
            </a:r>
          </a:p>
        </p:txBody>
      </p:sp>
      <p:sp>
        <p:nvSpPr>
          <p:cNvPr id="49" name="TextBox 49"/>
          <p:cNvSpPr txBox="1"/>
          <p:nvPr/>
        </p:nvSpPr>
        <p:spPr>
          <a:xfrm>
            <a:off x="2466653" y="4260489"/>
            <a:ext cx="420134" cy="453390"/>
          </a:xfrm>
          <a:prstGeom prst="rect">
            <a:avLst/>
          </a:prstGeom>
        </p:spPr>
        <p:txBody>
          <a:bodyPr lIns="0" tIns="0" rIns="0" bIns="0" rtlCol="0" anchor="t">
            <a:spAutoFit/>
          </a:bodyPr>
          <a:lstStyle/>
          <a:p>
            <a:pPr algn="ctr">
              <a:lnSpc>
                <a:spcPts val="3360"/>
              </a:lnSpc>
              <a:spcBef>
                <a:spcPct val="0"/>
              </a:spcBef>
            </a:pPr>
            <a:r>
              <a:rPr lang="en-US" sz="2400">
                <a:solidFill>
                  <a:srgbClr val="FFFFF4"/>
                </a:solidFill>
                <a:latin typeface="Ample Display"/>
                <a:ea typeface="Ample Display"/>
                <a:cs typeface="Ample Display"/>
                <a:sym typeface="Ample Display"/>
              </a:rPr>
              <a:t>01</a:t>
            </a:r>
          </a:p>
        </p:txBody>
      </p:sp>
      <p:sp>
        <p:nvSpPr>
          <p:cNvPr id="50" name="TextBox 50"/>
          <p:cNvSpPr txBox="1"/>
          <p:nvPr/>
        </p:nvSpPr>
        <p:spPr>
          <a:xfrm>
            <a:off x="2466653" y="5420730"/>
            <a:ext cx="420134" cy="453390"/>
          </a:xfrm>
          <a:prstGeom prst="rect">
            <a:avLst/>
          </a:prstGeom>
        </p:spPr>
        <p:txBody>
          <a:bodyPr lIns="0" tIns="0" rIns="0" bIns="0" rtlCol="0" anchor="t">
            <a:spAutoFit/>
          </a:bodyPr>
          <a:lstStyle/>
          <a:p>
            <a:pPr algn="ctr">
              <a:lnSpc>
                <a:spcPts val="3360"/>
              </a:lnSpc>
              <a:spcBef>
                <a:spcPct val="0"/>
              </a:spcBef>
            </a:pPr>
            <a:r>
              <a:rPr lang="en-US" sz="2400" dirty="0">
                <a:solidFill>
                  <a:srgbClr val="FFFFF4"/>
                </a:solidFill>
                <a:latin typeface="Ample Display"/>
                <a:ea typeface="Ample Display"/>
                <a:cs typeface="Ample Display"/>
                <a:sym typeface="Ample Display"/>
              </a:rPr>
              <a:t>02</a:t>
            </a:r>
          </a:p>
        </p:txBody>
      </p:sp>
      <p:sp>
        <p:nvSpPr>
          <p:cNvPr id="51" name="TextBox 51"/>
          <p:cNvSpPr txBox="1"/>
          <p:nvPr/>
        </p:nvSpPr>
        <p:spPr>
          <a:xfrm>
            <a:off x="2466653" y="6580971"/>
            <a:ext cx="420134" cy="453390"/>
          </a:xfrm>
          <a:prstGeom prst="rect">
            <a:avLst/>
          </a:prstGeom>
        </p:spPr>
        <p:txBody>
          <a:bodyPr lIns="0" tIns="0" rIns="0" bIns="0" rtlCol="0" anchor="t">
            <a:spAutoFit/>
          </a:bodyPr>
          <a:lstStyle/>
          <a:p>
            <a:pPr algn="ctr">
              <a:lnSpc>
                <a:spcPts val="3360"/>
              </a:lnSpc>
              <a:spcBef>
                <a:spcPct val="0"/>
              </a:spcBef>
            </a:pPr>
            <a:r>
              <a:rPr lang="en-US" sz="2400">
                <a:solidFill>
                  <a:srgbClr val="FFFFF4"/>
                </a:solidFill>
                <a:latin typeface="Ample Display"/>
                <a:ea typeface="Ample Display"/>
                <a:cs typeface="Ample Display"/>
                <a:sym typeface="Ample Display"/>
              </a:rPr>
              <a:t>03</a:t>
            </a:r>
          </a:p>
        </p:txBody>
      </p:sp>
      <p:sp>
        <p:nvSpPr>
          <p:cNvPr id="52" name="TextBox 52"/>
          <p:cNvSpPr txBox="1"/>
          <p:nvPr/>
        </p:nvSpPr>
        <p:spPr>
          <a:xfrm>
            <a:off x="3207172" y="4201002"/>
            <a:ext cx="4226276" cy="747647"/>
          </a:xfrm>
          <a:prstGeom prst="rect">
            <a:avLst/>
          </a:prstGeom>
        </p:spPr>
        <p:txBody>
          <a:bodyPr lIns="0" tIns="0" rIns="0" bIns="0" rtlCol="0" anchor="t">
            <a:spAutoFit/>
          </a:bodyPr>
          <a:lstStyle/>
          <a:p>
            <a:pPr algn="l">
              <a:lnSpc>
                <a:spcPts val="6006"/>
              </a:lnSpc>
            </a:pPr>
            <a:r>
              <a:rPr lang="en-US" sz="5005" dirty="0" err="1">
                <a:solidFill>
                  <a:srgbClr val="142E2D"/>
                </a:solidFill>
                <a:latin typeface="One Little Font"/>
                <a:ea typeface="One Little Font"/>
                <a:cs typeface="One Little Font"/>
                <a:sym typeface="One Little Font"/>
              </a:rPr>
              <a:t>Κάθε</a:t>
            </a:r>
            <a:r>
              <a:rPr lang="en-US" sz="5005" dirty="0">
                <a:solidFill>
                  <a:srgbClr val="142E2D"/>
                </a:solidFill>
                <a:latin typeface="One Little Font"/>
                <a:ea typeface="One Little Font"/>
                <a:cs typeface="One Little Font"/>
                <a:sym typeface="One Little Font"/>
              </a:rPr>
              <a:t> </a:t>
            </a:r>
            <a:r>
              <a:rPr lang="en-US" sz="5005" dirty="0" err="1">
                <a:solidFill>
                  <a:srgbClr val="142E2D"/>
                </a:solidFill>
                <a:latin typeface="One Little Font"/>
                <a:ea typeface="One Little Font"/>
                <a:cs typeface="One Little Font"/>
                <a:sym typeface="One Little Font"/>
              </a:rPr>
              <a:t>Τετάρτη</a:t>
            </a:r>
            <a:endParaRPr lang="en-US" sz="5005" dirty="0">
              <a:solidFill>
                <a:srgbClr val="142E2D"/>
              </a:solidFill>
              <a:latin typeface="One Little Font"/>
              <a:ea typeface="One Little Font"/>
              <a:cs typeface="One Little Font"/>
              <a:sym typeface="One Little Font"/>
            </a:endParaRPr>
          </a:p>
        </p:txBody>
      </p:sp>
      <p:sp>
        <p:nvSpPr>
          <p:cNvPr id="53" name="TextBox 53"/>
          <p:cNvSpPr txBox="1"/>
          <p:nvPr/>
        </p:nvSpPr>
        <p:spPr>
          <a:xfrm>
            <a:off x="3207172" y="5361243"/>
            <a:ext cx="4226276" cy="747647"/>
          </a:xfrm>
          <a:prstGeom prst="rect">
            <a:avLst/>
          </a:prstGeom>
        </p:spPr>
        <p:txBody>
          <a:bodyPr lIns="0" tIns="0" rIns="0" bIns="0" rtlCol="0" anchor="t">
            <a:spAutoFit/>
          </a:bodyPr>
          <a:lstStyle/>
          <a:p>
            <a:pPr algn="l">
              <a:lnSpc>
                <a:spcPts val="6006"/>
              </a:lnSpc>
            </a:pPr>
            <a:r>
              <a:rPr lang="en-US" sz="5005">
                <a:solidFill>
                  <a:srgbClr val="142E2D"/>
                </a:solidFill>
                <a:latin typeface="One Little Font"/>
                <a:ea typeface="One Little Font"/>
                <a:cs typeface="One Little Font"/>
                <a:sym typeface="One Little Font"/>
              </a:rPr>
              <a:t>κάθε Παρασκευή</a:t>
            </a:r>
          </a:p>
        </p:txBody>
      </p:sp>
      <p:sp>
        <p:nvSpPr>
          <p:cNvPr id="54" name="TextBox 54"/>
          <p:cNvSpPr txBox="1"/>
          <p:nvPr/>
        </p:nvSpPr>
        <p:spPr>
          <a:xfrm>
            <a:off x="3207172" y="6481468"/>
            <a:ext cx="4226276" cy="747647"/>
          </a:xfrm>
          <a:prstGeom prst="rect">
            <a:avLst/>
          </a:prstGeom>
        </p:spPr>
        <p:txBody>
          <a:bodyPr lIns="0" tIns="0" rIns="0" bIns="0" rtlCol="0" anchor="t">
            <a:spAutoFit/>
          </a:bodyPr>
          <a:lstStyle/>
          <a:p>
            <a:pPr algn="l">
              <a:lnSpc>
                <a:spcPts val="6006"/>
              </a:lnSpc>
            </a:pPr>
            <a:r>
              <a:rPr lang="en-US" sz="5005">
                <a:solidFill>
                  <a:srgbClr val="142E2D"/>
                </a:solidFill>
                <a:latin typeface="One Little Font"/>
                <a:ea typeface="One Little Font"/>
                <a:cs typeface="One Little Font"/>
                <a:sym typeface="One Little Font"/>
              </a:rPr>
              <a:t>Πάσχα</a:t>
            </a:r>
          </a:p>
        </p:txBody>
      </p:sp>
      <p:sp>
        <p:nvSpPr>
          <p:cNvPr id="55" name="TextBox 55"/>
          <p:cNvSpPr txBox="1"/>
          <p:nvPr/>
        </p:nvSpPr>
        <p:spPr>
          <a:xfrm>
            <a:off x="9674872" y="4260489"/>
            <a:ext cx="420134" cy="453444"/>
          </a:xfrm>
          <a:prstGeom prst="rect">
            <a:avLst/>
          </a:prstGeom>
        </p:spPr>
        <p:txBody>
          <a:bodyPr lIns="0" tIns="0" rIns="0" bIns="0" rtlCol="0" anchor="t">
            <a:spAutoFit/>
          </a:bodyPr>
          <a:lstStyle/>
          <a:p>
            <a:pPr algn="ctr">
              <a:lnSpc>
                <a:spcPts val="3360"/>
              </a:lnSpc>
              <a:spcBef>
                <a:spcPct val="0"/>
              </a:spcBef>
            </a:pPr>
            <a:r>
              <a:rPr lang="en-US" sz="2400" dirty="0">
                <a:solidFill>
                  <a:srgbClr val="FFFFF4"/>
                </a:solidFill>
                <a:latin typeface="Ample Display"/>
                <a:ea typeface="Ample Display"/>
                <a:cs typeface="Ample Display"/>
                <a:sym typeface="Ample Display"/>
              </a:rPr>
              <a:t>04</a:t>
            </a:r>
          </a:p>
        </p:txBody>
      </p:sp>
      <p:sp>
        <p:nvSpPr>
          <p:cNvPr id="56" name="TextBox 56"/>
          <p:cNvSpPr txBox="1"/>
          <p:nvPr/>
        </p:nvSpPr>
        <p:spPr>
          <a:xfrm>
            <a:off x="9674872" y="5420730"/>
            <a:ext cx="420134" cy="453444"/>
          </a:xfrm>
          <a:prstGeom prst="rect">
            <a:avLst/>
          </a:prstGeom>
        </p:spPr>
        <p:txBody>
          <a:bodyPr lIns="0" tIns="0" rIns="0" bIns="0" rtlCol="0" anchor="t">
            <a:spAutoFit/>
          </a:bodyPr>
          <a:lstStyle/>
          <a:p>
            <a:pPr algn="ctr">
              <a:lnSpc>
                <a:spcPts val="3360"/>
              </a:lnSpc>
              <a:spcBef>
                <a:spcPct val="0"/>
              </a:spcBef>
            </a:pPr>
            <a:r>
              <a:rPr lang="en-US" sz="2400" dirty="0">
                <a:solidFill>
                  <a:srgbClr val="FFFFF4"/>
                </a:solidFill>
                <a:latin typeface="Ample Display"/>
                <a:ea typeface="Ample Display"/>
                <a:cs typeface="Ample Display"/>
                <a:sym typeface="Ample Display"/>
              </a:rPr>
              <a:t>05</a:t>
            </a:r>
          </a:p>
        </p:txBody>
      </p:sp>
      <p:sp>
        <p:nvSpPr>
          <p:cNvPr id="57" name="TextBox 57"/>
          <p:cNvSpPr txBox="1"/>
          <p:nvPr/>
        </p:nvSpPr>
        <p:spPr>
          <a:xfrm>
            <a:off x="10415390" y="4201002"/>
            <a:ext cx="4226276" cy="747647"/>
          </a:xfrm>
          <a:prstGeom prst="rect">
            <a:avLst/>
          </a:prstGeom>
        </p:spPr>
        <p:txBody>
          <a:bodyPr lIns="0" tIns="0" rIns="0" bIns="0" rtlCol="0" anchor="t">
            <a:spAutoFit/>
          </a:bodyPr>
          <a:lstStyle/>
          <a:p>
            <a:pPr algn="l">
              <a:lnSpc>
                <a:spcPts val="6006"/>
              </a:lnSpc>
            </a:pPr>
            <a:r>
              <a:rPr lang="en-US" sz="5005">
                <a:solidFill>
                  <a:srgbClr val="142E2D"/>
                </a:solidFill>
                <a:latin typeface="One Little Font"/>
                <a:ea typeface="One Little Font"/>
                <a:cs typeface="One Little Font"/>
                <a:sym typeface="One Little Font"/>
              </a:rPr>
              <a:t> Χριστούγεννα</a:t>
            </a:r>
          </a:p>
        </p:txBody>
      </p:sp>
      <p:sp>
        <p:nvSpPr>
          <p:cNvPr id="58" name="TextBox 58"/>
          <p:cNvSpPr txBox="1"/>
          <p:nvPr/>
        </p:nvSpPr>
        <p:spPr>
          <a:xfrm>
            <a:off x="10415390" y="5361243"/>
            <a:ext cx="4226276" cy="747647"/>
          </a:xfrm>
          <a:prstGeom prst="rect">
            <a:avLst/>
          </a:prstGeom>
        </p:spPr>
        <p:txBody>
          <a:bodyPr lIns="0" tIns="0" rIns="0" bIns="0" rtlCol="0" anchor="t">
            <a:spAutoFit/>
          </a:bodyPr>
          <a:lstStyle/>
          <a:p>
            <a:pPr algn="l">
              <a:lnSpc>
                <a:spcPts val="6006"/>
              </a:lnSpc>
            </a:pPr>
            <a:r>
              <a:rPr lang="en-US" sz="5005">
                <a:solidFill>
                  <a:srgbClr val="142E2D"/>
                </a:solidFill>
                <a:latin typeface="One Little Font"/>
                <a:ea typeface="One Little Font"/>
                <a:cs typeface="One Little Font"/>
                <a:sym typeface="One Little Font"/>
              </a:rPr>
              <a:t>Αγ. Αποστόλων</a:t>
            </a:r>
          </a:p>
        </p:txBody>
      </p:sp>
      <p:sp>
        <p:nvSpPr>
          <p:cNvPr id="59" name="TextBox 59"/>
          <p:cNvSpPr txBox="1"/>
          <p:nvPr/>
        </p:nvSpPr>
        <p:spPr>
          <a:xfrm>
            <a:off x="10415390" y="6481468"/>
            <a:ext cx="4778852" cy="747647"/>
          </a:xfrm>
          <a:prstGeom prst="rect">
            <a:avLst/>
          </a:prstGeom>
        </p:spPr>
        <p:txBody>
          <a:bodyPr lIns="0" tIns="0" rIns="0" bIns="0" rtlCol="0" anchor="t">
            <a:spAutoFit/>
          </a:bodyPr>
          <a:lstStyle/>
          <a:p>
            <a:pPr algn="l">
              <a:lnSpc>
                <a:spcPts val="6006"/>
              </a:lnSpc>
            </a:pPr>
            <a:r>
              <a:rPr lang="en-US" sz="5005">
                <a:solidFill>
                  <a:srgbClr val="142E2D"/>
                </a:solidFill>
                <a:latin typeface="One Little Font"/>
                <a:ea typeface="One Little Font"/>
                <a:cs typeface="One Little Font"/>
                <a:sym typeface="One Little Font"/>
              </a:rPr>
              <a:t>Δεκαπενταύγουστο</a:t>
            </a:r>
          </a:p>
        </p:txBody>
      </p:sp>
      <p:sp>
        <p:nvSpPr>
          <p:cNvPr id="60" name="TextBox 60"/>
          <p:cNvSpPr txBox="1"/>
          <p:nvPr/>
        </p:nvSpPr>
        <p:spPr>
          <a:xfrm>
            <a:off x="9674872" y="6580917"/>
            <a:ext cx="420134" cy="453444"/>
          </a:xfrm>
          <a:prstGeom prst="rect">
            <a:avLst/>
          </a:prstGeom>
        </p:spPr>
        <p:txBody>
          <a:bodyPr lIns="0" tIns="0" rIns="0" bIns="0" rtlCol="0" anchor="t">
            <a:spAutoFit/>
          </a:bodyPr>
          <a:lstStyle/>
          <a:p>
            <a:pPr algn="ctr">
              <a:lnSpc>
                <a:spcPts val="3360"/>
              </a:lnSpc>
              <a:spcBef>
                <a:spcPct val="0"/>
              </a:spcBef>
            </a:pPr>
            <a:r>
              <a:rPr lang="en-US" sz="2400">
                <a:solidFill>
                  <a:srgbClr val="FFFFF4"/>
                </a:solidFill>
                <a:latin typeface="Ample Display"/>
                <a:ea typeface="Ample Display"/>
                <a:cs typeface="Ample Display"/>
                <a:sym typeface="Ample Display"/>
              </a:rPr>
              <a:t>06</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down)">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ipe(down)">
                                      <p:cBhvr>
                                        <p:cTn id="24" dur="500"/>
                                        <p:tgtEl>
                                          <p:spTgt spid="5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down)">
                                      <p:cBhvr>
                                        <p:cTn id="27" dur="500"/>
                                        <p:tgtEl>
                                          <p:spTgt spid="53"/>
                                        </p:tgtEl>
                                      </p:cBhvr>
                                    </p:animEffect>
                                  </p:childTnLst>
                                </p:cTn>
                              </p:par>
                              <p:par>
                                <p:cTn id="28" presetID="2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down)">
                                      <p:cBhvr>
                                        <p:cTn id="38" dur="500"/>
                                        <p:tgtEl>
                                          <p:spTgt spid="5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ipe(down)">
                                      <p:cBhvr>
                                        <p:cTn id="41" dur="500"/>
                                        <p:tgtEl>
                                          <p:spTgt spid="54"/>
                                        </p:tgtEl>
                                      </p:cBhvr>
                                    </p:animEffect>
                                  </p:childTnLst>
                                </p:cTn>
                              </p:par>
                              <p:par>
                                <p:cTn id="42" presetID="22" presetClass="entr" presetSubtype="4"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par>
                                <p:cTn id="50" presetID="22" presetClass="entr" presetSubtype="4"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wipe(down)">
                                      <p:cBhvr>
                                        <p:cTn id="55" dur="500"/>
                                        <p:tgtEl>
                                          <p:spTgt spid="5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wipe(down)">
                                      <p:cBhvr>
                                        <p:cTn id="58" dur="500"/>
                                        <p:tgtEl>
                                          <p:spTgt spid="5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wipe(down)">
                                      <p:cBhvr>
                                        <p:cTn id="63" dur="500"/>
                                        <p:tgtEl>
                                          <p:spTgt spid="37"/>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wipe(down)">
                                      <p:cBhvr>
                                        <p:cTn id="66" dur="500"/>
                                        <p:tgtEl>
                                          <p:spTgt spid="56"/>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wipe(down)">
                                      <p:cBhvr>
                                        <p:cTn id="69" dur="500"/>
                                        <p:tgtEl>
                                          <p:spTgt spid="58"/>
                                        </p:tgtEl>
                                      </p:cBhvr>
                                    </p:animEffect>
                                  </p:childTnLst>
                                </p:cTn>
                              </p:par>
                              <p:par>
                                <p:cTn id="70" presetID="22" presetClass="entr" presetSubtype="4"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wipe(down)">
                                      <p:cBhvr>
                                        <p:cTn id="77" dur="500"/>
                                        <p:tgtEl>
                                          <p:spTgt spid="43"/>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60"/>
                                        </p:tgtEl>
                                        <p:attrNameLst>
                                          <p:attrName>style.visibility</p:attrName>
                                        </p:attrNameLst>
                                      </p:cBhvr>
                                      <p:to>
                                        <p:strVal val="visible"/>
                                      </p:to>
                                    </p:set>
                                    <p:animEffect transition="in" filter="wipe(down)">
                                      <p:cBhvr>
                                        <p:cTn id="80" dur="500"/>
                                        <p:tgtEl>
                                          <p:spTgt spid="60"/>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59"/>
                                        </p:tgtEl>
                                        <p:attrNameLst>
                                          <p:attrName>style.visibility</p:attrName>
                                        </p:attrNameLst>
                                      </p:cBhvr>
                                      <p:to>
                                        <p:strVal val="visible"/>
                                      </p:to>
                                    </p:set>
                                    <p:animEffect transition="in" filter="wipe(down)">
                                      <p:cBhvr>
                                        <p:cTn id="83" dur="500"/>
                                        <p:tgtEl>
                                          <p:spTgt spid="59"/>
                                        </p:tgtEl>
                                      </p:cBhvr>
                                    </p:animEffect>
                                  </p:childTnLst>
                                </p:cTn>
                              </p:par>
                              <p:par>
                                <p:cTn id="84" presetID="22" presetClass="entr" presetSubtype="4"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wipe(down)">
                                      <p:cBhvr>
                                        <p:cTn id="8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P spid="53" grpId="0"/>
      <p:bldP spid="54" grpId="0"/>
      <p:bldP spid="55" grpId="0"/>
      <p:bldP spid="56" grpId="0"/>
      <p:bldP spid="57" grpId="0"/>
      <p:bldP spid="58" grpId="0"/>
      <p:bldP spid="59"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4"/>
        </a:solidFill>
        <a:effectLst/>
      </p:bgPr>
    </p:bg>
    <p:spTree>
      <p:nvGrpSpPr>
        <p:cNvPr id="1" name=""/>
        <p:cNvGrpSpPr/>
        <p:nvPr/>
      </p:nvGrpSpPr>
      <p:grpSpPr>
        <a:xfrm>
          <a:off x="0" y="0"/>
          <a:ext cx="0" cy="0"/>
          <a:chOff x="0" y="0"/>
          <a:chExt cx="0" cy="0"/>
        </a:xfrm>
      </p:grpSpPr>
      <p:sp>
        <p:nvSpPr>
          <p:cNvPr id="2" name="Freeform 2"/>
          <p:cNvSpPr/>
          <p:nvPr/>
        </p:nvSpPr>
        <p:spPr>
          <a:xfrm>
            <a:off x="-451251" y="6974034"/>
            <a:ext cx="3512391" cy="3786944"/>
          </a:xfrm>
          <a:custGeom>
            <a:avLst/>
            <a:gdLst/>
            <a:ahLst/>
            <a:cxnLst/>
            <a:rect l="l" t="t" r="r" b="b"/>
            <a:pathLst>
              <a:path w="3512391" h="3786944">
                <a:moveTo>
                  <a:pt x="0" y="0"/>
                </a:moveTo>
                <a:lnTo>
                  <a:pt x="3512391" y="0"/>
                </a:lnTo>
                <a:lnTo>
                  <a:pt x="3512391" y="3786945"/>
                </a:lnTo>
                <a:lnTo>
                  <a:pt x="0" y="378694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l-GR"/>
          </a:p>
        </p:txBody>
      </p:sp>
      <p:sp>
        <p:nvSpPr>
          <p:cNvPr id="3" name="Freeform 3"/>
          <p:cNvSpPr/>
          <p:nvPr/>
        </p:nvSpPr>
        <p:spPr>
          <a:xfrm>
            <a:off x="15603455" y="7587629"/>
            <a:ext cx="3585007" cy="3955870"/>
          </a:xfrm>
          <a:custGeom>
            <a:avLst/>
            <a:gdLst/>
            <a:ahLst/>
            <a:cxnLst/>
            <a:rect l="l" t="t" r="r" b="b"/>
            <a:pathLst>
              <a:path w="3585007" h="3955870">
                <a:moveTo>
                  <a:pt x="0" y="0"/>
                </a:moveTo>
                <a:lnTo>
                  <a:pt x="3585007" y="0"/>
                </a:lnTo>
                <a:lnTo>
                  <a:pt x="3585007" y="3955870"/>
                </a:lnTo>
                <a:lnTo>
                  <a:pt x="0" y="395587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l-GR"/>
          </a:p>
        </p:txBody>
      </p:sp>
      <p:sp>
        <p:nvSpPr>
          <p:cNvPr id="4" name="Freeform 4"/>
          <p:cNvSpPr/>
          <p:nvPr/>
        </p:nvSpPr>
        <p:spPr>
          <a:xfrm>
            <a:off x="-720794" y="-1341930"/>
            <a:ext cx="3781934" cy="3834661"/>
          </a:xfrm>
          <a:custGeom>
            <a:avLst/>
            <a:gdLst/>
            <a:ahLst/>
            <a:cxnLst/>
            <a:rect l="l" t="t" r="r" b="b"/>
            <a:pathLst>
              <a:path w="3781934" h="3834661">
                <a:moveTo>
                  <a:pt x="0" y="0"/>
                </a:moveTo>
                <a:lnTo>
                  <a:pt x="3781934" y="0"/>
                </a:lnTo>
                <a:lnTo>
                  <a:pt x="3781934" y="3834660"/>
                </a:lnTo>
                <a:lnTo>
                  <a:pt x="0" y="383466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l-GR"/>
          </a:p>
        </p:txBody>
      </p:sp>
      <p:sp>
        <p:nvSpPr>
          <p:cNvPr id="5" name="Freeform 5"/>
          <p:cNvSpPr/>
          <p:nvPr/>
        </p:nvSpPr>
        <p:spPr>
          <a:xfrm rot="-271112" flipV="1">
            <a:off x="15603455" y="-630650"/>
            <a:ext cx="3052683" cy="3789344"/>
          </a:xfrm>
          <a:custGeom>
            <a:avLst/>
            <a:gdLst/>
            <a:ahLst/>
            <a:cxnLst/>
            <a:rect l="l" t="t" r="r" b="b"/>
            <a:pathLst>
              <a:path w="3052683" h="3789344">
                <a:moveTo>
                  <a:pt x="0" y="3789345"/>
                </a:moveTo>
                <a:lnTo>
                  <a:pt x="3052684" y="3789345"/>
                </a:lnTo>
                <a:lnTo>
                  <a:pt x="3052684" y="0"/>
                </a:lnTo>
                <a:lnTo>
                  <a:pt x="0" y="0"/>
                </a:lnTo>
                <a:lnTo>
                  <a:pt x="0" y="3789345"/>
                </a:lnTo>
                <a:close/>
              </a:path>
            </a:pathLst>
          </a:custGeom>
          <a:blipFill>
            <a:blip r:embed="rId8">
              <a:extLst>
                <a:ext uri="{96DAC541-7B7A-43D3-8B79-37D633B846F1}">
                  <asvg:svgBlip xmlns:asvg="http://schemas.microsoft.com/office/drawing/2016/SVG/main" r:embed="rId9"/>
                </a:ext>
              </a:extLst>
            </a:blip>
            <a:stretch>
              <a:fillRect r="-35293"/>
            </a:stretch>
          </a:blipFill>
          <a:ln cap="sq">
            <a:noFill/>
            <a:prstDash val="solid"/>
            <a:miter/>
          </a:ln>
        </p:spPr>
        <p:txBody>
          <a:bodyPr/>
          <a:lstStyle/>
          <a:p>
            <a:endParaRPr lang="el-GR"/>
          </a:p>
        </p:txBody>
      </p:sp>
      <p:sp>
        <p:nvSpPr>
          <p:cNvPr id="6" name="Freeform 6"/>
          <p:cNvSpPr/>
          <p:nvPr/>
        </p:nvSpPr>
        <p:spPr>
          <a:xfrm>
            <a:off x="15194242" y="893762"/>
            <a:ext cx="1185681" cy="740521"/>
          </a:xfrm>
          <a:custGeom>
            <a:avLst/>
            <a:gdLst/>
            <a:ahLst/>
            <a:cxnLst/>
            <a:rect l="l" t="t" r="r" b="b"/>
            <a:pathLst>
              <a:path w="1185681" h="740521">
                <a:moveTo>
                  <a:pt x="0" y="0"/>
                </a:moveTo>
                <a:lnTo>
                  <a:pt x="1185681" y="0"/>
                </a:lnTo>
                <a:lnTo>
                  <a:pt x="1185681" y="740521"/>
                </a:lnTo>
                <a:lnTo>
                  <a:pt x="0" y="740521"/>
                </a:lnTo>
                <a:lnTo>
                  <a:pt x="0" y="0"/>
                </a:lnTo>
                <a:close/>
              </a:path>
            </a:pathLst>
          </a:custGeom>
          <a:blipFill>
            <a:blip r:embed="rId10">
              <a:extLst>
                <a:ext uri="{96DAC541-7B7A-43D3-8B79-37D633B846F1}">
                  <asvg:svgBlip xmlns:asvg="http://schemas.microsoft.com/office/drawing/2016/SVG/main" r:embed="rId11"/>
                </a:ext>
              </a:extLst>
            </a:blip>
            <a:stretch>
              <a:fillRect t="-49106"/>
            </a:stretch>
          </a:blipFill>
        </p:spPr>
        <p:txBody>
          <a:bodyPr/>
          <a:lstStyle/>
          <a:p>
            <a:endParaRPr lang="el-GR"/>
          </a:p>
        </p:txBody>
      </p:sp>
      <p:sp>
        <p:nvSpPr>
          <p:cNvPr id="7" name="Freeform 7"/>
          <p:cNvSpPr/>
          <p:nvPr/>
        </p:nvSpPr>
        <p:spPr>
          <a:xfrm>
            <a:off x="-166137" y="5844171"/>
            <a:ext cx="1673124" cy="1799058"/>
          </a:xfrm>
          <a:custGeom>
            <a:avLst/>
            <a:gdLst/>
            <a:ahLst/>
            <a:cxnLst/>
            <a:rect l="l" t="t" r="r" b="b"/>
            <a:pathLst>
              <a:path w="1673124" h="1799058">
                <a:moveTo>
                  <a:pt x="0" y="0"/>
                </a:moveTo>
                <a:lnTo>
                  <a:pt x="1673124" y="0"/>
                </a:lnTo>
                <a:lnTo>
                  <a:pt x="1673124" y="1799058"/>
                </a:lnTo>
                <a:lnTo>
                  <a:pt x="0" y="179905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l-GR"/>
          </a:p>
        </p:txBody>
      </p:sp>
      <p:sp>
        <p:nvSpPr>
          <p:cNvPr id="8" name="Freeform 8"/>
          <p:cNvSpPr/>
          <p:nvPr/>
        </p:nvSpPr>
        <p:spPr>
          <a:xfrm flipH="1">
            <a:off x="16679737" y="4488569"/>
            <a:ext cx="2508726" cy="2977716"/>
          </a:xfrm>
          <a:custGeom>
            <a:avLst/>
            <a:gdLst/>
            <a:ahLst/>
            <a:cxnLst/>
            <a:rect l="l" t="t" r="r" b="b"/>
            <a:pathLst>
              <a:path w="2508726" h="2977716">
                <a:moveTo>
                  <a:pt x="2508725" y="0"/>
                </a:moveTo>
                <a:lnTo>
                  <a:pt x="0" y="0"/>
                </a:lnTo>
                <a:lnTo>
                  <a:pt x="0" y="2977716"/>
                </a:lnTo>
                <a:lnTo>
                  <a:pt x="2508725" y="2977716"/>
                </a:lnTo>
                <a:lnTo>
                  <a:pt x="2508725"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l-GR"/>
          </a:p>
        </p:txBody>
      </p:sp>
      <p:sp>
        <p:nvSpPr>
          <p:cNvPr id="9" name="Freeform 9"/>
          <p:cNvSpPr/>
          <p:nvPr/>
        </p:nvSpPr>
        <p:spPr>
          <a:xfrm>
            <a:off x="2940756" y="2097294"/>
            <a:ext cx="12542315" cy="1505078"/>
          </a:xfrm>
          <a:custGeom>
            <a:avLst/>
            <a:gdLst/>
            <a:ahLst/>
            <a:cxnLst/>
            <a:rect l="l" t="t" r="r" b="b"/>
            <a:pathLst>
              <a:path w="12542315" h="1505078">
                <a:moveTo>
                  <a:pt x="0" y="0"/>
                </a:moveTo>
                <a:lnTo>
                  <a:pt x="12542315" y="0"/>
                </a:lnTo>
                <a:lnTo>
                  <a:pt x="12542315" y="1505078"/>
                </a:lnTo>
                <a:lnTo>
                  <a:pt x="0" y="150507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0" name="Freeform 10"/>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18"/>
            <a:stretch>
              <a:fillRect/>
            </a:stretch>
          </a:blipFill>
        </p:spPr>
        <p:txBody>
          <a:bodyPr/>
          <a:lstStyle/>
          <a:p>
            <a:endParaRPr lang="el-GR"/>
          </a:p>
        </p:txBody>
      </p:sp>
      <p:sp>
        <p:nvSpPr>
          <p:cNvPr id="11" name="Freeform 11"/>
          <p:cNvSpPr/>
          <p:nvPr/>
        </p:nvSpPr>
        <p:spPr>
          <a:xfrm rot="-698950">
            <a:off x="268780" y="3867272"/>
            <a:ext cx="2916927" cy="2873173"/>
          </a:xfrm>
          <a:custGeom>
            <a:avLst/>
            <a:gdLst/>
            <a:ahLst/>
            <a:cxnLst/>
            <a:rect l="l" t="t" r="r" b="b"/>
            <a:pathLst>
              <a:path w="2916927" h="2873173">
                <a:moveTo>
                  <a:pt x="0" y="0"/>
                </a:moveTo>
                <a:lnTo>
                  <a:pt x="2916927" y="0"/>
                </a:lnTo>
                <a:lnTo>
                  <a:pt x="2916927" y="2873173"/>
                </a:lnTo>
                <a:lnTo>
                  <a:pt x="0" y="287317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l-GR"/>
          </a:p>
        </p:txBody>
      </p:sp>
      <p:sp>
        <p:nvSpPr>
          <p:cNvPr id="12" name="TextBox 12"/>
          <p:cNvSpPr txBox="1"/>
          <p:nvPr/>
        </p:nvSpPr>
        <p:spPr>
          <a:xfrm>
            <a:off x="1176578" y="2376165"/>
            <a:ext cx="15953220" cy="785412"/>
          </a:xfrm>
          <a:prstGeom prst="rect">
            <a:avLst/>
          </a:prstGeom>
        </p:spPr>
        <p:txBody>
          <a:bodyPr lIns="0" tIns="0" rIns="0" bIns="0" rtlCol="0" anchor="t">
            <a:spAutoFit/>
          </a:bodyPr>
          <a:lstStyle/>
          <a:p>
            <a:pPr algn="ctr">
              <a:lnSpc>
                <a:spcPts val="6650"/>
              </a:lnSpc>
            </a:pPr>
            <a:r>
              <a:rPr lang="en-US" sz="4156">
                <a:solidFill>
                  <a:srgbClr val="142E2D"/>
                </a:solidFill>
                <a:latin typeface="One Little Font"/>
                <a:ea typeface="One Little Font"/>
                <a:cs typeface="One Little Font"/>
                <a:sym typeface="One Little Font"/>
              </a:rPr>
              <a:t>Τι σημαίνει όμως νηστεία και πως πρέπει να νηστεύουμε; </a:t>
            </a:r>
          </a:p>
        </p:txBody>
      </p:sp>
      <p:sp>
        <p:nvSpPr>
          <p:cNvPr id="13" name="TextBox 13"/>
          <p:cNvSpPr txBox="1"/>
          <p:nvPr/>
        </p:nvSpPr>
        <p:spPr>
          <a:xfrm>
            <a:off x="4978794" y="4114746"/>
            <a:ext cx="8348786" cy="747647"/>
          </a:xfrm>
          <a:prstGeom prst="rect">
            <a:avLst/>
          </a:prstGeom>
        </p:spPr>
        <p:txBody>
          <a:bodyPr lIns="0" tIns="0" rIns="0" bIns="0" rtlCol="0" anchor="t">
            <a:spAutoFit/>
          </a:bodyPr>
          <a:lstStyle/>
          <a:p>
            <a:pPr algn="l">
              <a:lnSpc>
                <a:spcPts val="6006"/>
              </a:lnSpc>
            </a:pPr>
            <a:r>
              <a:rPr lang="en-US" sz="5005">
                <a:solidFill>
                  <a:srgbClr val="142E2D"/>
                </a:solidFill>
                <a:latin typeface="One Little Font"/>
                <a:ea typeface="One Little Font"/>
                <a:cs typeface="One Little Font"/>
                <a:sym typeface="One Little Font"/>
              </a:rPr>
              <a:t> «νηστεύω» σημαίνει «δεν τρώω»</a:t>
            </a:r>
          </a:p>
        </p:txBody>
      </p:sp>
      <p:sp>
        <p:nvSpPr>
          <p:cNvPr id="14" name="TextBox 14"/>
          <p:cNvSpPr txBox="1"/>
          <p:nvPr/>
        </p:nvSpPr>
        <p:spPr>
          <a:xfrm>
            <a:off x="2820371" y="5566453"/>
            <a:ext cx="12783084" cy="3048000"/>
          </a:xfrm>
          <a:prstGeom prst="rect">
            <a:avLst/>
          </a:prstGeom>
        </p:spPr>
        <p:txBody>
          <a:bodyPr lIns="0" tIns="0" rIns="0" bIns="0" rtlCol="0" anchor="t">
            <a:spAutoFit/>
          </a:bodyPr>
          <a:lstStyle/>
          <a:p>
            <a:pPr algn="ctr">
              <a:lnSpc>
                <a:spcPts val="6006"/>
              </a:lnSpc>
            </a:pPr>
            <a:r>
              <a:rPr lang="en-US" sz="5005">
                <a:solidFill>
                  <a:srgbClr val="142E2D"/>
                </a:solidFill>
                <a:latin typeface="One Little Font"/>
                <a:ea typeface="One Little Font"/>
                <a:cs typeface="One Little Font"/>
                <a:sym typeface="One Little Font"/>
              </a:rPr>
              <a:t>η Μεγάλη Σαρακοστή δεν τρώμε: </a:t>
            </a:r>
          </a:p>
          <a:p>
            <a:pPr algn="ctr">
              <a:lnSpc>
                <a:spcPts val="6006"/>
              </a:lnSpc>
            </a:pPr>
            <a:r>
              <a:rPr lang="en-US" sz="5005">
                <a:solidFill>
                  <a:srgbClr val="142E2D"/>
                </a:solidFill>
                <a:latin typeface="One Little Font"/>
                <a:ea typeface="One Little Font"/>
                <a:cs typeface="One Little Font"/>
                <a:sym typeface="One Little Font"/>
              </a:rPr>
              <a:t>κρέας, ψάρι, γαλακτοκομικά προϊόντα και αβγά. </a:t>
            </a:r>
          </a:p>
          <a:p>
            <a:pPr algn="ctr">
              <a:lnSpc>
                <a:spcPts val="6006"/>
              </a:lnSpc>
            </a:pPr>
            <a:endParaRPr lang="en-US" sz="5005">
              <a:solidFill>
                <a:srgbClr val="142E2D"/>
              </a:solidFill>
              <a:latin typeface="One Little Font"/>
              <a:ea typeface="One Little Font"/>
              <a:cs typeface="One Little Font"/>
              <a:sym typeface="One Little Font"/>
            </a:endParaRPr>
          </a:p>
          <a:p>
            <a:pPr algn="ctr">
              <a:lnSpc>
                <a:spcPts val="6006"/>
              </a:lnSpc>
            </a:pPr>
            <a:r>
              <a:rPr lang="en-US" sz="5005">
                <a:solidFill>
                  <a:srgbClr val="142E2D"/>
                </a:solidFill>
                <a:latin typeface="One Little Font"/>
                <a:ea typeface="One Little Font"/>
                <a:cs typeface="One Little Font"/>
                <a:sym typeface="One Little Font"/>
              </a:rPr>
              <a:t>Το ίδιο κάνουμε και κάθε Τετάρτη και Παρασκευή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4"/>
        </a:solidFill>
        <a:effectLst/>
      </p:bgPr>
    </p:bg>
    <p:spTree>
      <p:nvGrpSpPr>
        <p:cNvPr id="1" name=""/>
        <p:cNvGrpSpPr/>
        <p:nvPr/>
      </p:nvGrpSpPr>
      <p:grpSpPr>
        <a:xfrm>
          <a:off x="0" y="0"/>
          <a:ext cx="0" cy="0"/>
          <a:chOff x="0" y="0"/>
          <a:chExt cx="0" cy="0"/>
        </a:xfrm>
      </p:grpSpPr>
      <p:sp>
        <p:nvSpPr>
          <p:cNvPr id="2" name="Freeform 2"/>
          <p:cNvSpPr/>
          <p:nvPr/>
        </p:nvSpPr>
        <p:spPr>
          <a:xfrm>
            <a:off x="-451251" y="6974034"/>
            <a:ext cx="3512391" cy="3786944"/>
          </a:xfrm>
          <a:custGeom>
            <a:avLst/>
            <a:gdLst/>
            <a:ahLst/>
            <a:cxnLst/>
            <a:rect l="l" t="t" r="r" b="b"/>
            <a:pathLst>
              <a:path w="3512391" h="3786944">
                <a:moveTo>
                  <a:pt x="0" y="0"/>
                </a:moveTo>
                <a:lnTo>
                  <a:pt x="3512391" y="0"/>
                </a:lnTo>
                <a:lnTo>
                  <a:pt x="3512391" y="3786945"/>
                </a:lnTo>
                <a:lnTo>
                  <a:pt x="0" y="378694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l-GR"/>
          </a:p>
        </p:txBody>
      </p:sp>
      <p:sp>
        <p:nvSpPr>
          <p:cNvPr id="3" name="Freeform 3"/>
          <p:cNvSpPr/>
          <p:nvPr/>
        </p:nvSpPr>
        <p:spPr>
          <a:xfrm>
            <a:off x="15603455" y="7587629"/>
            <a:ext cx="3585007" cy="3955870"/>
          </a:xfrm>
          <a:custGeom>
            <a:avLst/>
            <a:gdLst/>
            <a:ahLst/>
            <a:cxnLst/>
            <a:rect l="l" t="t" r="r" b="b"/>
            <a:pathLst>
              <a:path w="3585007" h="3955870">
                <a:moveTo>
                  <a:pt x="0" y="0"/>
                </a:moveTo>
                <a:lnTo>
                  <a:pt x="3585007" y="0"/>
                </a:lnTo>
                <a:lnTo>
                  <a:pt x="3585007" y="3955870"/>
                </a:lnTo>
                <a:lnTo>
                  <a:pt x="0" y="395587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l-GR"/>
          </a:p>
        </p:txBody>
      </p:sp>
      <p:sp>
        <p:nvSpPr>
          <p:cNvPr id="4" name="Freeform 4"/>
          <p:cNvSpPr/>
          <p:nvPr/>
        </p:nvSpPr>
        <p:spPr>
          <a:xfrm>
            <a:off x="-720794" y="-1341930"/>
            <a:ext cx="3781934" cy="3834661"/>
          </a:xfrm>
          <a:custGeom>
            <a:avLst/>
            <a:gdLst/>
            <a:ahLst/>
            <a:cxnLst/>
            <a:rect l="l" t="t" r="r" b="b"/>
            <a:pathLst>
              <a:path w="3781934" h="3834661">
                <a:moveTo>
                  <a:pt x="0" y="0"/>
                </a:moveTo>
                <a:lnTo>
                  <a:pt x="3781934" y="0"/>
                </a:lnTo>
                <a:lnTo>
                  <a:pt x="3781934" y="3834660"/>
                </a:lnTo>
                <a:lnTo>
                  <a:pt x="0" y="383466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l-GR"/>
          </a:p>
        </p:txBody>
      </p:sp>
      <p:sp>
        <p:nvSpPr>
          <p:cNvPr id="5" name="Freeform 5"/>
          <p:cNvSpPr/>
          <p:nvPr/>
        </p:nvSpPr>
        <p:spPr>
          <a:xfrm rot="-271112" flipV="1">
            <a:off x="15603455" y="-758100"/>
            <a:ext cx="3052683" cy="3789344"/>
          </a:xfrm>
          <a:custGeom>
            <a:avLst/>
            <a:gdLst/>
            <a:ahLst/>
            <a:cxnLst/>
            <a:rect l="l" t="t" r="r" b="b"/>
            <a:pathLst>
              <a:path w="3052683" h="3789344">
                <a:moveTo>
                  <a:pt x="0" y="3789344"/>
                </a:moveTo>
                <a:lnTo>
                  <a:pt x="3052684" y="3789344"/>
                </a:lnTo>
                <a:lnTo>
                  <a:pt x="3052684" y="0"/>
                </a:lnTo>
                <a:lnTo>
                  <a:pt x="0" y="0"/>
                </a:lnTo>
                <a:lnTo>
                  <a:pt x="0" y="3789344"/>
                </a:lnTo>
                <a:close/>
              </a:path>
            </a:pathLst>
          </a:custGeom>
          <a:blipFill>
            <a:blip r:embed="rId8">
              <a:extLst>
                <a:ext uri="{96DAC541-7B7A-43D3-8B79-37D633B846F1}">
                  <asvg:svgBlip xmlns:asvg="http://schemas.microsoft.com/office/drawing/2016/SVG/main" r:embed="rId9"/>
                </a:ext>
              </a:extLst>
            </a:blip>
            <a:stretch>
              <a:fillRect r="-35293"/>
            </a:stretch>
          </a:blipFill>
          <a:ln cap="sq">
            <a:noFill/>
            <a:prstDash val="solid"/>
            <a:miter/>
          </a:ln>
        </p:spPr>
        <p:txBody>
          <a:bodyPr/>
          <a:lstStyle/>
          <a:p>
            <a:endParaRPr lang="el-GR"/>
          </a:p>
        </p:txBody>
      </p:sp>
      <p:sp>
        <p:nvSpPr>
          <p:cNvPr id="6" name="Freeform 6"/>
          <p:cNvSpPr/>
          <p:nvPr/>
        </p:nvSpPr>
        <p:spPr>
          <a:xfrm>
            <a:off x="15194242" y="893762"/>
            <a:ext cx="1185681" cy="740521"/>
          </a:xfrm>
          <a:custGeom>
            <a:avLst/>
            <a:gdLst/>
            <a:ahLst/>
            <a:cxnLst/>
            <a:rect l="l" t="t" r="r" b="b"/>
            <a:pathLst>
              <a:path w="1185681" h="740521">
                <a:moveTo>
                  <a:pt x="0" y="0"/>
                </a:moveTo>
                <a:lnTo>
                  <a:pt x="1185681" y="0"/>
                </a:lnTo>
                <a:lnTo>
                  <a:pt x="1185681" y="740521"/>
                </a:lnTo>
                <a:lnTo>
                  <a:pt x="0" y="740521"/>
                </a:lnTo>
                <a:lnTo>
                  <a:pt x="0" y="0"/>
                </a:lnTo>
                <a:close/>
              </a:path>
            </a:pathLst>
          </a:custGeom>
          <a:blipFill>
            <a:blip r:embed="rId10">
              <a:extLst>
                <a:ext uri="{96DAC541-7B7A-43D3-8B79-37D633B846F1}">
                  <asvg:svgBlip xmlns:asvg="http://schemas.microsoft.com/office/drawing/2016/SVG/main" r:embed="rId11"/>
                </a:ext>
              </a:extLst>
            </a:blip>
            <a:stretch>
              <a:fillRect t="-49106"/>
            </a:stretch>
          </a:blipFill>
        </p:spPr>
        <p:txBody>
          <a:bodyPr/>
          <a:lstStyle/>
          <a:p>
            <a:endParaRPr lang="el-GR"/>
          </a:p>
        </p:txBody>
      </p:sp>
      <p:sp>
        <p:nvSpPr>
          <p:cNvPr id="7" name="Freeform 7"/>
          <p:cNvSpPr/>
          <p:nvPr/>
        </p:nvSpPr>
        <p:spPr>
          <a:xfrm>
            <a:off x="-388612" y="2571514"/>
            <a:ext cx="1673124" cy="1799058"/>
          </a:xfrm>
          <a:custGeom>
            <a:avLst/>
            <a:gdLst/>
            <a:ahLst/>
            <a:cxnLst/>
            <a:rect l="l" t="t" r="r" b="b"/>
            <a:pathLst>
              <a:path w="1673124" h="1799058">
                <a:moveTo>
                  <a:pt x="0" y="0"/>
                </a:moveTo>
                <a:lnTo>
                  <a:pt x="1673124" y="0"/>
                </a:lnTo>
                <a:lnTo>
                  <a:pt x="1673124" y="1799058"/>
                </a:lnTo>
                <a:lnTo>
                  <a:pt x="0" y="179905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l-GR"/>
          </a:p>
        </p:txBody>
      </p:sp>
      <p:sp>
        <p:nvSpPr>
          <p:cNvPr id="8" name="Freeform 8"/>
          <p:cNvSpPr/>
          <p:nvPr/>
        </p:nvSpPr>
        <p:spPr>
          <a:xfrm flipH="1">
            <a:off x="16679737" y="4488569"/>
            <a:ext cx="2508726" cy="2977716"/>
          </a:xfrm>
          <a:custGeom>
            <a:avLst/>
            <a:gdLst/>
            <a:ahLst/>
            <a:cxnLst/>
            <a:rect l="l" t="t" r="r" b="b"/>
            <a:pathLst>
              <a:path w="2508726" h="2977716">
                <a:moveTo>
                  <a:pt x="2508725" y="0"/>
                </a:moveTo>
                <a:lnTo>
                  <a:pt x="0" y="0"/>
                </a:lnTo>
                <a:lnTo>
                  <a:pt x="0" y="2977716"/>
                </a:lnTo>
                <a:lnTo>
                  <a:pt x="2508725" y="2977716"/>
                </a:lnTo>
                <a:lnTo>
                  <a:pt x="2508725"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l-GR"/>
          </a:p>
        </p:txBody>
      </p:sp>
      <p:grpSp>
        <p:nvGrpSpPr>
          <p:cNvPr id="9" name="Group 9"/>
          <p:cNvGrpSpPr/>
          <p:nvPr/>
        </p:nvGrpSpPr>
        <p:grpSpPr>
          <a:xfrm>
            <a:off x="1350942" y="4017933"/>
            <a:ext cx="16127793" cy="945597"/>
            <a:chOff x="0" y="0"/>
            <a:chExt cx="3411832" cy="200041"/>
          </a:xfrm>
        </p:grpSpPr>
        <p:sp>
          <p:nvSpPr>
            <p:cNvPr id="10" name="Freeform 10"/>
            <p:cNvSpPr/>
            <p:nvPr/>
          </p:nvSpPr>
          <p:spPr>
            <a:xfrm>
              <a:off x="0" y="0"/>
              <a:ext cx="3411832" cy="200041"/>
            </a:xfrm>
            <a:custGeom>
              <a:avLst/>
              <a:gdLst/>
              <a:ahLst/>
              <a:cxnLst/>
              <a:rect l="l" t="t" r="r" b="b"/>
              <a:pathLst>
                <a:path w="3411832" h="200041">
                  <a:moveTo>
                    <a:pt x="48004" y="0"/>
                  </a:moveTo>
                  <a:lnTo>
                    <a:pt x="3363828" y="0"/>
                  </a:lnTo>
                  <a:cubicBezTo>
                    <a:pt x="3390340" y="0"/>
                    <a:pt x="3411832" y="21492"/>
                    <a:pt x="3411832" y="48004"/>
                  </a:cubicBezTo>
                  <a:lnTo>
                    <a:pt x="3411832" y="152037"/>
                  </a:lnTo>
                  <a:cubicBezTo>
                    <a:pt x="3411832" y="178549"/>
                    <a:pt x="3390340" y="200041"/>
                    <a:pt x="3363828" y="200041"/>
                  </a:cubicBezTo>
                  <a:lnTo>
                    <a:pt x="48004" y="200041"/>
                  </a:lnTo>
                  <a:cubicBezTo>
                    <a:pt x="21492" y="200041"/>
                    <a:pt x="0" y="178549"/>
                    <a:pt x="0" y="152037"/>
                  </a:cubicBezTo>
                  <a:lnTo>
                    <a:pt x="0" y="48004"/>
                  </a:lnTo>
                  <a:cubicBezTo>
                    <a:pt x="0" y="21492"/>
                    <a:pt x="21492" y="0"/>
                    <a:pt x="48004" y="0"/>
                  </a:cubicBezTo>
                  <a:close/>
                </a:path>
              </a:pathLst>
            </a:custGeom>
            <a:solidFill>
              <a:srgbClr val="000000">
                <a:alpha val="0"/>
              </a:srgbClr>
            </a:solidFill>
            <a:ln w="19050" cap="rnd">
              <a:solidFill>
                <a:srgbClr val="142E2D"/>
              </a:solidFill>
              <a:prstDash val="solid"/>
              <a:round/>
            </a:ln>
          </p:spPr>
          <p:txBody>
            <a:bodyPr/>
            <a:lstStyle/>
            <a:p>
              <a:endParaRPr lang="el-GR"/>
            </a:p>
          </p:txBody>
        </p:sp>
        <p:sp>
          <p:nvSpPr>
            <p:cNvPr id="11" name="TextBox 11"/>
            <p:cNvSpPr txBox="1"/>
            <p:nvPr/>
          </p:nvSpPr>
          <p:spPr>
            <a:xfrm>
              <a:off x="0" y="0"/>
              <a:ext cx="3411832" cy="200041"/>
            </a:xfrm>
            <a:prstGeom prst="rect">
              <a:avLst/>
            </a:prstGeom>
          </p:spPr>
          <p:txBody>
            <a:bodyPr lIns="50800" tIns="50800" rIns="50800" bIns="50800" rtlCol="0" anchor="ctr"/>
            <a:lstStyle/>
            <a:p>
              <a:pPr algn="ctr">
                <a:lnSpc>
                  <a:spcPts val="2640"/>
                </a:lnSpc>
              </a:pPr>
              <a:endParaRPr/>
            </a:p>
          </p:txBody>
        </p:sp>
      </p:grpSp>
      <p:grpSp>
        <p:nvGrpSpPr>
          <p:cNvPr id="12" name="Group 12"/>
          <p:cNvGrpSpPr/>
          <p:nvPr/>
        </p:nvGrpSpPr>
        <p:grpSpPr>
          <a:xfrm>
            <a:off x="1494640" y="4162111"/>
            <a:ext cx="657242" cy="65724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765C"/>
            </a:solidFill>
            <a:ln cap="sq">
              <a:noFill/>
              <a:prstDash val="solid"/>
              <a:miter/>
            </a:ln>
          </p:spPr>
          <p:txBody>
            <a:bodyPr/>
            <a:lstStyle/>
            <a:p>
              <a:endParaRPr lang="el-GR"/>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2640"/>
                </a:lnSpc>
              </a:pPr>
              <a:endParaRPr/>
            </a:p>
          </p:txBody>
        </p:sp>
      </p:grpSp>
      <p:sp>
        <p:nvSpPr>
          <p:cNvPr id="15" name="TextBox 15"/>
          <p:cNvSpPr txBox="1"/>
          <p:nvPr/>
        </p:nvSpPr>
        <p:spPr>
          <a:xfrm>
            <a:off x="2466653" y="5420730"/>
            <a:ext cx="420134" cy="453390"/>
          </a:xfrm>
          <a:prstGeom prst="rect">
            <a:avLst/>
          </a:prstGeom>
        </p:spPr>
        <p:txBody>
          <a:bodyPr lIns="0" tIns="0" rIns="0" bIns="0" rtlCol="0" anchor="t">
            <a:spAutoFit/>
          </a:bodyPr>
          <a:lstStyle/>
          <a:p>
            <a:pPr algn="ctr">
              <a:lnSpc>
                <a:spcPts val="3360"/>
              </a:lnSpc>
              <a:spcBef>
                <a:spcPct val="0"/>
              </a:spcBef>
            </a:pPr>
            <a:r>
              <a:rPr lang="en-US" sz="2400">
                <a:solidFill>
                  <a:srgbClr val="FFFFF4"/>
                </a:solidFill>
                <a:latin typeface="Ample Display"/>
                <a:ea typeface="Ample Display"/>
                <a:cs typeface="Ample Display"/>
                <a:sym typeface="Ample Display"/>
              </a:rPr>
              <a:t>02</a:t>
            </a:r>
          </a:p>
        </p:txBody>
      </p:sp>
      <p:sp>
        <p:nvSpPr>
          <p:cNvPr id="16" name="TextBox 16"/>
          <p:cNvSpPr txBox="1"/>
          <p:nvPr/>
        </p:nvSpPr>
        <p:spPr>
          <a:xfrm>
            <a:off x="2466653" y="6580971"/>
            <a:ext cx="420134" cy="453390"/>
          </a:xfrm>
          <a:prstGeom prst="rect">
            <a:avLst/>
          </a:prstGeom>
        </p:spPr>
        <p:txBody>
          <a:bodyPr lIns="0" tIns="0" rIns="0" bIns="0" rtlCol="0" anchor="t">
            <a:spAutoFit/>
          </a:bodyPr>
          <a:lstStyle/>
          <a:p>
            <a:pPr algn="ctr">
              <a:lnSpc>
                <a:spcPts val="3360"/>
              </a:lnSpc>
              <a:spcBef>
                <a:spcPct val="0"/>
              </a:spcBef>
            </a:pPr>
            <a:r>
              <a:rPr lang="en-US" sz="2400">
                <a:solidFill>
                  <a:srgbClr val="FFFFF4"/>
                </a:solidFill>
                <a:latin typeface="Ample Display"/>
                <a:ea typeface="Ample Display"/>
                <a:cs typeface="Ample Display"/>
                <a:sym typeface="Ample Display"/>
              </a:rPr>
              <a:t>03</a:t>
            </a:r>
          </a:p>
        </p:txBody>
      </p:sp>
      <p:grpSp>
        <p:nvGrpSpPr>
          <p:cNvPr id="17" name="Group 17"/>
          <p:cNvGrpSpPr/>
          <p:nvPr/>
        </p:nvGrpSpPr>
        <p:grpSpPr>
          <a:xfrm>
            <a:off x="1350942" y="5347077"/>
            <a:ext cx="16127793" cy="945597"/>
            <a:chOff x="0" y="0"/>
            <a:chExt cx="3411832" cy="200041"/>
          </a:xfrm>
        </p:grpSpPr>
        <p:sp>
          <p:nvSpPr>
            <p:cNvPr id="18" name="Freeform 18"/>
            <p:cNvSpPr/>
            <p:nvPr/>
          </p:nvSpPr>
          <p:spPr>
            <a:xfrm>
              <a:off x="0" y="0"/>
              <a:ext cx="3411832" cy="200041"/>
            </a:xfrm>
            <a:custGeom>
              <a:avLst/>
              <a:gdLst/>
              <a:ahLst/>
              <a:cxnLst/>
              <a:rect l="l" t="t" r="r" b="b"/>
              <a:pathLst>
                <a:path w="3411832" h="200041">
                  <a:moveTo>
                    <a:pt x="48004" y="0"/>
                  </a:moveTo>
                  <a:lnTo>
                    <a:pt x="3363828" y="0"/>
                  </a:lnTo>
                  <a:cubicBezTo>
                    <a:pt x="3390340" y="0"/>
                    <a:pt x="3411832" y="21492"/>
                    <a:pt x="3411832" y="48004"/>
                  </a:cubicBezTo>
                  <a:lnTo>
                    <a:pt x="3411832" y="152037"/>
                  </a:lnTo>
                  <a:cubicBezTo>
                    <a:pt x="3411832" y="178549"/>
                    <a:pt x="3390340" y="200041"/>
                    <a:pt x="3363828" y="200041"/>
                  </a:cubicBezTo>
                  <a:lnTo>
                    <a:pt x="48004" y="200041"/>
                  </a:lnTo>
                  <a:cubicBezTo>
                    <a:pt x="21492" y="200041"/>
                    <a:pt x="0" y="178549"/>
                    <a:pt x="0" y="152037"/>
                  </a:cubicBezTo>
                  <a:lnTo>
                    <a:pt x="0" y="48004"/>
                  </a:lnTo>
                  <a:cubicBezTo>
                    <a:pt x="0" y="21492"/>
                    <a:pt x="21492" y="0"/>
                    <a:pt x="48004" y="0"/>
                  </a:cubicBezTo>
                  <a:close/>
                </a:path>
              </a:pathLst>
            </a:custGeom>
            <a:solidFill>
              <a:srgbClr val="000000">
                <a:alpha val="0"/>
              </a:srgbClr>
            </a:solidFill>
            <a:ln w="19050" cap="rnd">
              <a:solidFill>
                <a:srgbClr val="142E2D"/>
              </a:solidFill>
              <a:prstDash val="solid"/>
              <a:round/>
            </a:ln>
          </p:spPr>
          <p:txBody>
            <a:bodyPr/>
            <a:lstStyle/>
            <a:p>
              <a:endParaRPr lang="el-GR"/>
            </a:p>
          </p:txBody>
        </p:sp>
        <p:sp>
          <p:nvSpPr>
            <p:cNvPr id="19" name="TextBox 19"/>
            <p:cNvSpPr txBox="1"/>
            <p:nvPr/>
          </p:nvSpPr>
          <p:spPr>
            <a:xfrm>
              <a:off x="0" y="0"/>
              <a:ext cx="3411832" cy="200041"/>
            </a:xfrm>
            <a:prstGeom prst="rect">
              <a:avLst/>
            </a:prstGeom>
          </p:spPr>
          <p:txBody>
            <a:bodyPr lIns="50800" tIns="50800" rIns="50800" bIns="50800" rtlCol="0" anchor="ctr"/>
            <a:lstStyle/>
            <a:p>
              <a:pPr algn="ctr">
                <a:lnSpc>
                  <a:spcPts val="2640"/>
                </a:lnSpc>
              </a:pPr>
              <a:endParaRPr/>
            </a:p>
          </p:txBody>
        </p:sp>
      </p:grpSp>
      <p:grpSp>
        <p:nvGrpSpPr>
          <p:cNvPr id="20" name="Group 20"/>
          <p:cNvGrpSpPr/>
          <p:nvPr/>
        </p:nvGrpSpPr>
        <p:grpSpPr>
          <a:xfrm>
            <a:off x="1494640" y="5491255"/>
            <a:ext cx="657242" cy="65724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765C"/>
            </a:solidFill>
            <a:ln cap="sq">
              <a:noFill/>
              <a:prstDash val="solid"/>
              <a:miter/>
            </a:ln>
          </p:spPr>
          <p:txBody>
            <a:bodyPr/>
            <a:lstStyle/>
            <a:p>
              <a:endParaRPr lang="el-GR"/>
            </a:p>
          </p:txBody>
        </p:sp>
        <p:sp>
          <p:nvSpPr>
            <p:cNvPr id="22" name="TextBox 22"/>
            <p:cNvSpPr txBox="1"/>
            <p:nvPr/>
          </p:nvSpPr>
          <p:spPr>
            <a:xfrm>
              <a:off x="76200" y="76200"/>
              <a:ext cx="660400" cy="660400"/>
            </a:xfrm>
            <a:prstGeom prst="rect">
              <a:avLst/>
            </a:prstGeom>
          </p:spPr>
          <p:txBody>
            <a:bodyPr lIns="50800" tIns="50800" rIns="50800" bIns="50800" rtlCol="0" anchor="ctr"/>
            <a:lstStyle/>
            <a:p>
              <a:pPr algn="ctr">
                <a:lnSpc>
                  <a:spcPts val="2640"/>
                </a:lnSpc>
              </a:pPr>
              <a:endParaRPr/>
            </a:p>
          </p:txBody>
        </p:sp>
      </p:grpSp>
      <p:sp>
        <p:nvSpPr>
          <p:cNvPr id="23" name="TextBox 23"/>
          <p:cNvSpPr txBox="1"/>
          <p:nvPr/>
        </p:nvSpPr>
        <p:spPr>
          <a:xfrm>
            <a:off x="2466653" y="6749874"/>
            <a:ext cx="420134" cy="453390"/>
          </a:xfrm>
          <a:prstGeom prst="rect">
            <a:avLst/>
          </a:prstGeom>
        </p:spPr>
        <p:txBody>
          <a:bodyPr lIns="0" tIns="0" rIns="0" bIns="0" rtlCol="0" anchor="t">
            <a:spAutoFit/>
          </a:bodyPr>
          <a:lstStyle/>
          <a:p>
            <a:pPr algn="ctr">
              <a:lnSpc>
                <a:spcPts val="3360"/>
              </a:lnSpc>
              <a:spcBef>
                <a:spcPct val="0"/>
              </a:spcBef>
            </a:pPr>
            <a:r>
              <a:rPr lang="en-US" sz="2400">
                <a:solidFill>
                  <a:srgbClr val="FFFFF4"/>
                </a:solidFill>
                <a:latin typeface="Ample Display"/>
                <a:ea typeface="Ample Display"/>
                <a:cs typeface="Ample Display"/>
                <a:sym typeface="Ample Display"/>
              </a:rPr>
              <a:t>02</a:t>
            </a:r>
          </a:p>
        </p:txBody>
      </p:sp>
      <p:grpSp>
        <p:nvGrpSpPr>
          <p:cNvPr id="24" name="Group 24"/>
          <p:cNvGrpSpPr/>
          <p:nvPr/>
        </p:nvGrpSpPr>
        <p:grpSpPr>
          <a:xfrm>
            <a:off x="1350942" y="6676221"/>
            <a:ext cx="16127793" cy="945597"/>
            <a:chOff x="0" y="0"/>
            <a:chExt cx="3411832" cy="200041"/>
          </a:xfrm>
        </p:grpSpPr>
        <p:sp>
          <p:nvSpPr>
            <p:cNvPr id="25" name="Freeform 25"/>
            <p:cNvSpPr/>
            <p:nvPr/>
          </p:nvSpPr>
          <p:spPr>
            <a:xfrm>
              <a:off x="0" y="0"/>
              <a:ext cx="3411832" cy="200041"/>
            </a:xfrm>
            <a:custGeom>
              <a:avLst/>
              <a:gdLst/>
              <a:ahLst/>
              <a:cxnLst/>
              <a:rect l="l" t="t" r="r" b="b"/>
              <a:pathLst>
                <a:path w="3411832" h="200041">
                  <a:moveTo>
                    <a:pt x="48004" y="0"/>
                  </a:moveTo>
                  <a:lnTo>
                    <a:pt x="3363828" y="0"/>
                  </a:lnTo>
                  <a:cubicBezTo>
                    <a:pt x="3390340" y="0"/>
                    <a:pt x="3411832" y="21492"/>
                    <a:pt x="3411832" y="48004"/>
                  </a:cubicBezTo>
                  <a:lnTo>
                    <a:pt x="3411832" y="152037"/>
                  </a:lnTo>
                  <a:cubicBezTo>
                    <a:pt x="3411832" y="178549"/>
                    <a:pt x="3390340" y="200041"/>
                    <a:pt x="3363828" y="200041"/>
                  </a:cubicBezTo>
                  <a:lnTo>
                    <a:pt x="48004" y="200041"/>
                  </a:lnTo>
                  <a:cubicBezTo>
                    <a:pt x="21492" y="200041"/>
                    <a:pt x="0" y="178549"/>
                    <a:pt x="0" y="152037"/>
                  </a:cubicBezTo>
                  <a:lnTo>
                    <a:pt x="0" y="48004"/>
                  </a:lnTo>
                  <a:cubicBezTo>
                    <a:pt x="0" y="21492"/>
                    <a:pt x="21492" y="0"/>
                    <a:pt x="48004" y="0"/>
                  </a:cubicBezTo>
                  <a:close/>
                </a:path>
              </a:pathLst>
            </a:custGeom>
            <a:solidFill>
              <a:srgbClr val="000000">
                <a:alpha val="0"/>
              </a:srgbClr>
            </a:solidFill>
            <a:ln w="19050" cap="rnd">
              <a:solidFill>
                <a:srgbClr val="142E2D"/>
              </a:solidFill>
              <a:prstDash val="solid"/>
              <a:round/>
            </a:ln>
          </p:spPr>
          <p:txBody>
            <a:bodyPr/>
            <a:lstStyle/>
            <a:p>
              <a:endParaRPr lang="el-GR"/>
            </a:p>
          </p:txBody>
        </p:sp>
        <p:sp>
          <p:nvSpPr>
            <p:cNvPr id="26" name="TextBox 26"/>
            <p:cNvSpPr txBox="1"/>
            <p:nvPr/>
          </p:nvSpPr>
          <p:spPr>
            <a:xfrm>
              <a:off x="0" y="0"/>
              <a:ext cx="3411832" cy="200041"/>
            </a:xfrm>
            <a:prstGeom prst="rect">
              <a:avLst/>
            </a:prstGeom>
          </p:spPr>
          <p:txBody>
            <a:bodyPr lIns="50800" tIns="50800" rIns="50800" bIns="50800" rtlCol="0" anchor="ctr"/>
            <a:lstStyle/>
            <a:p>
              <a:pPr algn="ctr">
                <a:lnSpc>
                  <a:spcPts val="2640"/>
                </a:lnSpc>
              </a:pPr>
              <a:endParaRPr/>
            </a:p>
          </p:txBody>
        </p:sp>
      </p:grpSp>
      <p:grpSp>
        <p:nvGrpSpPr>
          <p:cNvPr id="27" name="Group 27"/>
          <p:cNvGrpSpPr/>
          <p:nvPr/>
        </p:nvGrpSpPr>
        <p:grpSpPr>
          <a:xfrm>
            <a:off x="1494640" y="6820398"/>
            <a:ext cx="657242" cy="65724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765C"/>
            </a:solidFill>
            <a:ln cap="sq">
              <a:noFill/>
              <a:prstDash val="solid"/>
              <a:miter/>
            </a:ln>
          </p:spPr>
          <p:txBody>
            <a:bodyPr/>
            <a:lstStyle/>
            <a:p>
              <a:endParaRPr lang="el-GR"/>
            </a:p>
          </p:txBody>
        </p:sp>
        <p:sp>
          <p:nvSpPr>
            <p:cNvPr id="29" name="TextBox 29"/>
            <p:cNvSpPr txBox="1"/>
            <p:nvPr/>
          </p:nvSpPr>
          <p:spPr>
            <a:xfrm>
              <a:off x="76200" y="76200"/>
              <a:ext cx="660400" cy="660400"/>
            </a:xfrm>
            <a:prstGeom prst="rect">
              <a:avLst/>
            </a:prstGeom>
          </p:spPr>
          <p:txBody>
            <a:bodyPr lIns="50800" tIns="50800" rIns="50800" bIns="50800" rtlCol="0" anchor="ctr"/>
            <a:lstStyle/>
            <a:p>
              <a:pPr algn="ctr">
                <a:lnSpc>
                  <a:spcPts val="2640"/>
                </a:lnSpc>
              </a:pPr>
              <a:endParaRPr/>
            </a:p>
          </p:txBody>
        </p:sp>
      </p:grpSp>
      <p:sp>
        <p:nvSpPr>
          <p:cNvPr id="30" name="Freeform 30"/>
          <p:cNvSpPr/>
          <p:nvPr/>
        </p:nvSpPr>
        <p:spPr>
          <a:xfrm>
            <a:off x="1634296" y="1915035"/>
            <a:ext cx="15184547" cy="1822146"/>
          </a:xfrm>
          <a:custGeom>
            <a:avLst/>
            <a:gdLst/>
            <a:ahLst/>
            <a:cxnLst/>
            <a:rect l="l" t="t" r="r" b="b"/>
            <a:pathLst>
              <a:path w="15184547" h="1822146">
                <a:moveTo>
                  <a:pt x="0" y="0"/>
                </a:moveTo>
                <a:lnTo>
                  <a:pt x="15184547" y="0"/>
                </a:lnTo>
                <a:lnTo>
                  <a:pt x="15184547" y="1822146"/>
                </a:lnTo>
                <a:lnTo>
                  <a:pt x="0" y="18221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31" name="Freeform 31"/>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18"/>
            <a:stretch>
              <a:fillRect/>
            </a:stretch>
          </a:blipFill>
        </p:spPr>
        <p:txBody>
          <a:bodyPr/>
          <a:lstStyle/>
          <a:p>
            <a:endParaRPr lang="el-GR"/>
          </a:p>
        </p:txBody>
      </p:sp>
      <p:sp>
        <p:nvSpPr>
          <p:cNvPr id="32" name="Freeform 32"/>
          <p:cNvSpPr/>
          <p:nvPr/>
        </p:nvSpPr>
        <p:spPr>
          <a:xfrm>
            <a:off x="-420133" y="6568899"/>
            <a:ext cx="2181117" cy="4276701"/>
          </a:xfrm>
          <a:custGeom>
            <a:avLst/>
            <a:gdLst/>
            <a:ahLst/>
            <a:cxnLst/>
            <a:rect l="l" t="t" r="r" b="b"/>
            <a:pathLst>
              <a:path w="2181117" h="4276701">
                <a:moveTo>
                  <a:pt x="0" y="0"/>
                </a:moveTo>
                <a:lnTo>
                  <a:pt x="2181117" y="0"/>
                </a:lnTo>
                <a:lnTo>
                  <a:pt x="2181117" y="4276701"/>
                </a:lnTo>
                <a:lnTo>
                  <a:pt x="0" y="4276701"/>
                </a:lnTo>
                <a:lnTo>
                  <a:pt x="0" y="0"/>
                </a:lnTo>
                <a:close/>
              </a:path>
            </a:pathLst>
          </a:custGeom>
          <a:blipFill>
            <a:blip r:embed="rId19"/>
            <a:stretch>
              <a:fillRect/>
            </a:stretch>
          </a:blipFill>
        </p:spPr>
        <p:txBody>
          <a:bodyPr/>
          <a:lstStyle/>
          <a:p>
            <a:endParaRPr lang="el-GR"/>
          </a:p>
        </p:txBody>
      </p:sp>
      <p:sp>
        <p:nvSpPr>
          <p:cNvPr id="33" name="TextBox 33"/>
          <p:cNvSpPr txBox="1"/>
          <p:nvPr/>
        </p:nvSpPr>
        <p:spPr>
          <a:xfrm>
            <a:off x="1891184" y="2512332"/>
            <a:ext cx="14927659" cy="653877"/>
          </a:xfrm>
          <a:prstGeom prst="rect">
            <a:avLst/>
          </a:prstGeom>
        </p:spPr>
        <p:txBody>
          <a:bodyPr lIns="0" tIns="0" rIns="0" bIns="0" rtlCol="0" anchor="t">
            <a:spAutoFit/>
          </a:bodyPr>
          <a:lstStyle/>
          <a:p>
            <a:pPr algn="ctr">
              <a:lnSpc>
                <a:spcPts val="5552"/>
              </a:lnSpc>
            </a:pPr>
            <a:r>
              <a:rPr lang="en-US" sz="3470">
                <a:solidFill>
                  <a:srgbClr val="142E2D"/>
                </a:solidFill>
                <a:latin typeface="One Little Font"/>
                <a:ea typeface="One Little Font"/>
                <a:cs typeface="One Little Font"/>
                <a:sym typeface="One Little Font"/>
              </a:rPr>
              <a:t>Μόνο την υλική διατροφή αφορά η νηστεία; Μήπως υπάρχει και πνευματική διάσταση;</a:t>
            </a:r>
          </a:p>
        </p:txBody>
      </p:sp>
      <p:sp>
        <p:nvSpPr>
          <p:cNvPr id="34" name="TextBox 34"/>
          <p:cNvSpPr txBox="1"/>
          <p:nvPr/>
        </p:nvSpPr>
        <p:spPr>
          <a:xfrm>
            <a:off x="1583267" y="4171850"/>
            <a:ext cx="479990" cy="523463"/>
          </a:xfrm>
          <a:prstGeom prst="rect">
            <a:avLst/>
          </a:prstGeom>
        </p:spPr>
        <p:txBody>
          <a:bodyPr lIns="0" tIns="0" rIns="0" bIns="0" rtlCol="0" anchor="t">
            <a:spAutoFit/>
          </a:bodyPr>
          <a:lstStyle/>
          <a:p>
            <a:pPr algn="ctr">
              <a:lnSpc>
                <a:spcPts val="3838"/>
              </a:lnSpc>
              <a:spcBef>
                <a:spcPct val="0"/>
              </a:spcBef>
            </a:pPr>
            <a:r>
              <a:rPr lang="en-US" sz="2741">
                <a:solidFill>
                  <a:srgbClr val="FFFFF4"/>
                </a:solidFill>
                <a:latin typeface="Ample Display"/>
                <a:ea typeface="Ample Display"/>
                <a:cs typeface="Ample Display"/>
                <a:sym typeface="Ample Display"/>
              </a:rPr>
              <a:t>01</a:t>
            </a:r>
          </a:p>
        </p:txBody>
      </p:sp>
      <p:sp>
        <p:nvSpPr>
          <p:cNvPr id="35" name="TextBox 35"/>
          <p:cNvSpPr txBox="1"/>
          <p:nvPr/>
        </p:nvSpPr>
        <p:spPr>
          <a:xfrm>
            <a:off x="2429285" y="4253183"/>
            <a:ext cx="14682037" cy="587931"/>
          </a:xfrm>
          <a:prstGeom prst="rect">
            <a:avLst/>
          </a:prstGeom>
        </p:spPr>
        <p:txBody>
          <a:bodyPr lIns="0" tIns="0" rIns="0" bIns="0" rtlCol="0" anchor="t">
            <a:spAutoFit/>
          </a:bodyPr>
          <a:lstStyle/>
          <a:p>
            <a:pPr algn="l">
              <a:lnSpc>
                <a:spcPts val="4637"/>
              </a:lnSpc>
            </a:pPr>
            <a:r>
              <a:rPr lang="en-US" sz="3864">
                <a:solidFill>
                  <a:srgbClr val="142E2D"/>
                </a:solidFill>
                <a:latin typeface="One Little Font"/>
                <a:ea typeface="One Little Font"/>
                <a:cs typeface="One Little Font"/>
                <a:sym typeface="One Little Font"/>
              </a:rPr>
              <a:t>να συγκρατούμε τη γλώσσα μας από άσχημα λόγια, κατακρίσεις, κοροϊδίες κλπ.,</a:t>
            </a:r>
          </a:p>
        </p:txBody>
      </p:sp>
      <p:sp>
        <p:nvSpPr>
          <p:cNvPr id="36" name="TextBox 36"/>
          <p:cNvSpPr txBox="1"/>
          <p:nvPr/>
        </p:nvSpPr>
        <p:spPr>
          <a:xfrm>
            <a:off x="1583267" y="5500994"/>
            <a:ext cx="479990" cy="523525"/>
          </a:xfrm>
          <a:prstGeom prst="rect">
            <a:avLst/>
          </a:prstGeom>
        </p:spPr>
        <p:txBody>
          <a:bodyPr lIns="0" tIns="0" rIns="0" bIns="0" rtlCol="0" anchor="t">
            <a:spAutoFit/>
          </a:bodyPr>
          <a:lstStyle/>
          <a:p>
            <a:pPr algn="ctr">
              <a:lnSpc>
                <a:spcPts val="3838"/>
              </a:lnSpc>
              <a:spcBef>
                <a:spcPct val="0"/>
              </a:spcBef>
            </a:pPr>
            <a:r>
              <a:rPr lang="en-US" sz="2741">
                <a:solidFill>
                  <a:srgbClr val="FFFFF4"/>
                </a:solidFill>
                <a:latin typeface="Ample Display"/>
                <a:ea typeface="Ample Display"/>
                <a:cs typeface="Ample Display"/>
                <a:sym typeface="Ample Display"/>
              </a:rPr>
              <a:t>02</a:t>
            </a:r>
          </a:p>
        </p:txBody>
      </p:sp>
      <p:sp>
        <p:nvSpPr>
          <p:cNvPr id="37" name="TextBox 37"/>
          <p:cNvSpPr txBox="1"/>
          <p:nvPr/>
        </p:nvSpPr>
        <p:spPr>
          <a:xfrm>
            <a:off x="2429285" y="5582327"/>
            <a:ext cx="14682037" cy="587931"/>
          </a:xfrm>
          <a:prstGeom prst="rect">
            <a:avLst/>
          </a:prstGeom>
        </p:spPr>
        <p:txBody>
          <a:bodyPr lIns="0" tIns="0" rIns="0" bIns="0" rtlCol="0" anchor="t">
            <a:spAutoFit/>
          </a:bodyPr>
          <a:lstStyle/>
          <a:p>
            <a:pPr algn="l">
              <a:lnSpc>
                <a:spcPts val="4637"/>
              </a:lnSpc>
            </a:pPr>
            <a:r>
              <a:rPr lang="en-US" sz="3864">
                <a:solidFill>
                  <a:srgbClr val="142E2D"/>
                </a:solidFill>
                <a:latin typeface="One Little Font"/>
                <a:ea typeface="One Little Font"/>
                <a:cs typeface="One Little Font"/>
                <a:sym typeface="One Little Font"/>
              </a:rPr>
              <a:t>να διατηρούμε καθαρά τα μάτια μας από αμαρτωλά θεάματα</a:t>
            </a:r>
          </a:p>
        </p:txBody>
      </p:sp>
      <p:sp>
        <p:nvSpPr>
          <p:cNvPr id="38" name="TextBox 38"/>
          <p:cNvSpPr txBox="1"/>
          <p:nvPr/>
        </p:nvSpPr>
        <p:spPr>
          <a:xfrm>
            <a:off x="2466653" y="7910115"/>
            <a:ext cx="420134" cy="453390"/>
          </a:xfrm>
          <a:prstGeom prst="rect">
            <a:avLst/>
          </a:prstGeom>
        </p:spPr>
        <p:txBody>
          <a:bodyPr lIns="0" tIns="0" rIns="0" bIns="0" rtlCol="0" anchor="t">
            <a:spAutoFit/>
          </a:bodyPr>
          <a:lstStyle/>
          <a:p>
            <a:pPr algn="ctr">
              <a:lnSpc>
                <a:spcPts val="3360"/>
              </a:lnSpc>
              <a:spcBef>
                <a:spcPct val="0"/>
              </a:spcBef>
            </a:pPr>
            <a:r>
              <a:rPr lang="en-US" sz="2400">
                <a:solidFill>
                  <a:srgbClr val="FFFFF4"/>
                </a:solidFill>
                <a:latin typeface="Ample Display"/>
                <a:ea typeface="Ample Display"/>
                <a:cs typeface="Ample Display"/>
                <a:sym typeface="Ample Display"/>
              </a:rPr>
              <a:t>03</a:t>
            </a:r>
          </a:p>
        </p:txBody>
      </p:sp>
      <p:sp>
        <p:nvSpPr>
          <p:cNvPr id="39" name="TextBox 39"/>
          <p:cNvSpPr txBox="1"/>
          <p:nvPr/>
        </p:nvSpPr>
        <p:spPr>
          <a:xfrm>
            <a:off x="1583267" y="6830138"/>
            <a:ext cx="479990" cy="523525"/>
          </a:xfrm>
          <a:prstGeom prst="rect">
            <a:avLst/>
          </a:prstGeom>
        </p:spPr>
        <p:txBody>
          <a:bodyPr lIns="0" tIns="0" rIns="0" bIns="0" rtlCol="0" anchor="t">
            <a:spAutoFit/>
          </a:bodyPr>
          <a:lstStyle/>
          <a:p>
            <a:pPr algn="ctr">
              <a:lnSpc>
                <a:spcPts val="3838"/>
              </a:lnSpc>
              <a:spcBef>
                <a:spcPct val="0"/>
              </a:spcBef>
            </a:pPr>
            <a:r>
              <a:rPr lang="en-US" sz="2741" dirty="0">
                <a:solidFill>
                  <a:srgbClr val="FFFFF4"/>
                </a:solidFill>
                <a:latin typeface="Ample Display"/>
                <a:ea typeface="Ample Display"/>
                <a:cs typeface="Ample Display"/>
                <a:sym typeface="Ample Display"/>
              </a:rPr>
              <a:t>03</a:t>
            </a:r>
          </a:p>
        </p:txBody>
      </p:sp>
      <p:sp>
        <p:nvSpPr>
          <p:cNvPr id="40" name="TextBox 40"/>
          <p:cNvSpPr txBox="1"/>
          <p:nvPr/>
        </p:nvSpPr>
        <p:spPr>
          <a:xfrm>
            <a:off x="2429285" y="6911471"/>
            <a:ext cx="14966674" cy="587931"/>
          </a:xfrm>
          <a:prstGeom prst="rect">
            <a:avLst/>
          </a:prstGeom>
        </p:spPr>
        <p:txBody>
          <a:bodyPr lIns="0" tIns="0" rIns="0" bIns="0" rtlCol="0" anchor="t">
            <a:spAutoFit/>
          </a:bodyPr>
          <a:lstStyle/>
          <a:p>
            <a:pPr algn="l">
              <a:lnSpc>
                <a:spcPts val="4637"/>
              </a:lnSpc>
            </a:pPr>
            <a:r>
              <a:rPr lang="en-US" sz="3864">
                <a:solidFill>
                  <a:srgbClr val="142E2D"/>
                </a:solidFill>
                <a:latin typeface="One Little Font"/>
                <a:ea typeface="One Little Font"/>
                <a:cs typeface="One Little Font"/>
                <a:sym typeface="One Little Font"/>
              </a:rPr>
              <a:t>να αποφεύγουμε την αμαρτία, όπως ο θυμός, η οργή, το ψέμα, η συκοφαντία κ.α</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down)">
                                      <p:cBhvr>
                                        <p:cTn id="13" dur="500"/>
                                        <p:tgtEl>
                                          <p:spTgt spid="35"/>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par>
                                <p:cTn id="28" presetID="22" presetClass="entr" presetSubtype="4"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par>
                                <p:cTn id="39" presetID="22" presetClass="entr" presetSubtype="4"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down)">
                                      <p:cBhvr>
                                        <p:cTn id="41" dur="500"/>
                                        <p:tgtEl>
                                          <p:spTgt spid="2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down)">
                                      <p:cBhvr>
                                        <p:cTn id="4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9" grpId="0"/>
      <p:bldP spid="4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695</Words>
  <Application>Microsoft Office PowerPoint</Application>
  <PresentationFormat>Προσαρμογή</PresentationFormat>
  <Paragraphs>87</Paragraphs>
  <Slides>15</Slides>
  <Notes>0</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15</vt:i4>
      </vt:variant>
    </vt:vector>
  </HeadingPairs>
  <TitlesOfParts>
    <vt:vector size="23" baseType="lpstr">
      <vt:lpstr>Calibri</vt:lpstr>
      <vt:lpstr>Alegreya Bold</vt:lpstr>
      <vt:lpstr>One Little Font</vt:lpstr>
      <vt:lpstr>Ample Display</vt:lpstr>
      <vt:lpstr>Children One</vt:lpstr>
      <vt:lpstr>Arial</vt:lpstr>
      <vt:lpstr>One Little Font Bold</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17 Γυμνάσιο - Νηστεία</dc:title>
  <dc:creator>Idiaitero PC</dc:creator>
  <cp:lastModifiedBy>π. Αλέξανδρος Λισάη</cp:lastModifiedBy>
  <cp:revision>2</cp:revision>
  <dcterms:created xsi:type="dcterms:W3CDTF">2006-08-16T00:00:00Z</dcterms:created>
  <dcterms:modified xsi:type="dcterms:W3CDTF">2025-02-11T12:30:32Z</dcterms:modified>
  <dc:identifier>DAGey4qoXmU</dc:identifier>
</cp:coreProperties>
</file>