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legreya Bold" panose="020B0604020202020204" charset="0"/>
      <p:regular r:id="rId15"/>
      <p:bold r:id="rId16"/>
    </p:embeddedFont>
    <p:embeddedFont>
      <p:font typeface="Children One" panose="020B0604020202020204" charset="0"/>
      <p:regular r:id="rId17"/>
    </p:embeddedFont>
    <p:embeddedFont>
      <p:font typeface="One Little Font" panose="020B0604020202020204" charset="-95"/>
      <p:regular r:id="rId18"/>
    </p:embeddedFont>
    <p:embeddedFont>
      <p:font typeface="One Little Font Bold" panose="020B0604020202020204" charset="-95"/>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101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3004643" y="8218985"/>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341488" y="-984843"/>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178379" y="4257870"/>
            <a:ext cx="4793439" cy="6039109"/>
          </a:xfrm>
          <a:custGeom>
            <a:avLst/>
            <a:gdLst/>
            <a:ahLst/>
            <a:cxnLst/>
            <a:rect l="l" t="t" r="r" b="b"/>
            <a:pathLst>
              <a:path w="4793439" h="6039109">
                <a:moveTo>
                  <a:pt x="0" y="0"/>
                </a:moveTo>
                <a:lnTo>
                  <a:pt x="4793439" y="0"/>
                </a:lnTo>
                <a:lnTo>
                  <a:pt x="4793439" y="6039110"/>
                </a:lnTo>
                <a:lnTo>
                  <a:pt x="0" y="6039110"/>
                </a:lnTo>
                <a:lnTo>
                  <a:pt x="0" y="0"/>
                </a:lnTo>
                <a:close/>
              </a:path>
            </a:pathLst>
          </a:custGeom>
          <a:blipFill>
            <a:blip r:embed="rId4"/>
            <a:stretch>
              <a:fillRect l="-78490" r="-180191"/>
            </a:stretch>
          </a:blipFill>
        </p:spPr>
        <p:txBody>
          <a:bodyPr/>
          <a:lstStyle/>
          <a:p>
            <a:endParaRPr lang="el-GR"/>
          </a:p>
        </p:txBody>
      </p:sp>
      <p:sp>
        <p:nvSpPr>
          <p:cNvPr id="9" name="Freeform 9"/>
          <p:cNvSpPr/>
          <p:nvPr/>
        </p:nvSpPr>
        <p:spPr>
          <a:xfrm>
            <a:off x="4273546" y="0"/>
            <a:ext cx="8966653" cy="6614097"/>
          </a:xfrm>
          <a:custGeom>
            <a:avLst/>
            <a:gdLst/>
            <a:ahLst/>
            <a:cxnLst/>
            <a:rect l="l" t="t" r="r" b="b"/>
            <a:pathLst>
              <a:path w="8966653" h="6614097">
                <a:moveTo>
                  <a:pt x="0" y="0"/>
                </a:moveTo>
                <a:lnTo>
                  <a:pt x="8966653" y="0"/>
                </a:lnTo>
                <a:lnTo>
                  <a:pt x="8966653" y="6614097"/>
                </a:lnTo>
                <a:lnTo>
                  <a:pt x="0" y="6614097"/>
                </a:lnTo>
                <a:lnTo>
                  <a:pt x="0" y="0"/>
                </a:lnTo>
                <a:close/>
              </a:path>
            </a:pathLst>
          </a:custGeom>
          <a:blipFill>
            <a:blip r:embed="rId5"/>
            <a:stretch>
              <a:fillRect b="-51473"/>
            </a:stretch>
          </a:blipFill>
        </p:spPr>
        <p:txBody>
          <a:bodyPr/>
          <a:lstStyle/>
          <a:p>
            <a:endParaRPr lang="el-GR"/>
          </a:p>
        </p:txBody>
      </p:sp>
      <p:sp>
        <p:nvSpPr>
          <p:cNvPr id="10" name="TextBox 10"/>
          <p:cNvSpPr txBox="1"/>
          <p:nvPr/>
        </p:nvSpPr>
        <p:spPr>
          <a:xfrm>
            <a:off x="5124006" y="3849879"/>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1" name="Freeform 11"/>
          <p:cNvSpPr/>
          <p:nvPr/>
        </p:nvSpPr>
        <p:spPr>
          <a:xfrm>
            <a:off x="12495193" y="1817657"/>
            <a:ext cx="6100714" cy="8474514"/>
          </a:xfrm>
          <a:custGeom>
            <a:avLst/>
            <a:gdLst/>
            <a:ahLst/>
            <a:cxnLst/>
            <a:rect l="l" t="t" r="r" b="b"/>
            <a:pathLst>
              <a:path w="6100714" h="8474514">
                <a:moveTo>
                  <a:pt x="0" y="0"/>
                </a:moveTo>
                <a:lnTo>
                  <a:pt x="6100714" y="0"/>
                </a:lnTo>
                <a:lnTo>
                  <a:pt x="6100714" y="8474514"/>
                </a:lnTo>
                <a:lnTo>
                  <a:pt x="0" y="8474514"/>
                </a:lnTo>
                <a:lnTo>
                  <a:pt x="0" y="0"/>
                </a:lnTo>
                <a:close/>
              </a:path>
            </a:pathLst>
          </a:custGeom>
          <a:blipFill>
            <a:blip r:embed="rId6"/>
            <a:stretch>
              <a:fillRect l="-2167" t="-7354" r="-2167" b="-6757"/>
            </a:stretch>
          </a:blipFill>
        </p:spPr>
        <p:txBody>
          <a:bodyPr/>
          <a:lstStyle/>
          <a:p>
            <a:endParaRPr lang="el-GR"/>
          </a:p>
        </p:txBody>
      </p:sp>
      <p:sp>
        <p:nvSpPr>
          <p:cNvPr id="12" name="Freeform 12"/>
          <p:cNvSpPr/>
          <p:nvPr/>
        </p:nvSpPr>
        <p:spPr>
          <a:xfrm>
            <a:off x="6827144" y="5648836"/>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7"/>
            <a:stretch>
              <a:fillRect/>
            </a:stretch>
          </a:blipFill>
        </p:spPr>
        <p:txBody>
          <a:bodyPr/>
          <a:lstStyle/>
          <a:p>
            <a:endParaRPr lang="el-GR"/>
          </a:p>
        </p:txBody>
      </p:sp>
      <p:sp>
        <p:nvSpPr>
          <p:cNvPr id="13" name="TextBox 13"/>
          <p:cNvSpPr txBox="1"/>
          <p:nvPr/>
        </p:nvSpPr>
        <p:spPr>
          <a:xfrm>
            <a:off x="5619221" y="2719924"/>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TextBox 8"/>
          <p:cNvSpPr txBox="1"/>
          <p:nvPr/>
        </p:nvSpPr>
        <p:spPr>
          <a:xfrm>
            <a:off x="1780944" y="1516900"/>
            <a:ext cx="14726112" cy="467145"/>
          </a:xfrm>
          <a:prstGeom prst="rect">
            <a:avLst/>
          </a:prstGeom>
        </p:spPr>
        <p:txBody>
          <a:bodyPr lIns="0" tIns="0" rIns="0" bIns="0" rtlCol="0" anchor="t">
            <a:spAutoFit/>
          </a:bodyPr>
          <a:lstStyle/>
          <a:p>
            <a:pPr algn="ctr">
              <a:lnSpc>
                <a:spcPts val="2905"/>
              </a:lnSpc>
            </a:pPr>
            <a:r>
              <a:rPr lang="en-US" sz="4923" spc="123">
                <a:solidFill>
                  <a:srgbClr val="303030"/>
                </a:solidFill>
                <a:latin typeface="One Little Font"/>
                <a:ea typeface="One Little Font"/>
                <a:cs typeface="One Little Font"/>
                <a:sym typeface="One Little Font"/>
              </a:rPr>
              <a:t>Πως να το αλλάξουμε...</a:t>
            </a:r>
          </a:p>
        </p:txBody>
      </p:sp>
      <p:grpSp>
        <p:nvGrpSpPr>
          <p:cNvPr id="9" name="Group 9"/>
          <p:cNvGrpSpPr/>
          <p:nvPr/>
        </p:nvGrpSpPr>
        <p:grpSpPr>
          <a:xfrm>
            <a:off x="2410563" y="3214146"/>
            <a:ext cx="13507960" cy="1408249"/>
            <a:chOff x="0" y="0"/>
            <a:chExt cx="18010613" cy="1877665"/>
          </a:xfrm>
        </p:grpSpPr>
        <p:sp>
          <p:nvSpPr>
            <p:cNvPr id="10" name="Freeform 10"/>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1" name="Freeform 11"/>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2" name="TextBox 12"/>
          <p:cNvSpPr txBox="1"/>
          <p:nvPr/>
        </p:nvSpPr>
        <p:spPr>
          <a:xfrm>
            <a:off x="2653592" y="3581809"/>
            <a:ext cx="11487776" cy="853898"/>
          </a:xfrm>
          <a:prstGeom prst="rect">
            <a:avLst/>
          </a:prstGeom>
        </p:spPr>
        <p:txBody>
          <a:bodyPr lIns="0" tIns="0" rIns="0" bIns="0" rtlCol="0" anchor="t">
            <a:spAutoFit/>
          </a:bodyPr>
          <a:lstStyle/>
          <a:p>
            <a:pPr marL="918474" lvl="1" indent="-459237" algn="l">
              <a:lnSpc>
                <a:spcPts val="3105"/>
              </a:lnSpc>
              <a:buFont typeface="Arial"/>
              <a:buChar char="•"/>
            </a:pPr>
            <a:r>
              <a:rPr lang="en-US" sz="4254" spc="106" dirty="0">
                <a:solidFill>
                  <a:srgbClr val="623811"/>
                </a:solidFill>
                <a:latin typeface="One Little Font"/>
                <a:ea typeface="One Little Font"/>
                <a:cs typeface="One Little Font"/>
                <a:sym typeface="One Little Font"/>
              </a:rPr>
              <a:t>ο να παρα</a:t>
            </a:r>
            <a:r>
              <a:rPr lang="en-US" sz="4254" spc="106" dirty="0" err="1">
                <a:solidFill>
                  <a:srgbClr val="623811"/>
                </a:solidFill>
                <a:latin typeface="One Little Font"/>
                <a:ea typeface="One Little Font"/>
                <a:cs typeface="One Little Font"/>
                <a:sym typeface="One Little Font"/>
              </a:rPr>
              <a:t>κολουθούμε</a:t>
            </a:r>
            <a:r>
              <a:rPr lang="en-US" sz="4254" spc="106" dirty="0">
                <a:solidFill>
                  <a:srgbClr val="623811"/>
                </a:solidFill>
                <a:latin typeface="One Little Font"/>
                <a:ea typeface="One Little Font"/>
                <a:cs typeface="One Little Font"/>
                <a:sym typeface="One Little Font"/>
              </a:rPr>
              <a:t> </a:t>
            </a:r>
            <a:r>
              <a:rPr lang="en-US" sz="4254" spc="106" dirty="0" err="1">
                <a:solidFill>
                  <a:srgbClr val="623811"/>
                </a:solidFill>
                <a:latin typeface="One Little Font"/>
                <a:ea typeface="One Little Font"/>
                <a:cs typeface="One Little Font"/>
                <a:sym typeface="One Little Font"/>
              </a:rPr>
              <a:t>τη</a:t>
            </a:r>
            <a:r>
              <a:rPr lang="en-US" sz="4254" spc="106" dirty="0">
                <a:solidFill>
                  <a:srgbClr val="623811"/>
                </a:solidFill>
                <a:latin typeface="One Little Font"/>
                <a:ea typeface="One Little Font"/>
                <a:cs typeface="One Little Font"/>
                <a:sym typeface="One Little Font"/>
              </a:rPr>
              <a:t> </a:t>
            </a:r>
            <a:r>
              <a:rPr lang="en-US" sz="4254" spc="106" dirty="0" err="1">
                <a:solidFill>
                  <a:srgbClr val="623811"/>
                </a:solidFill>
                <a:latin typeface="One Little Font"/>
                <a:ea typeface="One Little Font"/>
                <a:cs typeface="One Little Font"/>
                <a:sym typeface="One Little Font"/>
              </a:rPr>
              <a:t>Θεί</a:t>
            </a:r>
            <a:r>
              <a:rPr lang="en-US" sz="4254" spc="106" dirty="0">
                <a:solidFill>
                  <a:srgbClr val="623811"/>
                </a:solidFill>
                <a:latin typeface="One Little Font"/>
                <a:ea typeface="One Little Font"/>
                <a:cs typeface="One Little Font"/>
                <a:sym typeface="One Little Font"/>
              </a:rPr>
              <a:t>α Λειτουργία από το Λειτουργικό εγκόλπιο</a:t>
            </a:r>
          </a:p>
        </p:txBody>
      </p:sp>
      <p:grpSp>
        <p:nvGrpSpPr>
          <p:cNvPr id="13" name="Group 13"/>
          <p:cNvGrpSpPr/>
          <p:nvPr/>
        </p:nvGrpSpPr>
        <p:grpSpPr>
          <a:xfrm>
            <a:off x="2410563" y="4830615"/>
            <a:ext cx="13507960" cy="1408249"/>
            <a:chOff x="0" y="0"/>
            <a:chExt cx="18010613" cy="1877665"/>
          </a:xfrm>
        </p:grpSpPr>
        <p:sp>
          <p:nvSpPr>
            <p:cNvPr id="14" name="Freeform 14"/>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5" name="Freeform 15"/>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6" name="TextBox 16"/>
          <p:cNvSpPr txBox="1"/>
          <p:nvPr/>
        </p:nvSpPr>
        <p:spPr>
          <a:xfrm>
            <a:off x="2167533" y="5165113"/>
            <a:ext cx="13770040" cy="521246"/>
          </a:xfrm>
          <a:prstGeom prst="rect">
            <a:avLst/>
          </a:prstGeom>
        </p:spPr>
        <p:txBody>
          <a:bodyPr lIns="0" tIns="0" rIns="0" bIns="0" rtlCol="0" anchor="t">
            <a:spAutoFit/>
          </a:bodyPr>
          <a:lstStyle/>
          <a:p>
            <a:pPr marL="918474" lvl="1" indent="-459237" algn="l">
              <a:lnSpc>
                <a:spcPts val="3701"/>
              </a:lnSpc>
              <a:buFont typeface="Arial"/>
              <a:buChar char="•"/>
            </a:pPr>
            <a:r>
              <a:rPr lang="en-US" sz="4254" spc="106" dirty="0">
                <a:solidFill>
                  <a:srgbClr val="623811"/>
                </a:solidFill>
                <a:latin typeface="One Little Font"/>
                <a:ea typeface="One Little Font"/>
                <a:cs typeface="One Little Font"/>
                <a:sym typeface="One Little Font"/>
              </a:rPr>
              <a:t>Να </a:t>
            </a:r>
            <a:r>
              <a:rPr lang="en-US" sz="4254" spc="106" dirty="0" err="1">
                <a:solidFill>
                  <a:srgbClr val="623811"/>
                </a:solidFill>
                <a:latin typeface="One Little Font"/>
                <a:ea typeface="One Little Font"/>
                <a:cs typeface="One Little Font"/>
                <a:sym typeface="One Little Font"/>
              </a:rPr>
              <a:t>δι</a:t>
            </a:r>
            <a:r>
              <a:rPr lang="en-US" sz="4254" spc="106" dirty="0">
                <a:solidFill>
                  <a:srgbClr val="623811"/>
                </a:solidFill>
                <a:latin typeface="One Little Font"/>
                <a:ea typeface="One Little Font"/>
                <a:cs typeface="One Little Font"/>
                <a:sym typeface="One Little Font"/>
              </a:rPr>
              <a:t>αλέξουμε έναν Ναό, που να μας αναπαύει</a:t>
            </a:r>
          </a:p>
        </p:txBody>
      </p:sp>
      <p:grpSp>
        <p:nvGrpSpPr>
          <p:cNvPr id="17" name="Group 17"/>
          <p:cNvGrpSpPr/>
          <p:nvPr/>
        </p:nvGrpSpPr>
        <p:grpSpPr>
          <a:xfrm>
            <a:off x="2298573" y="6448414"/>
            <a:ext cx="13551782" cy="2407113"/>
            <a:chOff x="0" y="0"/>
            <a:chExt cx="18069043" cy="3209484"/>
          </a:xfrm>
        </p:grpSpPr>
        <p:sp>
          <p:nvSpPr>
            <p:cNvPr id="18" name="Freeform 18"/>
            <p:cNvSpPr/>
            <p:nvPr/>
          </p:nvSpPr>
          <p:spPr>
            <a:xfrm>
              <a:off x="584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dirty="0"/>
            </a:p>
          </p:txBody>
        </p:sp>
        <p:sp>
          <p:nvSpPr>
            <p:cNvPr id="19" name="Freeform 19"/>
            <p:cNvSpPr/>
            <p:nvPr/>
          </p:nvSpPr>
          <p:spPr>
            <a:xfrm>
              <a:off x="7850459"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20" name="Freeform 20"/>
            <p:cNvSpPr/>
            <p:nvPr/>
          </p:nvSpPr>
          <p:spPr>
            <a:xfrm>
              <a:off x="0" y="1331820"/>
              <a:ext cx="10218584" cy="1877665"/>
            </a:xfrm>
            <a:custGeom>
              <a:avLst/>
              <a:gdLst/>
              <a:ahLst/>
              <a:cxnLst/>
              <a:rect l="l" t="t" r="r" b="b"/>
              <a:pathLst>
                <a:path w="10218584" h="1877665">
                  <a:moveTo>
                    <a:pt x="0" y="0"/>
                  </a:moveTo>
                  <a:lnTo>
                    <a:pt x="10218584" y="0"/>
                  </a:lnTo>
                  <a:lnTo>
                    <a:pt x="10218584" y="1877664"/>
                  </a:lnTo>
                  <a:lnTo>
                    <a:pt x="0" y="1877664"/>
                  </a:lnTo>
                  <a:lnTo>
                    <a:pt x="0" y="0"/>
                  </a:lnTo>
                  <a:close/>
                </a:path>
              </a:pathLst>
            </a:custGeom>
            <a:blipFill>
              <a:blip r:embed="rId4"/>
              <a:stretch>
                <a:fillRect/>
              </a:stretch>
            </a:blipFill>
          </p:spPr>
          <p:txBody>
            <a:bodyPr/>
            <a:lstStyle/>
            <a:p>
              <a:endParaRPr lang="el-GR"/>
            </a:p>
          </p:txBody>
        </p:sp>
        <p:sp>
          <p:nvSpPr>
            <p:cNvPr id="21" name="Freeform 21"/>
            <p:cNvSpPr/>
            <p:nvPr/>
          </p:nvSpPr>
          <p:spPr>
            <a:xfrm>
              <a:off x="7792030" y="1331820"/>
              <a:ext cx="10218584" cy="1877665"/>
            </a:xfrm>
            <a:custGeom>
              <a:avLst/>
              <a:gdLst/>
              <a:ahLst/>
              <a:cxnLst/>
              <a:rect l="l" t="t" r="r" b="b"/>
              <a:pathLst>
                <a:path w="10218584" h="1877665">
                  <a:moveTo>
                    <a:pt x="0" y="0"/>
                  </a:moveTo>
                  <a:lnTo>
                    <a:pt x="10218583" y="0"/>
                  </a:lnTo>
                  <a:lnTo>
                    <a:pt x="10218583" y="1877664"/>
                  </a:lnTo>
                  <a:lnTo>
                    <a:pt x="0" y="1877664"/>
                  </a:lnTo>
                  <a:lnTo>
                    <a:pt x="0" y="0"/>
                  </a:lnTo>
                  <a:close/>
                </a:path>
              </a:pathLst>
            </a:custGeom>
            <a:blipFill>
              <a:blip r:embed="rId4"/>
              <a:stretch>
                <a:fillRect/>
              </a:stretch>
            </a:blipFill>
          </p:spPr>
          <p:txBody>
            <a:bodyPr/>
            <a:lstStyle/>
            <a:p>
              <a:endParaRPr lang="el-GR"/>
            </a:p>
          </p:txBody>
        </p:sp>
      </p:grpSp>
      <p:sp>
        <p:nvSpPr>
          <p:cNvPr id="22" name="TextBox 22"/>
          <p:cNvSpPr txBox="1"/>
          <p:nvPr/>
        </p:nvSpPr>
        <p:spPr>
          <a:xfrm>
            <a:off x="2167533" y="6972289"/>
            <a:ext cx="11092335" cy="1454804"/>
          </a:xfrm>
          <a:prstGeom prst="rect">
            <a:avLst/>
          </a:prstGeom>
        </p:spPr>
        <p:txBody>
          <a:bodyPr lIns="0" tIns="0" rIns="0" bIns="0" rtlCol="0" anchor="t">
            <a:spAutoFit/>
          </a:bodyPr>
          <a:lstStyle/>
          <a:p>
            <a:pPr marL="918474" lvl="1" indent="-459237" algn="l">
              <a:lnSpc>
                <a:spcPts val="3701"/>
              </a:lnSpc>
              <a:buFont typeface="Arial"/>
              <a:buChar char="•"/>
            </a:pPr>
            <a:r>
              <a:rPr lang="en-US" sz="4254" spc="106">
                <a:solidFill>
                  <a:srgbClr val="623811"/>
                </a:solidFill>
                <a:latin typeface="One Little Font"/>
                <a:ea typeface="One Little Font"/>
                <a:cs typeface="One Little Font"/>
                <a:sym typeface="One Little Font"/>
              </a:rPr>
              <a:t>να καθαρίζουμε την καρδιά μας από την αμαρτία και να αφήνουμε πίσω μας τα περιττά βάρη των καθημερινών προβλημάτων </a:t>
            </a:r>
          </a:p>
        </p:txBody>
      </p:sp>
      <p:sp>
        <p:nvSpPr>
          <p:cNvPr id="23" name="Freeform 23"/>
          <p:cNvSpPr/>
          <p:nvPr/>
        </p:nvSpPr>
        <p:spPr>
          <a:xfrm>
            <a:off x="13288520" y="2988489"/>
            <a:ext cx="4999480" cy="7298511"/>
          </a:xfrm>
          <a:custGeom>
            <a:avLst/>
            <a:gdLst/>
            <a:ahLst/>
            <a:cxnLst/>
            <a:rect l="l" t="t" r="r" b="b"/>
            <a:pathLst>
              <a:path w="4999480" h="7298511">
                <a:moveTo>
                  <a:pt x="0" y="0"/>
                </a:moveTo>
                <a:lnTo>
                  <a:pt x="4999480" y="0"/>
                </a:lnTo>
                <a:lnTo>
                  <a:pt x="4999480" y="7298511"/>
                </a:lnTo>
                <a:lnTo>
                  <a:pt x="0" y="7298511"/>
                </a:lnTo>
                <a:lnTo>
                  <a:pt x="0" y="0"/>
                </a:lnTo>
                <a:close/>
              </a:path>
            </a:pathLst>
          </a:custGeom>
          <a:blipFill>
            <a:blip r:embed="rId5"/>
            <a:stretch>
              <a:fillRect/>
            </a:stretch>
          </a:blipFill>
        </p:spPr>
        <p:txBody>
          <a:bodyPr/>
          <a:lstStyle/>
          <a:p>
            <a:endParaRPr lang="el-GR"/>
          </a:p>
        </p:txBody>
      </p:sp>
      <p:sp>
        <p:nvSpPr>
          <p:cNvPr id="24" name="Freeform 14">
            <a:extLst>
              <a:ext uri="{FF2B5EF4-FFF2-40B4-BE49-F238E27FC236}">
                <a16:creationId xmlns:a16="http://schemas.microsoft.com/office/drawing/2014/main" id="{9F3A55C0-4850-BFE7-B15E-0734FB8B4CA8}"/>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a:off x="-293091" y="4873541"/>
            <a:ext cx="9437091" cy="5413459"/>
          </a:xfrm>
          <a:custGeom>
            <a:avLst/>
            <a:gdLst/>
            <a:ahLst/>
            <a:cxnLst/>
            <a:rect l="l" t="t" r="r" b="b"/>
            <a:pathLst>
              <a:path w="9437091" h="5413459">
                <a:moveTo>
                  <a:pt x="0" y="0"/>
                </a:moveTo>
                <a:lnTo>
                  <a:pt x="9437091" y="0"/>
                </a:lnTo>
                <a:lnTo>
                  <a:pt x="9437091" y="5413459"/>
                </a:lnTo>
                <a:lnTo>
                  <a:pt x="0" y="5413459"/>
                </a:lnTo>
                <a:lnTo>
                  <a:pt x="0" y="0"/>
                </a:lnTo>
                <a:close/>
              </a:path>
            </a:pathLst>
          </a:custGeom>
          <a:blipFill>
            <a:blip r:embed="rId4"/>
            <a:stretch>
              <a:fillRect t="-14896"/>
            </a:stretch>
          </a:blipFill>
        </p:spPr>
        <p:txBody>
          <a:bodyPr/>
          <a:lstStyle/>
          <a:p>
            <a:endParaRPr lang="el-GR"/>
          </a:p>
        </p:txBody>
      </p:sp>
      <p:sp>
        <p:nvSpPr>
          <p:cNvPr id="8" name="Freeform 8"/>
          <p:cNvSpPr/>
          <p:nvPr/>
        </p:nvSpPr>
        <p:spPr>
          <a:xfrm>
            <a:off x="7310689" y="6099571"/>
            <a:ext cx="11301259" cy="3982396"/>
          </a:xfrm>
          <a:custGeom>
            <a:avLst/>
            <a:gdLst/>
            <a:ahLst/>
            <a:cxnLst/>
            <a:rect l="l" t="t" r="r" b="b"/>
            <a:pathLst>
              <a:path w="11301259" h="3982396">
                <a:moveTo>
                  <a:pt x="0" y="0"/>
                </a:moveTo>
                <a:lnTo>
                  <a:pt x="11301259" y="0"/>
                </a:lnTo>
                <a:lnTo>
                  <a:pt x="11301259" y="3982395"/>
                </a:lnTo>
                <a:lnTo>
                  <a:pt x="0" y="3982395"/>
                </a:lnTo>
                <a:lnTo>
                  <a:pt x="0" y="0"/>
                </a:lnTo>
                <a:close/>
              </a:path>
            </a:pathLst>
          </a:custGeom>
          <a:blipFill>
            <a:blip r:embed="rId5"/>
            <a:stretch>
              <a:fillRect b="-12093"/>
            </a:stretch>
          </a:blipFill>
        </p:spPr>
        <p:txBody>
          <a:bodyPr/>
          <a:lstStyle/>
          <a:p>
            <a:endParaRPr lang="el-GR"/>
          </a:p>
        </p:txBody>
      </p:sp>
      <p:sp>
        <p:nvSpPr>
          <p:cNvPr id="9" name="TextBox 9"/>
          <p:cNvSpPr txBox="1"/>
          <p:nvPr/>
        </p:nvSpPr>
        <p:spPr>
          <a:xfrm>
            <a:off x="3070691" y="1212251"/>
            <a:ext cx="10582452" cy="1468904"/>
          </a:xfrm>
          <a:prstGeom prst="rect">
            <a:avLst/>
          </a:prstGeom>
        </p:spPr>
        <p:txBody>
          <a:bodyPr lIns="0" tIns="0" rIns="0" bIns="0" rtlCol="0" anchor="t">
            <a:spAutoFit/>
          </a:bodyPr>
          <a:lstStyle/>
          <a:p>
            <a:pPr algn="ctr">
              <a:lnSpc>
                <a:spcPts val="3888"/>
              </a:lnSpc>
            </a:pPr>
            <a:r>
              <a:rPr lang="en-US" sz="3567" spc="3" dirty="0">
                <a:solidFill>
                  <a:srgbClr val="623811"/>
                </a:solidFill>
                <a:latin typeface="One Little Font"/>
                <a:ea typeface="One Little Font"/>
                <a:cs typeface="One Little Font"/>
                <a:sym typeface="One Little Font"/>
              </a:rPr>
              <a:t>«Σαν </a:t>
            </a:r>
            <a:r>
              <a:rPr lang="en-US" sz="3567" spc="3" dirty="0" err="1">
                <a:solidFill>
                  <a:srgbClr val="623811"/>
                </a:solidFill>
                <a:latin typeface="One Little Font"/>
                <a:ea typeface="One Little Font"/>
                <a:cs typeface="One Little Font"/>
                <a:sym typeface="One Little Font"/>
              </a:rPr>
              <a:t>το</a:t>
            </a:r>
            <a:r>
              <a:rPr lang="en-US" sz="3567" spc="3" dirty="0">
                <a:solidFill>
                  <a:srgbClr val="623811"/>
                </a:solidFill>
                <a:latin typeface="One Little Font"/>
                <a:ea typeface="One Little Font"/>
                <a:cs typeface="One Little Font"/>
                <a:sym typeface="One Little Font"/>
              </a:rPr>
              <a:t> </a:t>
            </a:r>
            <a:r>
              <a:rPr lang="en-US" sz="3567" spc="3" dirty="0" err="1">
                <a:solidFill>
                  <a:srgbClr val="623811"/>
                </a:solidFill>
                <a:latin typeface="One Little Font"/>
                <a:ea typeface="One Little Font"/>
                <a:cs typeface="One Little Font"/>
                <a:sym typeface="One Little Font"/>
              </a:rPr>
              <a:t>ελάφι</a:t>
            </a:r>
            <a:r>
              <a:rPr lang="en-US" sz="3567" spc="3" dirty="0">
                <a:solidFill>
                  <a:srgbClr val="623811"/>
                </a:solidFill>
                <a:latin typeface="One Little Font"/>
                <a:ea typeface="One Little Font"/>
                <a:cs typeface="One Little Font"/>
                <a:sym typeface="One Little Font"/>
              </a:rPr>
              <a:t> π</a:t>
            </a:r>
            <a:r>
              <a:rPr lang="en-US" sz="3567" spc="3" dirty="0" err="1">
                <a:solidFill>
                  <a:srgbClr val="623811"/>
                </a:solidFill>
                <a:latin typeface="One Little Font"/>
                <a:ea typeface="One Little Font"/>
                <a:cs typeface="One Little Font"/>
                <a:sym typeface="One Little Font"/>
              </a:rPr>
              <a:t>ου</a:t>
            </a:r>
            <a:r>
              <a:rPr lang="en-US" sz="3567" spc="3" dirty="0">
                <a:solidFill>
                  <a:srgbClr val="623811"/>
                </a:solidFill>
                <a:latin typeface="One Little Font"/>
                <a:ea typeface="One Little Font"/>
                <a:cs typeface="One Little Font"/>
                <a:sym typeface="One Little Font"/>
              </a:rPr>
              <a:t> </a:t>
            </a:r>
            <a:r>
              <a:rPr lang="en-US" sz="3567" spc="3" dirty="0" err="1">
                <a:solidFill>
                  <a:srgbClr val="623811"/>
                </a:solidFill>
                <a:latin typeface="One Little Font"/>
                <a:ea typeface="One Little Font"/>
                <a:cs typeface="One Little Font"/>
                <a:sym typeface="One Little Font"/>
              </a:rPr>
              <a:t>ψάχνει</a:t>
            </a:r>
            <a:r>
              <a:rPr lang="en-US" sz="3567" spc="3" dirty="0">
                <a:solidFill>
                  <a:srgbClr val="623811"/>
                </a:solidFill>
                <a:latin typeface="One Little Font"/>
                <a:ea typeface="One Little Font"/>
                <a:cs typeface="One Little Font"/>
                <a:sym typeface="One Little Font"/>
              </a:rPr>
              <a:t> επ</a:t>
            </a:r>
            <a:r>
              <a:rPr lang="en-US" sz="3567" spc="3" dirty="0" err="1">
                <a:solidFill>
                  <a:srgbClr val="623811"/>
                </a:solidFill>
                <a:latin typeface="One Little Font"/>
                <a:ea typeface="One Little Font"/>
                <a:cs typeface="One Little Font"/>
                <a:sym typeface="One Little Font"/>
              </a:rPr>
              <a:t>ίμον</a:t>
            </a:r>
            <a:r>
              <a:rPr lang="en-US" sz="3567" spc="3" dirty="0">
                <a:solidFill>
                  <a:srgbClr val="623811"/>
                </a:solidFill>
                <a:latin typeface="One Little Font"/>
                <a:ea typeface="One Little Font"/>
                <a:cs typeface="One Little Font"/>
                <a:sym typeface="One Little Font"/>
              </a:rPr>
              <a:t>α για νερό, έτσι κι εγώ Σέ πόθησα, Θεέ μου… και λέω: Πότε θα εμφανισθώ ξανά στο Ναό Σου;…»</a:t>
            </a:r>
          </a:p>
        </p:txBody>
      </p:sp>
      <p:sp>
        <p:nvSpPr>
          <p:cNvPr id="10" name="TextBox 10"/>
          <p:cNvSpPr txBox="1"/>
          <p:nvPr/>
        </p:nvSpPr>
        <p:spPr>
          <a:xfrm>
            <a:off x="6016380" y="3239702"/>
            <a:ext cx="10582452" cy="1468904"/>
          </a:xfrm>
          <a:prstGeom prst="rect">
            <a:avLst/>
          </a:prstGeom>
        </p:spPr>
        <p:txBody>
          <a:bodyPr lIns="0" tIns="0" rIns="0" bIns="0" rtlCol="0" anchor="t">
            <a:spAutoFit/>
          </a:bodyPr>
          <a:lstStyle/>
          <a:p>
            <a:pPr algn="ctr">
              <a:lnSpc>
                <a:spcPts val="3888"/>
              </a:lnSpc>
            </a:pPr>
            <a:r>
              <a:rPr lang="en-US" sz="3567" spc="3" dirty="0">
                <a:solidFill>
                  <a:srgbClr val="623811"/>
                </a:solidFill>
                <a:latin typeface="One Little Font"/>
                <a:ea typeface="One Little Font"/>
                <a:cs typeface="One Little Font"/>
                <a:sym typeface="One Little Font"/>
              </a:rPr>
              <a:t>«</a:t>
            </a:r>
            <a:r>
              <a:rPr lang="en-US" sz="3567" spc="3" dirty="0" err="1">
                <a:solidFill>
                  <a:srgbClr val="623811"/>
                </a:solidFill>
                <a:latin typeface="One Little Font"/>
                <a:ea typeface="One Little Font"/>
                <a:cs typeface="One Little Font"/>
                <a:sym typeface="One Little Font"/>
              </a:rPr>
              <a:t>Πόσο</a:t>
            </a:r>
            <a:r>
              <a:rPr lang="en-US" sz="3567" spc="3" dirty="0">
                <a:solidFill>
                  <a:srgbClr val="623811"/>
                </a:solidFill>
                <a:latin typeface="One Little Font"/>
                <a:ea typeface="One Little Font"/>
                <a:cs typeface="One Little Font"/>
                <a:sym typeface="One Little Font"/>
              </a:rPr>
              <a:t> αγαπ</a:t>
            </a:r>
            <a:r>
              <a:rPr lang="en-US" sz="3567" spc="3" dirty="0" err="1">
                <a:solidFill>
                  <a:srgbClr val="623811"/>
                </a:solidFill>
                <a:latin typeface="One Little Font"/>
                <a:ea typeface="One Little Font"/>
                <a:cs typeface="One Little Font"/>
                <a:sym typeface="One Little Font"/>
              </a:rPr>
              <a:t>ητά</a:t>
            </a:r>
            <a:r>
              <a:rPr lang="en-US" sz="3567" spc="3" dirty="0">
                <a:solidFill>
                  <a:srgbClr val="623811"/>
                </a:solidFill>
                <a:latin typeface="One Little Font"/>
                <a:ea typeface="One Little Font"/>
                <a:cs typeface="One Little Font"/>
                <a:sym typeface="One Little Font"/>
              </a:rPr>
              <a:t> </a:t>
            </a:r>
            <a:r>
              <a:rPr lang="en-US" sz="3567" spc="3" dirty="0" err="1">
                <a:solidFill>
                  <a:srgbClr val="623811"/>
                </a:solidFill>
                <a:latin typeface="One Little Font"/>
                <a:ea typeface="One Little Font"/>
                <a:cs typeface="One Little Font"/>
                <a:sym typeface="One Little Font"/>
              </a:rPr>
              <a:t>είν</a:t>
            </a:r>
            <a:r>
              <a:rPr lang="en-US" sz="3567" spc="3" dirty="0">
                <a:solidFill>
                  <a:srgbClr val="623811"/>
                </a:solidFill>
                <a:latin typeface="One Little Font"/>
                <a:ea typeface="One Little Font"/>
                <a:cs typeface="One Little Font"/>
                <a:sym typeface="One Little Font"/>
              </a:rPr>
              <a:t>αι τα σκηνώματά Σου, ο ναός και οι γύρω του ιεροί χώροι. Η </a:t>
            </a:r>
            <a:r>
              <a:rPr lang="en-US" sz="3567" spc="3" dirty="0" err="1">
                <a:solidFill>
                  <a:srgbClr val="623811"/>
                </a:solidFill>
                <a:latin typeface="One Little Font"/>
                <a:ea typeface="One Little Font"/>
                <a:cs typeface="One Little Font"/>
                <a:sym typeface="One Little Font"/>
              </a:rPr>
              <a:t>ψυχή</a:t>
            </a:r>
            <a:r>
              <a:rPr lang="en-US" sz="3567" spc="3" dirty="0">
                <a:solidFill>
                  <a:srgbClr val="623811"/>
                </a:solidFill>
                <a:latin typeface="One Little Font"/>
                <a:ea typeface="One Little Font"/>
                <a:cs typeface="One Little Font"/>
                <a:sym typeface="One Little Font"/>
              </a:rPr>
              <a:t> </a:t>
            </a:r>
            <a:r>
              <a:rPr lang="en-US" sz="3567" spc="3" dirty="0" err="1">
                <a:solidFill>
                  <a:srgbClr val="623811"/>
                </a:solidFill>
                <a:latin typeface="One Little Font"/>
                <a:ea typeface="One Little Font"/>
                <a:cs typeface="One Little Font"/>
                <a:sym typeface="One Little Font"/>
              </a:rPr>
              <a:t>μου</a:t>
            </a:r>
            <a:r>
              <a:rPr lang="en-US" sz="3567" spc="3" dirty="0">
                <a:solidFill>
                  <a:srgbClr val="623811"/>
                </a:solidFill>
                <a:latin typeface="One Little Font"/>
                <a:ea typeface="One Little Font"/>
                <a:cs typeface="One Little Font"/>
                <a:sym typeface="One Little Font"/>
              </a:rPr>
              <a:t> π</a:t>
            </a:r>
            <a:r>
              <a:rPr lang="en-US" sz="3567" spc="3" dirty="0" err="1">
                <a:solidFill>
                  <a:srgbClr val="623811"/>
                </a:solidFill>
                <a:latin typeface="One Little Font"/>
                <a:ea typeface="One Little Font"/>
                <a:cs typeface="One Little Font"/>
                <a:sym typeface="One Little Font"/>
              </a:rPr>
              <a:t>οθεί</a:t>
            </a:r>
            <a:r>
              <a:rPr lang="en-US" sz="3567" spc="3" dirty="0">
                <a:solidFill>
                  <a:srgbClr val="623811"/>
                </a:solidFill>
                <a:latin typeface="One Little Font"/>
                <a:ea typeface="One Little Font"/>
                <a:cs typeface="One Little Font"/>
                <a:sym typeface="One Little Font"/>
              </a:rPr>
              <a:t> </a:t>
            </a:r>
            <a:r>
              <a:rPr lang="en-US" sz="3567" spc="3" dirty="0" err="1">
                <a:solidFill>
                  <a:srgbClr val="623811"/>
                </a:solidFill>
                <a:latin typeface="One Little Font"/>
                <a:ea typeface="One Little Font"/>
                <a:cs typeface="One Little Font"/>
                <a:sym typeface="One Little Font"/>
              </a:rPr>
              <a:t>σφοδρά</a:t>
            </a:r>
            <a:r>
              <a:rPr lang="en-US" sz="3567" spc="3" dirty="0">
                <a:solidFill>
                  <a:srgbClr val="623811"/>
                </a:solidFill>
                <a:latin typeface="One Little Font"/>
                <a:ea typeface="One Little Font"/>
                <a:cs typeface="One Little Font"/>
                <a:sym typeface="One Little Font"/>
              </a:rPr>
              <a:t> και </a:t>
            </a:r>
            <a:r>
              <a:rPr lang="en-US" sz="3567" spc="3" dirty="0" err="1">
                <a:solidFill>
                  <a:srgbClr val="623811"/>
                </a:solidFill>
                <a:latin typeface="One Little Font"/>
                <a:ea typeface="One Little Font"/>
                <a:cs typeface="One Little Font"/>
                <a:sym typeface="One Little Font"/>
              </a:rPr>
              <a:t>λιώνει</a:t>
            </a:r>
            <a:r>
              <a:rPr lang="en-US" sz="3567" spc="3" dirty="0">
                <a:solidFill>
                  <a:srgbClr val="623811"/>
                </a:solidFill>
                <a:latin typeface="One Little Font"/>
                <a:ea typeface="One Little Font"/>
                <a:cs typeface="One Little Font"/>
                <a:sym typeface="One Little Font"/>
              </a:rPr>
              <a:t> από </a:t>
            </a:r>
            <a:r>
              <a:rPr lang="en-US" sz="3567" spc="3" dirty="0" err="1">
                <a:solidFill>
                  <a:srgbClr val="623811"/>
                </a:solidFill>
                <a:latin typeface="One Little Font"/>
                <a:ea typeface="One Little Font"/>
                <a:cs typeface="One Little Font"/>
                <a:sym typeface="One Little Font"/>
              </a:rPr>
              <a:t>την</a:t>
            </a:r>
            <a:r>
              <a:rPr lang="en-US" sz="3567" spc="3" dirty="0">
                <a:solidFill>
                  <a:srgbClr val="623811"/>
                </a:solidFill>
                <a:latin typeface="One Little Font"/>
                <a:ea typeface="One Little Font"/>
                <a:cs typeface="One Little Font"/>
                <a:sym typeface="One Little Font"/>
              </a:rPr>
              <a:t> επ</a:t>
            </a:r>
            <a:r>
              <a:rPr lang="en-US" sz="3567" spc="3" dirty="0" err="1">
                <a:solidFill>
                  <a:srgbClr val="623811"/>
                </a:solidFill>
                <a:latin typeface="One Little Font"/>
                <a:ea typeface="One Little Font"/>
                <a:cs typeface="One Little Font"/>
                <a:sym typeface="One Little Font"/>
              </a:rPr>
              <a:t>ιθυμί</a:t>
            </a:r>
            <a:r>
              <a:rPr lang="en-US" sz="3567" spc="3" dirty="0">
                <a:solidFill>
                  <a:srgbClr val="623811"/>
                </a:solidFill>
                <a:latin typeface="One Little Font"/>
                <a:ea typeface="One Little Font"/>
                <a:cs typeface="One Little Font"/>
                <a:sym typeface="One Little Font"/>
              </a:rPr>
              <a:t>α να βρεθεί στις αυλές Σου».</a:t>
            </a:r>
          </a:p>
        </p:txBody>
      </p:sp>
      <p:sp>
        <p:nvSpPr>
          <p:cNvPr id="11" name="Freeform 14">
            <a:extLst>
              <a:ext uri="{FF2B5EF4-FFF2-40B4-BE49-F238E27FC236}">
                <a16:creationId xmlns:a16="http://schemas.microsoft.com/office/drawing/2014/main" id="{A626C727-74BC-0A0A-E626-8929340E667A}"/>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3004643" y="8218985"/>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341488" y="-984843"/>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5932502" y="1251322"/>
            <a:ext cx="2966223" cy="3721347"/>
          </a:xfrm>
          <a:custGeom>
            <a:avLst/>
            <a:gdLst/>
            <a:ahLst/>
            <a:cxnLst/>
            <a:rect l="l" t="t" r="r" b="b"/>
            <a:pathLst>
              <a:path w="2966223" h="3721347">
                <a:moveTo>
                  <a:pt x="0" y="0"/>
                </a:moveTo>
                <a:lnTo>
                  <a:pt x="2966223" y="0"/>
                </a:lnTo>
                <a:lnTo>
                  <a:pt x="2966223" y="3721347"/>
                </a:lnTo>
                <a:lnTo>
                  <a:pt x="0" y="3721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9" name="Freeform 9"/>
          <p:cNvSpPr/>
          <p:nvPr/>
        </p:nvSpPr>
        <p:spPr>
          <a:xfrm>
            <a:off x="8468523" y="1251322"/>
            <a:ext cx="3172448" cy="3721347"/>
          </a:xfrm>
          <a:custGeom>
            <a:avLst/>
            <a:gdLst/>
            <a:ahLst/>
            <a:cxnLst/>
            <a:rect l="l" t="t" r="r" b="b"/>
            <a:pathLst>
              <a:path w="3172448" h="3721347">
                <a:moveTo>
                  <a:pt x="0" y="0"/>
                </a:moveTo>
                <a:lnTo>
                  <a:pt x="3172448" y="0"/>
                </a:lnTo>
                <a:lnTo>
                  <a:pt x="3172448" y="3721347"/>
                </a:lnTo>
                <a:lnTo>
                  <a:pt x="0" y="37213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10" name="TextBox 10"/>
          <p:cNvSpPr txBox="1"/>
          <p:nvPr/>
        </p:nvSpPr>
        <p:spPr>
          <a:xfrm>
            <a:off x="998075" y="5290649"/>
            <a:ext cx="16261225" cy="3745029"/>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
        <p:nvSpPr>
          <p:cNvPr id="11" name="Freeform 14">
            <a:extLst>
              <a:ext uri="{FF2B5EF4-FFF2-40B4-BE49-F238E27FC236}">
                <a16:creationId xmlns:a16="http://schemas.microsoft.com/office/drawing/2014/main" id="{FD7427B2-A673-8133-9B1D-D9F958C2CAC8}"/>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grpSp>
        <p:nvGrpSpPr>
          <p:cNvPr id="8" name="Group 8"/>
          <p:cNvGrpSpPr/>
          <p:nvPr/>
        </p:nvGrpSpPr>
        <p:grpSpPr>
          <a:xfrm>
            <a:off x="3225889" y="745324"/>
            <a:ext cx="10896529" cy="7891243"/>
            <a:chOff x="0" y="0"/>
            <a:chExt cx="14528705" cy="10521657"/>
          </a:xfrm>
        </p:grpSpPr>
        <p:sp>
          <p:nvSpPr>
            <p:cNvPr id="9" name="Freeform 9"/>
            <p:cNvSpPr/>
            <p:nvPr/>
          </p:nvSpPr>
          <p:spPr>
            <a:xfrm>
              <a:off x="4690203" y="0"/>
              <a:ext cx="5148299" cy="6587691"/>
            </a:xfrm>
            <a:custGeom>
              <a:avLst/>
              <a:gdLst/>
              <a:ahLst/>
              <a:cxnLst/>
              <a:rect l="l" t="t" r="r" b="b"/>
              <a:pathLst>
                <a:path w="5148299" h="6587691">
                  <a:moveTo>
                    <a:pt x="0" y="0"/>
                  </a:moveTo>
                  <a:lnTo>
                    <a:pt x="5148299" y="0"/>
                  </a:lnTo>
                  <a:lnTo>
                    <a:pt x="5148299" y="6587691"/>
                  </a:lnTo>
                  <a:lnTo>
                    <a:pt x="0" y="6587691"/>
                  </a:lnTo>
                  <a:lnTo>
                    <a:pt x="0" y="0"/>
                  </a:lnTo>
                  <a:close/>
                </a:path>
              </a:pathLst>
            </a:custGeom>
            <a:blipFill>
              <a:blip r:embed="rId4"/>
              <a:stretch>
                <a:fillRect/>
              </a:stretch>
            </a:blipFill>
          </p:spPr>
          <p:txBody>
            <a:bodyPr/>
            <a:lstStyle/>
            <a:p>
              <a:endParaRPr lang="el-GR"/>
            </a:p>
          </p:txBody>
        </p:sp>
        <p:sp>
          <p:nvSpPr>
            <p:cNvPr id="10" name="TextBox 10"/>
            <p:cNvSpPr txBox="1"/>
            <p:nvPr/>
          </p:nvSpPr>
          <p:spPr>
            <a:xfrm>
              <a:off x="0" y="7505432"/>
              <a:ext cx="14528705" cy="3016225"/>
            </a:xfrm>
            <a:prstGeom prst="rect">
              <a:avLst/>
            </a:prstGeom>
          </p:spPr>
          <p:txBody>
            <a:bodyPr lIns="0" tIns="0" rIns="0" bIns="0" rtlCol="0" anchor="t">
              <a:spAutoFit/>
            </a:bodyPr>
            <a:lstStyle/>
            <a:p>
              <a:pPr algn="ctr">
                <a:lnSpc>
                  <a:spcPts val="5868"/>
                </a:lnSpc>
              </a:pPr>
              <a:r>
                <a:rPr lang="en-US" sz="5484" b="1" spc="257">
                  <a:solidFill>
                    <a:srgbClr val="623811"/>
                  </a:solidFill>
                  <a:latin typeface="One Little Font Bold"/>
                  <a:ea typeface="One Little Font Bold"/>
                  <a:cs typeface="One Little Font Bold"/>
                  <a:sym typeface="One Little Font Bold"/>
                </a:rPr>
                <a:t>Ιερά Μητρόπολις</a:t>
              </a:r>
            </a:p>
            <a:p>
              <a:pPr algn="ctr">
                <a:lnSpc>
                  <a:spcPts val="5868"/>
                </a:lnSpc>
              </a:pPr>
              <a:r>
                <a:rPr lang="en-US" sz="5484" b="1" spc="257">
                  <a:solidFill>
                    <a:srgbClr val="623811"/>
                  </a:solidFill>
                  <a:latin typeface="One Little Font Bold"/>
                  <a:ea typeface="One Little Font Bold"/>
                  <a:cs typeface="One Little Font Bold"/>
                  <a:sym typeface="One Little Font Bold"/>
                </a:rPr>
                <a:t>Μεσογαίας &amp; Λαυρεωτικής</a:t>
              </a:r>
            </a:p>
            <a:p>
              <a:pPr algn="ctr">
                <a:lnSpc>
                  <a:spcPts val="5868"/>
                </a:lnSpc>
              </a:pPr>
              <a:r>
                <a:rPr lang="en-US" sz="5484" b="1" spc="257">
                  <a:solidFill>
                    <a:srgbClr val="623811"/>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13370660" y="9066604"/>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232091" y="-2046571"/>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2653863" y="3388124"/>
            <a:ext cx="2957951" cy="3710968"/>
          </a:xfrm>
          <a:custGeom>
            <a:avLst/>
            <a:gdLst/>
            <a:ahLst/>
            <a:cxnLst/>
            <a:rect l="l" t="t" r="r" b="b"/>
            <a:pathLst>
              <a:path w="2957951" h="3710968">
                <a:moveTo>
                  <a:pt x="0" y="0"/>
                </a:moveTo>
                <a:lnTo>
                  <a:pt x="2957951" y="0"/>
                </a:lnTo>
                <a:lnTo>
                  <a:pt x="2957951" y="3710968"/>
                </a:lnTo>
                <a:lnTo>
                  <a:pt x="0" y="3710968"/>
                </a:lnTo>
                <a:lnTo>
                  <a:pt x="0" y="0"/>
                </a:lnTo>
                <a:close/>
              </a:path>
            </a:pathLst>
          </a:custGeom>
          <a:blipFill>
            <a:blip r:embed="rId4"/>
            <a:stretch>
              <a:fillRect/>
            </a:stretch>
          </a:blipFill>
        </p:spPr>
        <p:txBody>
          <a:bodyPr/>
          <a:lstStyle/>
          <a:p>
            <a:endParaRPr lang="el-GR"/>
          </a:p>
        </p:txBody>
      </p:sp>
      <p:sp>
        <p:nvSpPr>
          <p:cNvPr id="9" name="TextBox 9"/>
          <p:cNvSpPr txBox="1"/>
          <p:nvPr/>
        </p:nvSpPr>
        <p:spPr>
          <a:xfrm>
            <a:off x="1023869" y="2203346"/>
            <a:ext cx="16876832" cy="1476577"/>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0" name="TextBox 10"/>
          <p:cNvSpPr txBox="1"/>
          <p:nvPr/>
        </p:nvSpPr>
        <p:spPr>
          <a:xfrm>
            <a:off x="2057729" y="1331270"/>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1" name="TextBox 11"/>
          <p:cNvSpPr txBox="1"/>
          <p:nvPr/>
        </p:nvSpPr>
        <p:spPr>
          <a:xfrm>
            <a:off x="6168768" y="4079771"/>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12" name="TextBox 12"/>
          <p:cNvSpPr txBox="1"/>
          <p:nvPr/>
        </p:nvSpPr>
        <p:spPr>
          <a:xfrm>
            <a:off x="1201445" y="6621127"/>
            <a:ext cx="16699256" cy="2637173"/>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3" name="Freeform 13"/>
          <p:cNvSpPr/>
          <p:nvPr/>
        </p:nvSpPr>
        <p:spPr>
          <a:xfrm>
            <a:off x="13249358" y="3587583"/>
            <a:ext cx="3025079" cy="3548479"/>
          </a:xfrm>
          <a:custGeom>
            <a:avLst/>
            <a:gdLst/>
            <a:ahLst/>
            <a:cxnLst/>
            <a:rect l="l" t="t" r="r" b="b"/>
            <a:pathLst>
              <a:path w="3025079" h="3548479">
                <a:moveTo>
                  <a:pt x="0" y="0"/>
                </a:moveTo>
                <a:lnTo>
                  <a:pt x="3025079" y="0"/>
                </a:lnTo>
                <a:lnTo>
                  <a:pt x="3025079" y="3548479"/>
                </a:lnTo>
                <a:lnTo>
                  <a:pt x="0" y="3548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14" name="Freeform 1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10553193" y="1896189"/>
            <a:ext cx="7734807" cy="7734807"/>
          </a:xfrm>
          <a:custGeom>
            <a:avLst/>
            <a:gdLst/>
            <a:ahLst/>
            <a:cxnLst/>
            <a:rect l="l" t="t" r="r" b="b"/>
            <a:pathLst>
              <a:path w="7734807" h="7734807">
                <a:moveTo>
                  <a:pt x="0" y="0"/>
                </a:moveTo>
                <a:lnTo>
                  <a:pt x="7734807" y="0"/>
                </a:lnTo>
                <a:lnTo>
                  <a:pt x="7734807" y="7734806"/>
                </a:lnTo>
                <a:lnTo>
                  <a:pt x="0" y="7734806"/>
                </a:lnTo>
                <a:lnTo>
                  <a:pt x="0" y="0"/>
                </a:lnTo>
                <a:close/>
              </a:path>
            </a:pathLst>
          </a:custGeom>
          <a:blipFill>
            <a:blip r:embed="rId4"/>
            <a:stretch>
              <a:fillRect/>
            </a:stretch>
          </a:blipFill>
        </p:spPr>
        <p:txBody>
          <a:bodyPr/>
          <a:lstStyle/>
          <a:p>
            <a:endParaRPr lang="el-GR"/>
          </a:p>
        </p:txBody>
      </p:sp>
      <p:sp>
        <p:nvSpPr>
          <p:cNvPr id="9" name="TextBox 9"/>
          <p:cNvSpPr txBox="1"/>
          <p:nvPr/>
        </p:nvSpPr>
        <p:spPr>
          <a:xfrm>
            <a:off x="2061255" y="4495143"/>
            <a:ext cx="9552459" cy="1934834"/>
          </a:xfrm>
          <a:prstGeom prst="rect">
            <a:avLst/>
          </a:prstGeom>
        </p:spPr>
        <p:txBody>
          <a:bodyPr lIns="0" tIns="0" rIns="0" bIns="0" rtlCol="0" anchor="t">
            <a:spAutoFit/>
          </a:bodyPr>
          <a:lstStyle/>
          <a:p>
            <a:pPr algn="ctr">
              <a:lnSpc>
                <a:spcPts val="3866"/>
              </a:lnSpc>
            </a:pPr>
            <a:r>
              <a:rPr lang="en-US" sz="3169" spc="155">
                <a:solidFill>
                  <a:srgbClr val="000000"/>
                </a:solidFill>
                <a:latin typeface="One Little Font"/>
                <a:ea typeface="One Little Font"/>
                <a:cs typeface="One Little Font"/>
                <a:sym typeface="One Little Font"/>
              </a:rPr>
              <a:t>Το έτος 988 μ.Χ.. Ο ηγεμόνας των Ρώσων Βλαδίμηρος έστειλε μια αντιπροσωπεία σε διάφορα μέρη του κόσμου με αποστολή να του φέρουν πληροφορίες για τις διάφορες θρησκείες, ώστε να διαλέξει την καλύτερη. </a:t>
            </a:r>
          </a:p>
        </p:txBody>
      </p:sp>
      <p:sp>
        <p:nvSpPr>
          <p:cNvPr id="10" name="Freeform 10"/>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411186" y="9238151"/>
            <a:ext cx="5873887" cy="5088255"/>
          </a:xfrm>
          <a:custGeom>
            <a:avLst/>
            <a:gdLst/>
            <a:ahLst/>
            <a:cxnLst/>
            <a:rect l="l" t="t" r="r" b="b"/>
            <a:pathLst>
              <a:path w="5873887" h="5088255">
                <a:moveTo>
                  <a:pt x="0" y="0"/>
                </a:moveTo>
                <a:lnTo>
                  <a:pt x="5873888" y="0"/>
                </a:lnTo>
                <a:lnTo>
                  <a:pt x="5873888"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261299" y="4545532"/>
            <a:ext cx="8394018" cy="6085663"/>
          </a:xfrm>
          <a:custGeom>
            <a:avLst/>
            <a:gdLst/>
            <a:ahLst/>
            <a:cxnLst/>
            <a:rect l="l" t="t" r="r" b="b"/>
            <a:pathLst>
              <a:path w="8394018" h="6085663">
                <a:moveTo>
                  <a:pt x="0" y="0"/>
                </a:moveTo>
                <a:lnTo>
                  <a:pt x="8394018" y="0"/>
                </a:lnTo>
                <a:lnTo>
                  <a:pt x="8394018" y="6085663"/>
                </a:lnTo>
                <a:lnTo>
                  <a:pt x="0" y="6085663"/>
                </a:lnTo>
                <a:lnTo>
                  <a:pt x="0" y="0"/>
                </a:lnTo>
                <a:close/>
              </a:path>
            </a:pathLst>
          </a:custGeom>
          <a:blipFill>
            <a:blip r:embed="rId4"/>
            <a:stretch>
              <a:fillRect/>
            </a:stretch>
          </a:blipFill>
        </p:spPr>
        <p:txBody>
          <a:bodyPr/>
          <a:lstStyle/>
          <a:p>
            <a:endParaRPr lang="el-GR"/>
          </a:p>
        </p:txBody>
      </p:sp>
      <p:sp>
        <p:nvSpPr>
          <p:cNvPr id="9" name="Freeform 9"/>
          <p:cNvSpPr/>
          <p:nvPr/>
        </p:nvSpPr>
        <p:spPr>
          <a:xfrm>
            <a:off x="11206644" y="1691269"/>
            <a:ext cx="6298707" cy="6967771"/>
          </a:xfrm>
          <a:custGeom>
            <a:avLst/>
            <a:gdLst/>
            <a:ahLst/>
            <a:cxnLst/>
            <a:rect l="l" t="t" r="r" b="b"/>
            <a:pathLst>
              <a:path w="6298707" h="6967771">
                <a:moveTo>
                  <a:pt x="0" y="0"/>
                </a:moveTo>
                <a:lnTo>
                  <a:pt x="6298707" y="0"/>
                </a:lnTo>
                <a:lnTo>
                  <a:pt x="6298707" y="6967772"/>
                </a:lnTo>
                <a:lnTo>
                  <a:pt x="0" y="6967772"/>
                </a:lnTo>
                <a:lnTo>
                  <a:pt x="0" y="0"/>
                </a:lnTo>
                <a:close/>
              </a:path>
            </a:pathLst>
          </a:custGeom>
          <a:blipFill>
            <a:blip r:embed="rId5"/>
            <a:stretch>
              <a:fillRect l="-24087" r="-52908"/>
            </a:stretch>
          </a:blipFill>
        </p:spPr>
        <p:txBody>
          <a:bodyPr/>
          <a:lstStyle/>
          <a:p>
            <a:endParaRPr lang="el-GR"/>
          </a:p>
        </p:txBody>
      </p:sp>
      <p:sp>
        <p:nvSpPr>
          <p:cNvPr id="10" name="TextBox 10"/>
          <p:cNvSpPr txBox="1"/>
          <p:nvPr/>
        </p:nvSpPr>
        <p:spPr>
          <a:xfrm>
            <a:off x="1028700" y="1634119"/>
            <a:ext cx="10535760" cy="2635073"/>
          </a:xfrm>
          <a:prstGeom prst="rect">
            <a:avLst/>
          </a:prstGeom>
        </p:spPr>
        <p:txBody>
          <a:bodyPr lIns="0" tIns="0" rIns="0" bIns="0" rtlCol="0" anchor="t">
            <a:spAutoFit/>
          </a:bodyPr>
          <a:lstStyle/>
          <a:p>
            <a:pPr algn="ctr">
              <a:lnSpc>
                <a:spcPts val="3529"/>
              </a:lnSpc>
            </a:pPr>
            <a:r>
              <a:rPr lang="en-US" sz="2521" spc="17">
                <a:solidFill>
                  <a:srgbClr val="000000"/>
                </a:solidFill>
                <a:latin typeface="One Little Font"/>
                <a:ea typeface="One Little Font"/>
                <a:cs typeface="One Little Font"/>
                <a:sym typeface="One Little Font"/>
              </a:rPr>
              <a:t>Η αντιπροσωπεία αυτή, όταν επέστρεψε, ανήγγειλε στον ηγεμόνα ότι από όλα όσα είδαν και άκουσαν, αυτό που τους καταγοήτευσε ήταν η θεία Λειτουργία των Ορθοδόξων στην Αγία Σοφία της Κωνσταντινούπολης. «Δεν ξέρουμε αν βρισκόμασταν στη γη ή στον ουρανό», του είπαν χαρακτηριστικά. Το γεγονός αυτό συντέλεσε ώστε ο Βλαδίμηρος να στραφεί οριστικά υπέρ της Ορθοδοξίας, να βαπτιστεί ο ίδιος χριστιανός και να καλέσει όλο τον ρωσικό λαό να δεχτεί τον χριστιανισμό</a:t>
            </a:r>
          </a:p>
        </p:txBody>
      </p:sp>
      <p:sp>
        <p:nvSpPr>
          <p:cNvPr id="11" name="Freeform 14">
            <a:extLst>
              <a:ext uri="{FF2B5EF4-FFF2-40B4-BE49-F238E27FC236}">
                <a16:creationId xmlns:a16="http://schemas.microsoft.com/office/drawing/2014/main" id="{7F93DFE8-0280-3889-1449-E37C9F462AFB}"/>
              </a:ext>
            </a:extLst>
          </p:cNvPr>
          <p:cNvSpPr/>
          <p:nvPr/>
        </p:nvSpPr>
        <p:spPr>
          <a:xfrm>
            <a:off x="304942" y="-48028"/>
            <a:ext cx="1345744" cy="1823642"/>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0" y="410667"/>
            <a:ext cx="9851642" cy="9876333"/>
          </a:xfrm>
          <a:custGeom>
            <a:avLst/>
            <a:gdLst/>
            <a:ahLst/>
            <a:cxnLst/>
            <a:rect l="l" t="t" r="r" b="b"/>
            <a:pathLst>
              <a:path w="9851642" h="9876333">
                <a:moveTo>
                  <a:pt x="0" y="0"/>
                </a:moveTo>
                <a:lnTo>
                  <a:pt x="9851642" y="0"/>
                </a:lnTo>
                <a:lnTo>
                  <a:pt x="9851642" y="9876333"/>
                </a:lnTo>
                <a:lnTo>
                  <a:pt x="0" y="9876333"/>
                </a:lnTo>
                <a:lnTo>
                  <a:pt x="0" y="0"/>
                </a:lnTo>
                <a:close/>
              </a:path>
            </a:pathLst>
          </a:custGeom>
          <a:blipFill>
            <a:blip r:embed="rId4"/>
            <a:stretch>
              <a:fillRect/>
            </a:stretch>
          </a:blipFill>
        </p:spPr>
        <p:txBody>
          <a:bodyPr/>
          <a:lstStyle/>
          <a:p>
            <a:endParaRPr lang="el-GR"/>
          </a:p>
        </p:txBody>
      </p:sp>
      <p:sp>
        <p:nvSpPr>
          <p:cNvPr id="9" name="TextBox 9"/>
          <p:cNvSpPr txBox="1"/>
          <p:nvPr/>
        </p:nvSpPr>
        <p:spPr>
          <a:xfrm>
            <a:off x="7643476" y="2143616"/>
            <a:ext cx="9418801" cy="5940990"/>
          </a:xfrm>
          <a:prstGeom prst="rect">
            <a:avLst/>
          </a:prstGeom>
        </p:spPr>
        <p:txBody>
          <a:bodyPr lIns="0" tIns="0" rIns="0" bIns="0" rtlCol="0" anchor="t">
            <a:spAutoFit/>
          </a:bodyPr>
          <a:lstStyle/>
          <a:p>
            <a:pPr algn="ctr">
              <a:lnSpc>
                <a:spcPts val="5268"/>
              </a:lnSpc>
            </a:pPr>
            <a:r>
              <a:rPr lang="en-US" sz="3762" spc="94">
                <a:solidFill>
                  <a:srgbClr val="000000"/>
                </a:solidFill>
                <a:latin typeface="One Little Font"/>
                <a:ea typeface="One Little Font"/>
                <a:cs typeface="One Little Font"/>
                <a:sym typeface="One Little Font"/>
              </a:rPr>
              <a:t>Το δεύτερο περιστατικό συνέβη πριν από λίγα χρόνια στην Ιερά Μονή Σίμωνος Πέτρας στο Άγιον Όρος. Είχαν αγρυπνία και συνέπεσε τη μέρα εκείνη να επισκεφθεί το Μοναστήρι ο Πρόεδρος της Αυστρίας. Εκείνο που έκανε ιδιαίτερη εντύπωση ήταν το γεγονός ότι ο ξένος επισκέπτης, ο οποίος δεν ήξερε ελληνικά, παρέμεινε σέ όλη την αγρυπνία, και μάλιστα όρθιος την περισσότερη ώρα.</a:t>
            </a:r>
          </a:p>
        </p:txBody>
      </p:sp>
      <p:sp>
        <p:nvSpPr>
          <p:cNvPr id="10" name="Freeform 14">
            <a:extLst>
              <a:ext uri="{FF2B5EF4-FFF2-40B4-BE49-F238E27FC236}">
                <a16:creationId xmlns:a16="http://schemas.microsoft.com/office/drawing/2014/main" id="{C35E103B-8287-F9CA-2599-F2D3BDEF1746}"/>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sp>
        <p:nvSpPr>
          <p:cNvPr id="8" name="Freeform 8"/>
          <p:cNvSpPr/>
          <p:nvPr/>
        </p:nvSpPr>
        <p:spPr>
          <a:xfrm>
            <a:off x="0" y="410667"/>
            <a:ext cx="9851642" cy="9876333"/>
          </a:xfrm>
          <a:custGeom>
            <a:avLst/>
            <a:gdLst/>
            <a:ahLst/>
            <a:cxnLst/>
            <a:rect l="l" t="t" r="r" b="b"/>
            <a:pathLst>
              <a:path w="9851642" h="9876333">
                <a:moveTo>
                  <a:pt x="0" y="0"/>
                </a:moveTo>
                <a:lnTo>
                  <a:pt x="9851642" y="0"/>
                </a:lnTo>
                <a:lnTo>
                  <a:pt x="9851642" y="9876333"/>
                </a:lnTo>
                <a:lnTo>
                  <a:pt x="0" y="9876333"/>
                </a:lnTo>
                <a:lnTo>
                  <a:pt x="0" y="0"/>
                </a:lnTo>
                <a:close/>
              </a:path>
            </a:pathLst>
          </a:custGeom>
          <a:blipFill>
            <a:blip r:embed="rId4"/>
            <a:stretch>
              <a:fillRect/>
            </a:stretch>
          </a:blipFill>
        </p:spPr>
        <p:txBody>
          <a:bodyPr/>
          <a:lstStyle/>
          <a:p>
            <a:endParaRPr lang="el-GR"/>
          </a:p>
        </p:txBody>
      </p:sp>
      <p:sp>
        <p:nvSpPr>
          <p:cNvPr id="9" name="TextBox 9"/>
          <p:cNvSpPr txBox="1"/>
          <p:nvPr/>
        </p:nvSpPr>
        <p:spPr>
          <a:xfrm>
            <a:off x="8163606" y="664024"/>
            <a:ext cx="8898671" cy="8594276"/>
          </a:xfrm>
          <a:prstGeom prst="rect">
            <a:avLst/>
          </a:prstGeom>
        </p:spPr>
        <p:txBody>
          <a:bodyPr lIns="0" tIns="0" rIns="0" bIns="0" rtlCol="0" anchor="t">
            <a:spAutoFit/>
          </a:bodyPr>
          <a:lstStyle/>
          <a:p>
            <a:pPr algn="ctr">
              <a:lnSpc>
                <a:spcPts val="5268"/>
              </a:lnSpc>
            </a:pPr>
            <a:r>
              <a:rPr lang="en-US" sz="3762" spc="94">
                <a:solidFill>
                  <a:srgbClr val="000000"/>
                </a:solidFill>
                <a:latin typeface="One Little Font"/>
                <a:ea typeface="One Little Font"/>
                <a:cs typeface="One Little Font"/>
                <a:sym typeface="One Little Font"/>
              </a:rPr>
              <a:t>Την άλλη μέρα τον ρώτησαν: </a:t>
            </a:r>
          </a:p>
          <a:p>
            <a:pPr algn="ctr">
              <a:lnSpc>
                <a:spcPts val="5268"/>
              </a:lnSpc>
            </a:pPr>
            <a:r>
              <a:rPr lang="en-US" sz="3762" spc="94">
                <a:solidFill>
                  <a:srgbClr val="000000"/>
                </a:solidFill>
                <a:latin typeface="One Little Font"/>
                <a:ea typeface="One Little Font"/>
                <a:cs typeface="One Little Font"/>
                <a:sym typeface="One Little Font"/>
              </a:rPr>
              <a:t>— Κύριε Πρόεδρε, γιατί μείνατε όλη την ώρα μέσα στην εκκλησία; Μπορούσατε να φύγετε λίγο για να ξεκουραστείτε... Άλλωστε δεν μπορείτε να καταλάβετε τα λόγια της ακολουθίας... </a:t>
            </a:r>
          </a:p>
          <a:p>
            <a:pPr algn="ctr">
              <a:lnSpc>
                <a:spcPts val="5268"/>
              </a:lnSpc>
            </a:pPr>
            <a:endParaRPr lang="en-US" sz="3762" spc="94">
              <a:solidFill>
                <a:srgbClr val="000000"/>
              </a:solidFill>
              <a:latin typeface="One Little Font"/>
              <a:ea typeface="One Little Font"/>
              <a:cs typeface="One Little Font"/>
              <a:sym typeface="One Little Font"/>
            </a:endParaRPr>
          </a:p>
          <a:p>
            <a:pPr algn="ctr">
              <a:lnSpc>
                <a:spcPts val="5268"/>
              </a:lnSpc>
            </a:pPr>
            <a:r>
              <a:rPr lang="en-US" sz="3762" spc="94">
                <a:solidFill>
                  <a:srgbClr val="000000"/>
                </a:solidFill>
                <a:latin typeface="One Little Font"/>
                <a:ea typeface="One Little Font"/>
                <a:cs typeface="One Little Font"/>
                <a:sym typeface="One Little Font"/>
              </a:rPr>
              <a:t>Τότε ο Πρόεδρος απάντησε: </a:t>
            </a:r>
          </a:p>
          <a:p>
            <a:pPr algn="ctr">
              <a:lnSpc>
                <a:spcPts val="5268"/>
              </a:lnSpc>
            </a:pPr>
            <a:endParaRPr lang="en-US" sz="3762" spc="94">
              <a:solidFill>
                <a:srgbClr val="000000"/>
              </a:solidFill>
              <a:latin typeface="One Little Font"/>
              <a:ea typeface="One Little Font"/>
              <a:cs typeface="One Little Font"/>
              <a:sym typeface="One Little Font"/>
            </a:endParaRPr>
          </a:p>
          <a:p>
            <a:pPr algn="ctr">
              <a:lnSpc>
                <a:spcPts val="5268"/>
              </a:lnSpc>
            </a:pPr>
            <a:r>
              <a:rPr lang="en-US" sz="3762" spc="94">
                <a:solidFill>
                  <a:srgbClr val="000000"/>
                </a:solidFill>
                <a:latin typeface="One Little Font"/>
                <a:ea typeface="One Little Font"/>
                <a:cs typeface="One Little Font"/>
                <a:sym typeface="One Little Font"/>
              </a:rPr>
              <a:t>—Μπορεί να μην καταλάβαινα τι λέγατε, καταλάβαινα όμως ότι μέσα εκεί, την ώρα εκείνη, η προσευχή έφτανε πιο εύκολα </a:t>
            </a:r>
          </a:p>
          <a:p>
            <a:pPr algn="ctr">
              <a:lnSpc>
                <a:spcPts val="5268"/>
              </a:lnSpc>
            </a:pPr>
            <a:r>
              <a:rPr lang="en-US" sz="3762" spc="94">
                <a:solidFill>
                  <a:srgbClr val="000000"/>
                </a:solidFill>
                <a:latin typeface="One Little Font"/>
                <a:ea typeface="One Little Font"/>
                <a:cs typeface="One Little Font"/>
                <a:sym typeface="One Little Font"/>
              </a:rPr>
              <a:t>στον Θεό!</a:t>
            </a:r>
          </a:p>
        </p:txBody>
      </p:sp>
      <p:sp>
        <p:nvSpPr>
          <p:cNvPr id="10" name="Freeform 14">
            <a:extLst>
              <a:ext uri="{FF2B5EF4-FFF2-40B4-BE49-F238E27FC236}">
                <a16:creationId xmlns:a16="http://schemas.microsoft.com/office/drawing/2014/main" id="{0E1338AA-2C98-A30C-4C85-2955A7F3487E}"/>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grpSp>
        <p:nvGrpSpPr>
          <p:cNvPr id="8" name="Group 8"/>
          <p:cNvGrpSpPr/>
          <p:nvPr/>
        </p:nvGrpSpPr>
        <p:grpSpPr>
          <a:xfrm>
            <a:off x="2750548" y="2424319"/>
            <a:ext cx="13507960" cy="1408249"/>
            <a:chOff x="0" y="0"/>
            <a:chExt cx="18010613" cy="1877665"/>
          </a:xfrm>
        </p:grpSpPr>
        <p:sp>
          <p:nvSpPr>
            <p:cNvPr id="9" name="Freeform 9"/>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0" name="Freeform 10"/>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1" name="Freeform 11"/>
          <p:cNvSpPr/>
          <p:nvPr/>
        </p:nvSpPr>
        <p:spPr>
          <a:xfrm>
            <a:off x="0" y="4080218"/>
            <a:ext cx="4523237" cy="6404583"/>
          </a:xfrm>
          <a:custGeom>
            <a:avLst/>
            <a:gdLst/>
            <a:ahLst/>
            <a:cxnLst/>
            <a:rect l="l" t="t" r="r" b="b"/>
            <a:pathLst>
              <a:path w="4523237" h="6404583">
                <a:moveTo>
                  <a:pt x="0" y="0"/>
                </a:moveTo>
                <a:lnTo>
                  <a:pt x="4523237" y="0"/>
                </a:lnTo>
                <a:lnTo>
                  <a:pt x="4523237" y="6404583"/>
                </a:lnTo>
                <a:lnTo>
                  <a:pt x="0" y="6404583"/>
                </a:lnTo>
                <a:lnTo>
                  <a:pt x="0" y="0"/>
                </a:lnTo>
                <a:close/>
              </a:path>
            </a:pathLst>
          </a:custGeom>
          <a:blipFill>
            <a:blip r:embed="rId5"/>
            <a:stretch>
              <a:fillRect/>
            </a:stretch>
          </a:blipFill>
        </p:spPr>
        <p:txBody>
          <a:bodyPr/>
          <a:lstStyle/>
          <a:p>
            <a:endParaRPr lang="el-GR"/>
          </a:p>
        </p:txBody>
      </p:sp>
      <p:sp>
        <p:nvSpPr>
          <p:cNvPr id="12" name="TextBox 12"/>
          <p:cNvSpPr txBox="1"/>
          <p:nvPr/>
        </p:nvSpPr>
        <p:spPr>
          <a:xfrm>
            <a:off x="3709235" y="1290427"/>
            <a:ext cx="11643862" cy="838138"/>
          </a:xfrm>
          <a:prstGeom prst="rect">
            <a:avLst/>
          </a:prstGeom>
        </p:spPr>
        <p:txBody>
          <a:bodyPr lIns="0" tIns="0" rIns="0" bIns="0" rtlCol="0" anchor="t">
            <a:spAutoFit/>
          </a:bodyPr>
          <a:lstStyle/>
          <a:p>
            <a:pPr algn="ctr">
              <a:lnSpc>
                <a:spcPts val="6893"/>
              </a:lnSpc>
            </a:pPr>
            <a:r>
              <a:rPr lang="en-US" sz="4923" spc="123">
                <a:solidFill>
                  <a:srgbClr val="303030"/>
                </a:solidFill>
                <a:latin typeface="One Little Font"/>
                <a:ea typeface="One Little Font"/>
                <a:cs typeface="One Little Font"/>
                <a:sym typeface="One Little Font"/>
              </a:rPr>
              <a:t>Τι λοιπόν γίνεται κατά την θεία Λειτουργία;</a:t>
            </a:r>
          </a:p>
        </p:txBody>
      </p:sp>
      <p:sp>
        <p:nvSpPr>
          <p:cNvPr id="13" name="TextBox 13"/>
          <p:cNvSpPr txBox="1"/>
          <p:nvPr/>
        </p:nvSpPr>
        <p:spPr>
          <a:xfrm>
            <a:off x="3110337" y="2579407"/>
            <a:ext cx="13148171" cy="836906"/>
          </a:xfrm>
          <a:prstGeom prst="rect">
            <a:avLst/>
          </a:prstGeom>
        </p:spPr>
        <p:txBody>
          <a:bodyPr lIns="0" tIns="0" rIns="0" bIns="0" rtlCol="0" anchor="t">
            <a:spAutoFit/>
          </a:bodyPr>
          <a:lstStyle/>
          <a:p>
            <a:pPr algn="ctr">
              <a:lnSpc>
                <a:spcPts val="6893"/>
              </a:lnSpc>
            </a:pPr>
            <a:r>
              <a:rPr lang="en-US" sz="4923" spc="123">
                <a:solidFill>
                  <a:srgbClr val="623811"/>
                </a:solidFill>
                <a:latin typeface="One Little Font"/>
                <a:ea typeface="One Little Font"/>
                <a:cs typeface="One Little Font"/>
                <a:sym typeface="One Little Font"/>
              </a:rPr>
              <a:t>α. Ό,τι και στον ουρανό από τους αγίους Αγγέλους. </a:t>
            </a:r>
          </a:p>
        </p:txBody>
      </p:sp>
      <p:sp>
        <p:nvSpPr>
          <p:cNvPr id="14" name="TextBox 14"/>
          <p:cNvSpPr txBox="1"/>
          <p:nvPr/>
        </p:nvSpPr>
        <p:spPr>
          <a:xfrm>
            <a:off x="4054098" y="5053043"/>
            <a:ext cx="11915449" cy="2527602"/>
          </a:xfrm>
          <a:prstGeom prst="rect">
            <a:avLst/>
          </a:prstGeom>
        </p:spPr>
        <p:txBody>
          <a:bodyPr lIns="0" tIns="0" rIns="0" bIns="0" rtlCol="0" anchor="t">
            <a:spAutoFit/>
          </a:bodyPr>
          <a:lstStyle/>
          <a:p>
            <a:pPr algn="ctr">
              <a:lnSpc>
                <a:spcPts val="5064"/>
              </a:lnSpc>
            </a:pPr>
            <a:r>
              <a:rPr lang="en-US" sz="3617" b="1" spc="68">
                <a:solidFill>
                  <a:srgbClr val="000000"/>
                </a:solidFill>
                <a:latin typeface="One Little Font Bold"/>
                <a:ea typeface="One Little Font Bold"/>
                <a:cs typeface="One Little Font Bold"/>
                <a:sym typeface="One Little Font Bold"/>
              </a:rPr>
              <a:t> «Ἐννόησον μετά τίνων ἔστηκας κατά τόν καιρόν</a:t>
            </a:r>
          </a:p>
          <a:p>
            <a:pPr algn="ctr">
              <a:lnSpc>
                <a:spcPts val="5064"/>
              </a:lnSpc>
            </a:pPr>
            <a:r>
              <a:rPr lang="en-US" sz="3617" b="1" spc="68">
                <a:solidFill>
                  <a:srgbClr val="000000"/>
                </a:solidFill>
                <a:latin typeface="One Little Font Bold"/>
                <a:ea typeface="One Little Font Bold"/>
                <a:cs typeface="One Little Font Bold"/>
                <a:sym typeface="One Little Font Bold"/>
              </a:rPr>
              <a:t> τῶν μυστηρίων στρατιαί δοξολογούσιν αγγέλων χοροστατούντες άνθρωποι τά Σεραφείμ τόν τρισάγιον ὕμνον ἅγιος, ἅγιος, ἅγιος, Κύριος Σαβαώθ τών ανθρώπων η πληθύς»</a:t>
            </a:r>
          </a:p>
        </p:txBody>
      </p:sp>
      <p:sp>
        <p:nvSpPr>
          <p:cNvPr id="15" name="Freeform 14">
            <a:extLst>
              <a:ext uri="{FF2B5EF4-FFF2-40B4-BE49-F238E27FC236}">
                <a16:creationId xmlns:a16="http://schemas.microsoft.com/office/drawing/2014/main" id="{FF623784-49BA-66E5-38B9-F6AFD7F024BD}"/>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grpSp>
        <p:nvGrpSpPr>
          <p:cNvPr id="8" name="Group 8"/>
          <p:cNvGrpSpPr/>
          <p:nvPr/>
        </p:nvGrpSpPr>
        <p:grpSpPr>
          <a:xfrm>
            <a:off x="2750548" y="2424319"/>
            <a:ext cx="13507960" cy="1408249"/>
            <a:chOff x="0" y="0"/>
            <a:chExt cx="18010613" cy="1877665"/>
          </a:xfrm>
        </p:grpSpPr>
        <p:sp>
          <p:nvSpPr>
            <p:cNvPr id="9" name="Freeform 9"/>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0" name="Freeform 10"/>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grpSp>
        <p:nvGrpSpPr>
          <p:cNvPr id="11" name="Group 11"/>
          <p:cNvGrpSpPr/>
          <p:nvPr/>
        </p:nvGrpSpPr>
        <p:grpSpPr>
          <a:xfrm>
            <a:off x="2777186" y="4127843"/>
            <a:ext cx="13507960" cy="1408249"/>
            <a:chOff x="0" y="0"/>
            <a:chExt cx="18010613" cy="1877665"/>
          </a:xfrm>
        </p:grpSpPr>
        <p:sp>
          <p:nvSpPr>
            <p:cNvPr id="12" name="Freeform 12"/>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3" name="Freeform 13"/>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grpSp>
        <p:nvGrpSpPr>
          <p:cNvPr id="14" name="Group 14"/>
          <p:cNvGrpSpPr/>
          <p:nvPr/>
        </p:nvGrpSpPr>
        <p:grpSpPr>
          <a:xfrm>
            <a:off x="2750548" y="3128444"/>
            <a:ext cx="13507960" cy="1408249"/>
            <a:chOff x="0" y="0"/>
            <a:chExt cx="18010613" cy="1877665"/>
          </a:xfrm>
        </p:grpSpPr>
        <p:sp>
          <p:nvSpPr>
            <p:cNvPr id="15" name="Freeform 15"/>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6" name="Freeform 16"/>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7" name="Freeform 17"/>
          <p:cNvSpPr/>
          <p:nvPr/>
        </p:nvSpPr>
        <p:spPr>
          <a:xfrm>
            <a:off x="1028700" y="6117116"/>
            <a:ext cx="7979307" cy="4241054"/>
          </a:xfrm>
          <a:custGeom>
            <a:avLst/>
            <a:gdLst/>
            <a:ahLst/>
            <a:cxnLst/>
            <a:rect l="l" t="t" r="r" b="b"/>
            <a:pathLst>
              <a:path w="7979307" h="4241054">
                <a:moveTo>
                  <a:pt x="0" y="0"/>
                </a:moveTo>
                <a:lnTo>
                  <a:pt x="7979307" y="0"/>
                </a:lnTo>
                <a:lnTo>
                  <a:pt x="7979307" y="4241055"/>
                </a:lnTo>
                <a:lnTo>
                  <a:pt x="0" y="4241055"/>
                </a:lnTo>
                <a:lnTo>
                  <a:pt x="0" y="0"/>
                </a:lnTo>
                <a:close/>
              </a:path>
            </a:pathLst>
          </a:custGeom>
          <a:blipFill>
            <a:blip r:embed="rId5"/>
            <a:stretch>
              <a:fillRect l="-14246" t="-24479" r="-27385" b="-4427"/>
            </a:stretch>
          </a:blipFill>
        </p:spPr>
        <p:txBody>
          <a:bodyPr/>
          <a:lstStyle/>
          <a:p>
            <a:endParaRPr lang="el-GR"/>
          </a:p>
        </p:txBody>
      </p:sp>
      <p:sp>
        <p:nvSpPr>
          <p:cNvPr id="18" name="Freeform 18"/>
          <p:cNvSpPr/>
          <p:nvPr/>
        </p:nvSpPr>
        <p:spPr>
          <a:xfrm>
            <a:off x="13449589" y="5536091"/>
            <a:ext cx="4838411" cy="6330254"/>
          </a:xfrm>
          <a:custGeom>
            <a:avLst/>
            <a:gdLst/>
            <a:ahLst/>
            <a:cxnLst/>
            <a:rect l="l" t="t" r="r" b="b"/>
            <a:pathLst>
              <a:path w="4838411" h="6330254">
                <a:moveTo>
                  <a:pt x="0" y="0"/>
                </a:moveTo>
                <a:lnTo>
                  <a:pt x="4838411" y="0"/>
                </a:lnTo>
                <a:lnTo>
                  <a:pt x="4838411" y="6330255"/>
                </a:lnTo>
                <a:lnTo>
                  <a:pt x="0" y="6330255"/>
                </a:lnTo>
                <a:lnTo>
                  <a:pt x="0" y="0"/>
                </a:lnTo>
                <a:close/>
              </a:path>
            </a:pathLst>
          </a:custGeom>
          <a:blipFill>
            <a:blip r:embed="rId6"/>
            <a:stretch>
              <a:fillRect/>
            </a:stretch>
          </a:blipFill>
        </p:spPr>
        <p:txBody>
          <a:bodyPr/>
          <a:lstStyle/>
          <a:p>
            <a:endParaRPr lang="el-GR"/>
          </a:p>
        </p:txBody>
      </p:sp>
      <p:sp>
        <p:nvSpPr>
          <p:cNvPr id="19" name="TextBox 19"/>
          <p:cNvSpPr txBox="1"/>
          <p:nvPr/>
        </p:nvSpPr>
        <p:spPr>
          <a:xfrm>
            <a:off x="3709235" y="1290427"/>
            <a:ext cx="11643862" cy="838138"/>
          </a:xfrm>
          <a:prstGeom prst="rect">
            <a:avLst/>
          </a:prstGeom>
        </p:spPr>
        <p:txBody>
          <a:bodyPr lIns="0" tIns="0" rIns="0" bIns="0" rtlCol="0" anchor="t">
            <a:spAutoFit/>
          </a:bodyPr>
          <a:lstStyle/>
          <a:p>
            <a:pPr algn="ctr">
              <a:lnSpc>
                <a:spcPts val="6893"/>
              </a:lnSpc>
            </a:pPr>
            <a:r>
              <a:rPr lang="en-US" sz="4923" spc="123">
                <a:solidFill>
                  <a:srgbClr val="303030"/>
                </a:solidFill>
                <a:latin typeface="One Little Font"/>
                <a:ea typeface="One Little Font"/>
                <a:cs typeface="One Little Font"/>
                <a:sym typeface="One Little Font"/>
              </a:rPr>
              <a:t>Τι λοιπόν γίνεται κατά την θεία Λειτουργία;</a:t>
            </a:r>
          </a:p>
        </p:txBody>
      </p:sp>
      <p:sp>
        <p:nvSpPr>
          <p:cNvPr id="20" name="TextBox 20"/>
          <p:cNvSpPr txBox="1"/>
          <p:nvPr/>
        </p:nvSpPr>
        <p:spPr>
          <a:xfrm>
            <a:off x="2957080" y="2763222"/>
            <a:ext cx="13148171" cy="2691142"/>
          </a:xfrm>
          <a:prstGeom prst="rect">
            <a:avLst/>
          </a:prstGeom>
        </p:spPr>
        <p:txBody>
          <a:bodyPr lIns="0" tIns="0" rIns="0" bIns="0" rtlCol="0" anchor="t">
            <a:spAutoFit/>
          </a:bodyPr>
          <a:lstStyle/>
          <a:p>
            <a:pPr algn="ctr">
              <a:lnSpc>
                <a:spcPts val="5268"/>
              </a:lnSpc>
            </a:pPr>
            <a:r>
              <a:rPr lang="en-US" sz="4923" spc="123" dirty="0">
                <a:solidFill>
                  <a:srgbClr val="623811"/>
                </a:solidFill>
                <a:latin typeface="One Little Font"/>
                <a:ea typeface="One Little Font"/>
                <a:cs typeface="One Little Font"/>
                <a:sym typeface="One Little Font"/>
              </a:rPr>
              <a:t>β. </a:t>
            </a:r>
            <a:r>
              <a:rPr lang="en-US" sz="4923" spc="123" dirty="0" err="1">
                <a:solidFill>
                  <a:srgbClr val="623811"/>
                </a:solidFill>
                <a:latin typeface="One Little Font"/>
                <a:ea typeface="One Little Font"/>
                <a:cs typeface="One Little Font"/>
                <a:sym typeface="One Little Font"/>
              </a:rPr>
              <a:t>Εμείς</a:t>
            </a:r>
            <a:r>
              <a:rPr lang="en-US" sz="4923" spc="123" dirty="0">
                <a:solidFill>
                  <a:srgbClr val="623811"/>
                </a:solidFill>
                <a:latin typeface="One Little Font"/>
                <a:ea typeface="One Little Font"/>
                <a:cs typeface="One Little Font"/>
                <a:sym typeface="One Little Font"/>
              </a:rPr>
              <a:t> κα</a:t>
            </a:r>
            <a:r>
              <a:rPr lang="en-US" sz="4923" spc="123" dirty="0" err="1">
                <a:solidFill>
                  <a:srgbClr val="623811"/>
                </a:solidFill>
                <a:latin typeface="One Little Font"/>
                <a:ea typeface="One Little Font"/>
                <a:cs typeface="One Little Font"/>
                <a:sym typeface="One Little Font"/>
              </a:rPr>
              <a:t>τά</a:t>
            </a:r>
            <a:r>
              <a:rPr lang="en-US" sz="4923" spc="123" dirty="0">
                <a:solidFill>
                  <a:srgbClr val="623811"/>
                </a:solidFill>
                <a:latin typeface="One Little Font"/>
                <a:ea typeface="One Little Font"/>
                <a:cs typeface="One Little Font"/>
                <a:sym typeface="One Little Font"/>
              </a:rPr>
              <a:t> </a:t>
            </a:r>
            <a:r>
              <a:rPr lang="en-US" sz="4923" spc="123" dirty="0" err="1">
                <a:solidFill>
                  <a:srgbClr val="623811"/>
                </a:solidFill>
                <a:latin typeface="One Little Font"/>
                <a:ea typeface="One Little Font"/>
                <a:cs typeface="One Little Font"/>
                <a:sym typeface="One Little Font"/>
              </a:rPr>
              <a:t>τη</a:t>
            </a:r>
            <a:r>
              <a:rPr lang="en-US" sz="4923" spc="123" dirty="0">
                <a:solidFill>
                  <a:srgbClr val="623811"/>
                </a:solidFill>
                <a:latin typeface="One Little Font"/>
                <a:ea typeface="One Little Font"/>
                <a:cs typeface="One Little Font"/>
                <a:sym typeface="One Little Font"/>
              </a:rPr>
              <a:t> λα</a:t>
            </a:r>
            <a:r>
              <a:rPr lang="en-US" sz="4923" spc="123" dirty="0" err="1">
                <a:solidFill>
                  <a:srgbClr val="623811"/>
                </a:solidFill>
                <a:latin typeface="One Little Font"/>
                <a:ea typeface="One Little Font"/>
                <a:cs typeface="One Little Font"/>
                <a:sym typeface="One Little Font"/>
              </a:rPr>
              <a:t>τρεί</a:t>
            </a:r>
            <a:r>
              <a:rPr lang="en-US" sz="4923" spc="123" dirty="0">
                <a:solidFill>
                  <a:srgbClr val="623811"/>
                </a:solidFill>
                <a:latin typeface="One Little Font"/>
                <a:ea typeface="One Little Font"/>
                <a:cs typeface="One Little Font"/>
                <a:sym typeface="One Little Font"/>
              </a:rPr>
              <a:t>α μας προσφέρουμε συγχρόνως ως θυσία τον ΑΜΝΟΝ, ο οποίος «εσφάγη» όχι για τους Άγγελους, αλλά για εμάς τους ανθρώπους.</a:t>
            </a:r>
          </a:p>
        </p:txBody>
      </p:sp>
      <p:sp>
        <p:nvSpPr>
          <p:cNvPr id="21" name="Freeform 14">
            <a:extLst>
              <a:ext uri="{FF2B5EF4-FFF2-40B4-BE49-F238E27FC236}">
                <a16:creationId xmlns:a16="http://schemas.microsoft.com/office/drawing/2014/main" id="{2099C565-099C-0C26-2C1E-6FC7AE0E9522}"/>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867" t="-32171" r="-5377" b="-32452"/>
            </a:stretch>
          </a:blipFill>
        </p:spPr>
        <p:txBody>
          <a:bodyPr/>
          <a:lstStyle/>
          <a:p>
            <a:endParaRPr lang="el-GR"/>
          </a:p>
        </p:txBody>
      </p:sp>
      <p:grpSp>
        <p:nvGrpSpPr>
          <p:cNvPr id="3" name="Group 3"/>
          <p:cNvGrpSpPr/>
          <p:nvPr/>
        </p:nvGrpSpPr>
        <p:grpSpPr>
          <a:xfrm>
            <a:off x="1130473" y="656005"/>
            <a:ext cx="15931804" cy="8974990"/>
            <a:chOff x="0" y="0"/>
            <a:chExt cx="4196031" cy="2363783"/>
          </a:xfrm>
        </p:grpSpPr>
        <p:sp>
          <p:nvSpPr>
            <p:cNvPr id="4" name="Freeform 4"/>
            <p:cNvSpPr/>
            <p:nvPr/>
          </p:nvSpPr>
          <p:spPr>
            <a:xfrm>
              <a:off x="0" y="0"/>
              <a:ext cx="4196031" cy="2363783"/>
            </a:xfrm>
            <a:custGeom>
              <a:avLst/>
              <a:gdLst/>
              <a:ahLst/>
              <a:cxnLst/>
              <a:rect l="l" t="t" r="r" b="b"/>
              <a:pathLst>
                <a:path w="4196031" h="2363783">
                  <a:moveTo>
                    <a:pt x="24783" y="0"/>
                  </a:moveTo>
                  <a:lnTo>
                    <a:pt x="4171248" y="0"/>
                  </a:lnTo>
                  <a:cubicBezTo>
                    <a:pt x="4184935" y="0"/>
                    <a:pt x="4196031" y="11096"/>
                    <a:pt x="4196031" y="24783"/>
                  </a:cubicBezTo>
                  <a:lnTo>
                    <a:pt x="4196031" y="2339000"/>
                  </a:lnTo>
                  <a:cubicBezTo>
                    <a:pt x="4196031" y="2352688"/>
                    <a:pt x="4184935" y="2363783"/>
                    <a:pt x="4171248" y="2363783"/>
                  </a:cubicBezTo>
                  <a:lnTo>
                    <a:pt x="24783" y="2363783"/>
                  </a:lnTo>
                  <a:cubicBezTo>
                    <a:pt x="11096" y="2363783"/>
                    <a:pt x="0" y="2352688"/>
                    <a:pt x="0" y="2339000"/>
                  </a:cubicBezTo>
                  <a:lnTo>
                    <a:pt x="0" y="24783"/>
                  </a:lnTo>
                  <a:cubicBezTo>
                    <a:pt x="0" y="11096"/>
                    <a:pt x="11096" y="0"/>
                    <a:pt x="24783" y="0"/>
                  </a:cubicBezTo>
                  <a:close/>
                </a:path>
              </a:pathLst>
            </a:custGeom>
            <a:solidFill>
              <a:srgbClr val="FAF2E9"/>
            </a:solidFill>
          </p:spPr>
          <p:txBody>
            <a:bodyPr/>
            <a:lstStyle/>
            <a:p>
              <a:endParaRPr lang="el-GR"/>
            </a:p>
          </p:txBody>
        </p:sp>
        <p:sp>
          <p:nvSpPr>
            <p:cNvPr id="5" name="TextBox 5"/>
            <p:cNvSpPr txBox="1"/>
            <p:nvPr/>
          </p:nvSpPr>
          <p:spPr>
            <a:xfrm>
              <a:off x="0" y="-95250"/>
              <a:ext cx="4196031" cy="2459033"/>
            </a:xfrm>
            <a:prstGeom prst="rect">
              <a:avLst/>
            </a:prstGeom>
          </p:spPr>
          <p:txBody>
            <a:bodyPr lIns="50800" tIns="50800" rIns="50800" bIns="50800" rtlCol="0" anchor="ctr"/>
            <a:lstStyle/>
            <a:p>
              <a:pPr algn="ctr">
                <a:lnSpc>
                  <a:spcPts val="3840"/>
                </a:lnSpc>
              </a:pPr>
              <a:endParaRPr/>
            </a:p>
          </p:txBody>
        </p:sp>
      </p:grpSp>
      <p:sp>
        <p:nvSpPr>
          <p:cNvPr id="6" name="Freeform 6"/>
          <p:cNvSpPr/>
          <p:nvPr/>
        </p:nvSpPr>
        <p:spPr>
          <a:xfrm rot="-236009">
            <a:off x="9311605" y="9453777"/>
            <a:ext cx="5873887" cy="5088255"/>
          </a:xfrm>
          <a:custGeom>
            <a:avLst/>
            <a:gdLst/>
            <a:ahLst/>
            <a:cxnLst/>
            <a:rect l="l" t="t" r="r" b="b"/>
            <a:pathLst>
              <a:path w="5873887" h="5088255">
                <a:moveTo>
                  <a:pt x="0" y="0"/>
                </a:moveTo>
                <a:lnTo>
                  <a:pt x="5873887" y="0"/>
                </a:lnTo>
                <a:lnTo>
                  <a:pt x="5873887" y="5088255"/>
                </a:lnTo>
                <a:lnTo>
                  <a:pt x="0" y="5088255"/>
                </a:lnTo>
                <a:lnTo>
                  <a:pt x="0" y="0"/>
                </a:lnTo>
                <a:close/>
              </a:path>
            </a:pathLst>
          </a:custGeom>
          <a:blipFill>
            <a:blip r:embed="rId3"/>
            <a:stretch>
              <a:fillRect l="-36842" r="-36842"/>
            </a:stretch>
          </a:blipFill>
        </p:spPr>
        <p:txBody>
          <a:bodyPr/>
          <a:lstStyle/>
          <a:p>
            <a:endParaRPr lang="el-GR"/>
          </a:p>
        </p:txBody>
      </p:sp>
      <p:sp>
        <p:nvSpPr>
          <p:cNvPr id="7" name="Freeform 7"/>
          <p:cNvSpPr/>
          <p:nvPr/>
        </p:nvSpPr>
        <p:spPr>
          <a:xfrm rot="9434117">
            <a:off x="-1156776" y="-2423587"/>
            <a:ext cx="4725128" cy="4093142"/>
          </a:xfrm>
          <a:custGeom>
            <a:avLst/>
            <a:gdLst/>
            <a:ahLst/>
            <a:cxnLst/>
            <a:rect l="l" t="t" r="r" b="b"/>
            <a:pathLst>
              <a:path w="4725128" h="4093142">
                <a:moveTo>
                  <a:pt x="0" y="0"/>
                </a:moveTo>
                <a:lnTo>
                  <a:pt x="4725128" y="0"/>
                </a:lnTo>
                <a:lnTo>
                  <a:pt x="4725128" y="4093142"/>
                </a:lnTo>
                <a:lnTo>
                  <a:pt x="0" y="4093142"/>
                </a:lnTo>
                <a:lnTo>
                  <a:pt x="0" y="0"/>
                </a:lnTo>
                <a:close/>
              </a:path>
            </a:pathLst>
          </a:custGeom>
          <a:blipFill>
            <a:blip r:embed="rId3"/>
            <a:stretch>
              <a:fillRect l="-36842" r="-36842"/>
            </a:stretch>
          </a:blipFill>
        </p:spPr>
        <p:txBody>
          <a:bodyPr/>
          <a:lstStyle/>
          <a:p>
            <a:endParaRPr lang="el-GR"/>
          </a:p>
        </p:txBody>
      </p:sp>
      <p:grpSp>
        <p:nvGrpSpPr>
          <p:cNvPr id="8" name="Group 8"/>
          <p:cNvGrpSpPr/>
          <p:nvPr/>
        </p:nvGrpSpPr>
        <p:grpSpPr>
          <a:xfrm>
            <a:off x="2410563" y="3214146"/>
            <a:ext cx="13507960" cy="1408249"/>
            <a:chOff x="0" y="0"/>
            <a:chExt cx="18010613" cy="1877665"/>
          </a:xfrm>
        </p:grpSpPr>
        <p:sp>
          <p:nvSpPr>
            <p:cNvPr id="9" name="Freeform 9"/>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0" name="Freeform 10"/>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1" name="TextBox 11"/>
          <p:cNvSpPr txBox="1"/>
          <p:nvPr/>
        </p:nvSpPr>
        <p:spPr>
          <a:xfrm>
            <a:off x="2148483" y="3515293"/>
            <a:ext cx="13895784" cy="726516"/>
          </a:xfrm>
          <a:prstGeom prst="rect">
            <a:avLst/>
          </a:prstGeom>
        </p:spPr>
        <p:txBody>
          <a:bodyPr lIns="0" tIns="0" rIns="0" bIns="0" rtlCol="0" anchor="t">
            <a:spAutoFit/>
          </a:bodyPr>
          <a:lstStyle/>
          <a:p>
            <a:pPr marL="918475" lvl="1" indent="-459237" algn="l">
              <a:lnSpc>
                <a:spcPts val="5955"/>
              </a:lnSpc>
              <a:buFont typeface="Arial"/>
              <a:buChar char="•"/>
            </a:pPr>
            <a:r>
              <a:rPr lang="en-US" sz="4254" spc="106" dirty="0">
                <a:solidFill>
                  <a:srgbClr val="623811"/>
                </a:solidFill>
                <a:latin typeface="One Little Font"/>
                <a:ea typeface="One Little Font"/>
                <a:cs typeface="One Little Font"/>
                <a:sym typeface="One Little Font"/>
              </a:rPr>
              <a:t>Η </a:t>
            </a:r>
            <a:r>
              <a:rPr lang="en-US" sz="4254" spc="106" dirty="0" err="1">
                <a:solidFill>
                  <a:srgbClr val="623811"/>
                </a:solidFill>
                <a:latin typeface="One Little Font"/>
                <a:ea typeface="One Little Font"/>
                <a:cs typeface="One Little Font"/>
                <a:sym typeface="One Little Font"/>
              </a:rPr>
              <a:t>άγνοι</a:t>
            </a:r>
            <a:r>
              <a:rPr lang="en-US" sz="4254" spc="106" dirty="0">
                <a:solidFill>
                  <a:srgbClr val="623811"/>
                </a:solidFill>
                <a:latin typeface="One Little Font"/>
                <a:ea typeface="One Little Font"/>
                <a:cs typeface="One Little Font"/>
                <a:sym typeface="One Little Font"/>
              </a:rPr>
              <a:t>α, δεν γνωρίζουν τη σημασία της θείας Λειτουργίας</a:t>
            </a:r>
          </a:p>
        </p:txBody>
      </p:sp>
      <p:grpSp>
        <p:nvGrpSpPr>
          <p:cNvPr id="12" name="Group 12"/>
          <p:cNvGrpSpPr/>
          <p:nvPr/>
        </p:nvGrpSpPr>
        <p:grpSpPr>
          <a:xfrm>
            <a:off x="2410563" y="4830615"/>
            <a:ext cx="13507960" cy="1408249"/>
            <a:chOff x="0" y="0"/>
            <a:chExt cx="18010613" cy="1877665"/>
          </a:xfrm>
        </p:grpSpPr>
        <p:sp>
          <p:nvSpPr>
            <p:cNvPr id="13" name="Freeform 13"/>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a:p>
          </p:txBody>
        </p:sp>
        <p:sp>
          <p:nvSpPr>
            <p:cNvPr id="14" name="Freeform 14"/>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5" name="TextBox 15"/>
          <p:cNvSpPr txBox="1"/>
          <p:nvPr/>
        </p:nvSpPr>
        <p:spPr>
          <a:xfrm>
            <a:off x="2167533" y="5165113"/>
            <a:ext cx="13770040" cy="988025"/>
          </a:xfrm>
          <a:prstGeom prst="rect">
            <a:avLst/>
          </a:prstGeom>
        </p:spPr>
        <p:txBody>
          <a:bodyPr lIns="0" tIns="0" rIns="0" bIns="0" rtlCol="0" anchor="t">
            <a:spAutoFit/>
          </a:bodyPr>
          <a:lstStyle/>
          <a:p>
            <a:pPr marL="918474" lvl="1" indent="-459237" algn="l">
              <a:lnSpc>
                <a:spcPts val="3701"/>
              </a:lnSpc>
              <a:buFont typeface="Arial"/>
              <a:buChar char="•"/>
            </a:pPr>
            <a:r>
              <a:rPr lang="en-US" sz="4254" spc="106" dirty="0" err="1">
                <a:solidFill>
                  <a:srgbClr val="623811"/>
                </a:solidFill>
                <a:latin typeface="One Little Font"/>
                <a:ea typeface="One Little Font"/>
                <a:cs typeface="One Little Font"/>
                <a:sym typeface="One Little Font"/>
              </a:rPr>
              <a:t>Άλλο</a:t>
            </a:r>
            <a:r>
              <a:rPr lang="en-US" sz="4254" spc="106" dirty="0">
                <a:solidFill>
                  <a:srgbClr val="623811"/>
                </a:solidFill>
                <a:latin typeface="One Little Font"/>
                <a:ea typeface="One Little Font"/>
                <a:cs typeface="One Little Font"/>
                <a:sym typeface="One Little Font"/>
              </a:rPr>
              <a:t> </a:t>
            </a:r>
            <a:r>
              <a:rPr lang="en-US" sz="4254" spc="106" dirty="0" err="1">
                <a:solidFill>
                  <a:srgbClr val="623811"/>
                </a:solidFill>
                <a:latin typeface="One Little Font"/>
                <a:ea typeface="One Little Font"/>
                <a:cs typeface="One Little Font"/>
                <a:sym typeface="One Little Font"/>
              </a:rPr>
              <a:t>εμ</a:t>
            </a:r>
            <a:r>
              <a:rPr lang="en-US" sz="4254" spc="106" dirty="0">
                <a:solidFill>
                  <a:srgbClr val="623811"/>
                </a:solidFill>
                <a:latin typeface="One Little Font"/>
                <a:ea typeface="One Little Font"/>
                <a:cs typeface="One Little Font"/>
                <a:sym typeface="One Little Font"/>
              </a:rPr>
              <a:t>πόδιο είναι οι έξοδοι, οι εκδρομές ή οι αθλητικοί αγώνες του Σαββατοκύριακου.</a:t>
            </a:r>
          </a:p>
        </p:txBody>
      </p:sp>
      <p:grpSp>
        <p:nvGrpSpPr>
          <p:cNvPr id="16" name="Group 16"/>
          <p:cNvGrpSpPr/>
          <p:nvPr/>
        </p:nvGrpSpPr>
        <p:grpSpPr>
          <a:xfrm>
            <a:off x="2653592" y="6448414"/>
            <a:ext cx="13507960" cy="1408249"/>
            <a:chOff x="0" y="0"/>
            <a:chExt cx="18010613" cy="1877665"/>
          </a:xfrm>
        </p:grpSpPr>
        <p:sp>
          <p:nvSpPr>
            <p:cNvPr id="17" name="Freeform 17"/>
            <p:cNvSpPr/>
            <p:nvPr/>
          </p:nvSpPr>
          <p:spPr>
            <a:xfrm>
              <a:off x="0" y="0"/>
              <a:ext cx="10218584" cy="1877665"/>
            </a:xfrm>
            <a:custGeom>
              <a:avLst/>
              <a:gdLst/>
              <a:ahLst/>
              <a:cxnLst/>
              <a:rect l="l" t="t" r="r" b="b"/>
              <a:pathLst>
                <a:path w="10218584" h="1877665">
                  <a:moveTo>
                    <a:pt x="0" y="0"/>
                  </a:moveTo>
                  <a:lnTo>
                    <a:pt x="10218584" y="0"/>
                  </a:lnTo>
                  <a:lnTo>
                    <a:pt x="10218584" y="1877665"/>
                  </a:lnTo>
                  <a:lnTo>
                    <a:pt x="0" y="1877665"/>
                  </a:lnTo>
                  <a:lnTo>
                    <a:pt x="0" y="0"/>
                  </a:lnTo>
                  <a:close/>
                </a:path>
              </a:pathLst>
            </a:custGeom>
            <a:blipFill>
              <a:blip r:embed="rId4"/>
              <a:stretch>
                <a:fillRect/>
              </a:stretch>
            </a:blipFill>
          </p:spPr>
          <p:txBody>
            <a:bodyPr/>
            <a:lstStyle/>
            <a:p>
              <a:endParaRPr lang="el-GR" dirty="0"/>
            </a:p>
          </p:txBody>
        </p:sp>
        <p:sp>
          <p:nvSpPr>
            <p:cNvPr id="18" name="Freeform 18"/>
            <p:cNvSpPr/>
            <p:nvPr/>
          </p:nvSpPr>
          <p:spPr>
            <a:xfrm>
              <a:off x="7792030" y="0"/>
              <a:ext cx="10218584" cy="1877665"/>
            </a:xfrm>
            <a:custGeom>
              <a:avLst/>
              <a:gdLst/>
              <a:ahLst/>
              <a:cxnLst/>
              <a:rect l="l" t="t" r="r" b="b"/>
              <a:pathLst>
                <a:path w="10218584" h="1877665">
                  <a:moveTo>
                    <a:pt x="0" y="0"/>
                  </a:moveTo>
                  <a:lnTo>
                    <a:pt x="10218583" y="0"/>
                  </a:lnTo>
                  <a:lnTo>
                    <a:pt x="10218583" y="1877665"/>
                  </a:lnTo>
                  <a:lnTo>
                    <a:pt x="0" y="1877665"/>
                  </a:lnTo>
                  <a:lnTo>
                    <a:pt x="0" y="0"/>
                  </a:lnTo>
                  <a:close/>
                </a:path>
              </a:pathLst>
            </a:custGeom>
            <a:blipFill>
              <a:blip r:embed="rId4"/>
              <a:stretch>
                <a:fillRect/>
              </a:stretch>
            </a:blipFill>
          </p:spPr>
          <p:txBody>
            <a:bodyPr/>
            <a:lstStyle/>
            <a:p>
              <a:endParaRPr lang="el-GR"/>
            </a:p>
          </p:txBody>
        </p:sp>
      </p:grpSp>
      <p:sp>
        <p:nvSpPr>
          <p:cNvPr id="19" name="TextBox 19"/>
          <p:cNvSpPr txBox="1"/>
          <p:nvPr/>
        </p:nvSpPr>
        <p:spPr>
          <a:xfrm>
            <a:off x="2522552" y="6953827"/>
            <a:ext cx="13770040" cy="521246"/>
          </a:xfrm>
          <a:prstGeom prst="rect">
            <a:avLst/>
          </a:prstGeom>
        </p:spPr>
        <p:txBody>
          <a:bodyPr lIns="0" tIns="0" rIns="0" bIns="0" rtlCol="0" anchor="t">
            <a:spAutoFit/>
          </a:bodyPr>
          <a:lstStyle/>
          <a:p>
            <a:pPr marL="918474" lvl="1" indent="-459237" algn="l">
              <a:lnSpc>
                <a:spcPts val="3701"/>
              </a:lnSpc>
              <a:buFont typeface="Arial"/>
              <a:buChar char="•"/>
            </a:pPr>
            <a:r>
              <a:rPr lang="en-US" sz="4254" spc="106">
                <a:solidFill>
                  <a:srgbClr val="623811"/>
                </a:solidFill>
                <a:latin typeface="One Little Font"/>
                <a:ea typeface="One Little Font"/>
                <a:cs typeface="One Little Font"/>
                <a:sym typeface="One Little Font"/>
              </a:rPr>
              <a:t>Η ραθυμία</a:t>
            </a:r>
          </a:p>
        </p:txBody>
      </p:sp>
      <p:sp>
        <p:nvSpPr>
          <p:cNvPr id="20" name="Freeform 20"/>
          <p:cNvSpPr/>
          <p:nvPr/>
        </p:nvSpPr>
        <p:spPr>
          <a:xfrm>
            <a:off x="15468681" y="2815356"/>
            <a:ext cx="2511520" cy="5563714"/>
          </a:xfrm>
          <a:custGeom>
            <a:avLst/>
            <a:gdLst/>
            <a:ahLst/>
            <a:cxnLst/>
            <a:rect l="l" t="t" r="r" b="b"/>
            <a:pathLst>
              <a:path w="2511520" h="5563714">
                <a:moveTo>
                  <a:pt x="0" y="0"/>
                </a:moveTo>
                <a:lnTo>
                  <a:pt x="2511520" y="0"/>
                </a:lnTo>
                <a:lnTo>
                  <a:pt x="2511520" y="5563715"/>
                </a:lnTo>
                <a:lnTo>
                  <a:pt x="0" y="5563715"/>
                </a:lnTo>
                <a:lnTo>
                  <a:pt x="0" y="0"/>
                </a:lnTo>
                <a:close/>
              </a:path>
            </a:pathLst>
          </a:custGeom>
          <a:blipFill>
            <a:blip r:embed="rId5"/>
            <a:stretch>
              <a:fillRect l="-8333" t="-1880" r="-169444" b="-313"/>
            </a:stretch>
          </a:blipFill>
        </p:spPr>
        <p:txBody>
          <a:bodyPr/>
          <a:lstStyle/>
          <a:p>
            <a:endParaRPr lang="el-GR"/>
          </a:p>
        </p:txBody>
      </p:sp>
      <p:sp>
        <p:nvSpPr>
          <p:cNvPr id="21" name="TextBox 21"/>
          <p:cNvSpPr txBox="1"/>
          <p:nvPr/>
        </p:nvSpPr>
        <p:spPr>
          <a:xfrm>
            <a:off x="1780944" y="1516900"/>
            <a:ext cx="14726112" cy="1190991"/>
          </a:xfrm>
          <a:prstGeom prst="rect">
            <a:avLst/>
          </a:prstGeom>
        </p:spPr>
        <p:txBody>
          <a:bodyPr lIns="0" tIns="0" rIns="0" bIns="0" rtlCol="0" anchor="t">
            <a:spAutoFit/>
          </a:bodyPr>
          <a:lstStyle/>
          <a:p>
            <a:pPr algn="ctr">
              <a:lnSpc>
                <a:spcPts val="2905"/>
              </a:lnSpc>
            </a:pPr>
            <a:r>
              <a:rPr lang="en-US" sz="4923" spc="123">
                <a:solidFill>
                  <a:srgbClr val="303030"/>
                </a:solidFill>
                <a:latin typeface="One Little Font"/>
                <a:ea typeface="One Little Font"/>
                <a:cs typeface="One Little Font"/>
                <a:sym typeface="One Little Font"/>
              </a:rPr>
              <a:t>Ποια είναι εκείνα που δημιουργούν τα κύρια εμπόδια, </a:t>
            </a:r>
          </a:p>
          <a:p>
            <a:pPr algn="ctr">
              <a:lnSpc>
                <a:spcPts val="2905"/>
              </a:lnSpc>
            </a:pPr>
            <a:endParaRPr lang="en-US" sz="4923" spc="123">
              <a:solidFill>
                <a:srgbClr val="303030"/>
              </a:solidFill>
              <a:latin typeface="One Little Font"/>
              <a:ea typeface="One Little Font"/>
              <a:cs typeface="One Little Font"/>
              <a:sym typeface="One Little Font"/>
            </a:endParaRPr>
          </a:p>
          <a:p>
            <a:pPr algn="ctr">
              <a:lnSpc>
                <a:spcPts val="2905"/>
              </a:lnSpc>
            </a:pPr>
            <a:r>
              <a:rPr lang="en-US" sz="4923" spc="123">
                <a:solidFill>
                  <a:srgbClr val="303030"/>
                </a:solidFill>
                <a:latin typeface="One Little Font"/>
                <a:ea typeface="One Little Font"/>
                <a:cs typeface="One Little Font"/>
                <a:sym typeface="One Little Font"/>
              </a:rPr>
              <a:t>ώστε πολλοί άνθρωποι να μην εκκλησιάζονται;</a:t>
            </a:r>
          </a:p>
        </p:txBody>
      </p:sp>
      <p:sp>
        <p:nvSpPr>
          <p:cNvPr id="22" name="Freeform 14">
            <a:extLst>
              <a:ext uri="{FF2B5EF4-FFF2-40B4-BE49-F238E27FC236}">
                <a16:creationId xmlns:a16="http://schemas.microsoft.com/office/drawing/2014/main" id="{D04D904A-BCE2-5C2C-643C-3E08FE48800D}"/>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724</Words>
  <Application>Microsoft Office PowerPoint</Application>
  <PresentationFormat>Προσαρμογή</PresentationFormat>
  <Paragraphs>44</Paragraphs>
  <Slides>13</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13</vt:i4>
      </vt:variant>
    </vt:vector>
  </HeadingPairs>
  <TitlesOfParts>
    <vt:vector size="20" baseType="lpstr">
      <vt:lpstr>Alegreya Bold</vt:lpstr>
      <vt:lpstr>Calibri</vt:lpstr>
      <vt:lpstr>One Little Font</vt:lpstr>
      <vt:lpstr>One Little Font Bold</vt:lpstr>
      <vt:lpstr>Children One</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 Λύκειο - Εκκλησιασμός</dc:title>
  <dc:creator>Idiaitero PC</dc:creator>
  <cp:lastModifiedBy>π. Αλέξανδρος Λισάη</cp:lastModifiedBy>
  <cp:revision>2</cp:revision>
  <dcterms:created xsi:type="dcterms:W3CDTF">2006-08-16T00:00:00Z</dcterms:created>
  <dcterms:modified xsi:type="dcterms:W3CDTF">2025-02-11T09:28:14Z</dcterms:modified>
  <dc:identifier>DAGeyAxJ42M</dc:identifier>
</cp:coreProperties>
</file>