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legreya Bold" panose="020B0604020202020204" charset="0"/>
      <p:regular r:id="rId15"/>
    </p:embeddedFont>
    <p:embeddedFont>
      <p:font typeface="Children One" panose="020B0604020202020204" charset="0"/>
      <p:regular r:id="rId16"/>
    </p:embeddedFont>
    <p:embeddedFont>
      <p:font typeface="One Little Font Bold" panose="020B0604020202020204" charset="-95"/>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1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178379" y="0"/>
            <a:ext cx="18417528" cy="10296980"/>
            <a:chOff x="0" y="0"/>
            <a:chExt cx="24556704" cy="13729306"/>
          </a:xfrm>
        </p:grpSpPr>
        <p:sp>
          <p:nvSpPr>
            <p:cNvPr id="4" name="Freeform 4"/>
            <p:cNvSpPr/>
            <p:nvPr/>
          </p:nvSpPr>
          <p:spPr>
            <a:xfrm>
              <a:off x="0" y="5677160"/>
              <a:ext cx="6391251" cy="8052146"/>
            </a:xfrm>
            <a:custGeom>
              <a:avLst/>
              <a:gdLst/>
              <a:ahLst/>
              <a:cxnLst/>
              <a:rect l="l" t="t" r="r" b="b"/>
              <a:pathLst>
                <a:path w="6391251" h="8052146">
                  <a:moveTo>
                    <a:pt x="0" y="0"/>
                  </a:moveTo>
                  <a:lnTo>
                    <a:pt x="6391251" y="0"/>
                  </a:lnTo>
                  <a:lnTo>
                    <a:pt x="6391251" y="8052146"/>
                  </a:lnTo>
                  <a:lnTo>
                    <a:pt x="0" y="8052146"/>
                  </a:lnTo>
                  <a:lnTo>
                    <a:pt x="0" y="0"/>
                  </a:lnTo>
                  <a:close/>
                </a:path>
              </a:pathLst>
            </a:custGeom>
            <a:blipFill>
              <a:blip r:embed="rId3"/>
              <a:stretch>
                <a:fillRect l="-78490" r="-180191"/>
              </a:stretch>
            </a:blipFill>
          </p:spPr>
          <p:txBody>
            <a:bodyPr/>
            <a:lstStyle/>
            <a:p>
              <a:endParaRPr lang="el-GR"/>
            </a:p>
          </p:txBody>
        </p:sp>
        <p:sp>
          <p:nvSpPr>
            <p:cNvPr id="5" name="Freeform 5"/>
            <p:cNvSpPr/>
            <p:nvPr/>
          </p:nvSpPr>
          <p:spPr>
            <a:xfrm>
              <a:off x="5460222" y="0"/>
              <a:ext cx="11955538" cy="8818796"/>
            </a:xfrm>
            <a:custGeom>
              <a:avLst/>
              <a:gdLst/>
              <a:ahLst/>
              <a:cxnLst/>
              <a:rect l="l" t="t" r="r" b="b"/>
              <a:pathLst>
                <a:path w="11955538" h="8818796">
                  <a:moveTo>
                    <a:pt x="0" y="0"/>
                  </a:moveTo>
                  <a:lnTo>
                    <a:pt x="11955538" y="0"/>
                  </a:lnTo>
                  <a:lnTo>
                    <a:pt x="11955538" y="8818796"/>
                  </a:lnTo>
                  <a:lnTo>
                    <a:pt x="0" y="8818796"/>
                  </a:lnTo>
                  <a:lnTo>
                    <a:pt x="0" y="0"/>
                  </a:lnTo>
                  <a:close/>
                </a:path>
              </a:pathLst>
            </a:custGeom>
            <a:blipFill>
              <a:blip r:embed="rId4"/>
              <a:stretch>
                <a:fillRect b="-51473"/>
              </a:stretch>
            </a:blipFill>
          </p:spPr>
          <p:txBody>
            <a:bodyPr/>
            <a:lstStyle/>
            <a:p>
              <a:endParaRPr lang="el-GR"/>
            </a:p>
          </p:txBody>
        </p:sp>
        <p:sp>
          <p:nvSpPr>
            <p:cNvPr id="6" name="TextBox 6"/>
            <p:cNvSpPr txBox="1"/>
            <p:nvPr/>
          </p:nvSpPr>
          <p:spPr>
            <a:xfrm>
              <a:off x="6594169" y="5206197"/>
              <a:ext cx="10214333" cy="2540780"/>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7" name="Freeform 7"/>
            <p:cNvSpPr/>
            <p:nvPr/>
          </p:nvSpPr>
          <p:spPr>
            <a:xfrm>
              <a:off x="16422418" y="2423543"/>
              <a:ext cx="8134286" cy="11299352"/>
            </a:xfrm>
            <a:custGeom>
              <a:avLst/>
              <a:gdLst/>
              <a:ahLst/>
              <a:cxnLst/>
              <a:rect l="l" t="t" r="r" b="b"/>
              <a:pathLst>
                <a:path w="8134286" h="11299352">
                  <a:moveTo>
                    <a:pt x="0" y="0"/>
                  </a:moveTo>
                  <a:lnTo>
                    <a:pt x="8134286" y="0"/>
                  </a:lnTo>
                  <a:lnTo>
                    <a:pt x="8134286" y="11299352"/>
                  </a:lnTo>
                  <a:lnTo>
                    <a:pt x="0" y="11299352"/>
                  </a:lnTo>
                  <a:lnTo>
                    <a:pt x="0" y="0"/>
                  </a:lnTo>
                  <a:close/>
                </a:path>
              </a:pathLst>
            </a:custGeom>
            <a:blipFill>
              <a:blip r:embed="rId5"/>
              <a:stretch>
                <a:fillRect l="-2167" t="-7354" r="-2167" b="-6757"/>
              </a:stretch>
            </a:blipFill>
          </p:spPr>
          <p:txBody>
            <a:bodyPr/>
            <a:lstStyle/>
            <a:p>
              <a:endParaRPr lang="el-GR"/>
            </a:p>
          </p:txBody>
        </p:sp>
        <p:sp>
          <p:nvSpPr>
            <p:cNvPr id="8" name="Freeform 8"/>
            <p:cNvSpPr/>
            <p:nvPr/>
          </p:nvSpPr>
          <p:spPr>
            <a:xfrm>
              <a:off x="8865019" y="7531781"/>
              <a:ext cx="4838373" cy="6191113"/>
            </a:xfrm>
            <a:custGeom>
              <a:avLst/>
              <a:gdLst/>
              <a:ahLst/>
              <a:cxnLst/>
              <a:rect l="l" t="t" r="r" b="b"/>
              <a:pathLst>
                <a:path w="4838373" h="6191113">
                  <a:moveTo>
                    <a:pt x="0" y="0"/>
                  </a:moveTo>
                  <a:lnTo>
                    <a:pt x="4838373" y="0"/>
                  </a:lnTo>
                  <a:lnTo>
                    <a:pt x="4838373" y="6191114"/>
                  </a:lnTo>
                  <a:lnTo>
                    <a:pt x="0" y="6191114"/>
                  </a:lnTo>
                  <a:lnTo>
                    <a:pt x="0" y="0"/>
                  </a:lnTo>
                  <a:close/>
                </a:path>
              </a:pathLst>
            </a:custGeom>
            <a:blipFill>
              <a:blip r:embed="rId6"/>
              <a:stretch>
                <a:fillRect/>
              </a:stretch>
            </a:blipFill>
          </p:spPr>
          <p:txBody>
            <a:bodyPr/>
            <a:lstStyle/>
            <a:p>
              <a:endParaRPr lang="el-GR"/>
            </a:p>
          </p:txBody>
        </p:sp>
        <p:sp>
          <p:nvSpPr>
            <p:cNvPr id="9" name="TextBox 9"/>
            <p:cNvSpPr txBox="1"/>
            <p:nvPr/>
          </p:nvSpPr>
          <p:spPr>
            <a:xfrm>
              <a:off x="7254456" y="3680541"/>
              <a:ext cx="8367071" cy="1996620"/>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grpSp>
      <p:sp>
        <p:nvSpPr>
          <p:cNvPr id="10" name="Freeform 10"/>
          <p:cNvSpPr/>
          <p:nvPr/>
        </p:nvSpPr>
        <p:spPr>
          <a:xfrm>
            <a:off x="759003" y="855323"/>
            <a:ext cx="2496007" cy="2476237"/>
          </a:xfrm>
          <a:custGeom>
            <a:avLst/>
            <a:gdLst/>
            <a:ahLst/>
            <a:cxnLst/>
            <a:rect l="l" t="t" r="r" b="b"/>
            <a:pathLst>
              <a:path w="2496007" h="2476237">
                <a:moveTo>
                  <a:pt x="0" y="0"/>
                </a:moveTo>
                <a:lnTo>
                  <a:pt x="2496008" y="0"/>
                </a:lnTo>
                <a:lnTo>
                  <a:pt x="2496008" y="2476237"/>
                </a:lnTo>
                <a:lnTo>
                  <a:pt x="0" y="2476237"/>
                </a:lnTo>
                <a:lnTo>
                  <a:pt x="0" y="0"/>
                </a:lnTo>
                <a:close/>
              </a:path>
            </a:pathLst>
          </a:custGeom>
          <a:blipFill>
            <a:blip r:embed="rId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1028700" y="332403"/>
            <a:ext cx="15987641" cy="1967710"/>
            <a:chOff x="0" y="0"/>
            <a:chExt cx="21316855" cy="2623613"/>
          </a:xfrm>
        </p:grpSpPr>
        <p:sp>
          <p:nvSpPr>
            <p:cNvPr id="4" name="Freeform 4"/>
            <p:cNvSpPr/>
            <p:nvPr/>
          </p:nvSpPr>
          <p:spPr>
            <a:xfrm>
              <a:off x="0"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6601051"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6" name="Freeform 6"/>
            <p:cNvSpPr/>
            <p:nvPr/>
          </p:nvSpPr>
          <p:spPr>
            <a:xfrm>
              <a:off x="13118063"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7" name="TextBox 7"/>
          <p:cNvSpPr txBox="1"/>
          <p:nvPr/>
        </p:nvSpPr>
        <p:spPr>
          <a:xfrm>
            <a:off x="147774" y="832134"/>
            <a:ext cx="15809274" cy="1015874"/>
          </a:xfrm>
          <a:prstGeom prst="rect">
            <a:avLst/>
          </a:prstGeom>
        </p:spPr>
        <p:txBody>
          <a:bodyPr lIns="0" tIns="0" rIns="0" bIns="0" rtlCol="0" anchor="t">
            <a:spAutoFit/>
          </a:bodyPr>
          <a:lstStyle/>
          <a:p>
            <a:pPr algn="ctr">
              <a:lnSpc>
                <a:spcPts val="4017"/>
              </a:lnSpc>
            </a:pPr>
            <a:r>
              <a:rPr lang="en-US" sz="3754" b="1" spc="176">
                <a:solidFill>
                  <a:srgbClr val="000000"/>
                </a:solidFill>
                <a:latin typeface="One Little Font Bold"/>
                <a:ea typeface="One Little Font Bold"/>
                <a:cs typeface="One Little Font Bold"/>
                <a:sym typeface="One Little Font Bold"/>
              </a:rPr>
              <a:t>Γιατί, όμως, ένα ανδρόγυνο είναι απαραίτητο να ξεκινήσει </a:t>
            </a:r>
          </a:p>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την κοινή του ζωή, τελώντας το μυστήριο του Γάμου;</a:t>
            </a:r>
          </a:p>
        </p:txBody>
      </p:sp>
      <p:sp>
        <p:nvSpPr>
          <p:cNvPr id="8" name="TextBox 8"/>
          <p:cNvSpPr txBox="1"/>
          <p:nvPr/>
        </p:nvSpPr>
        <p:spPr>
          <a:xfrm>
            <a:off x="3715995" y="3417973"/>
            <a:ext cx="10126509" cy="983354"/>
          </a:xfrm>
          <a:prstGeom prst="rect">
            <a:avLst/>
          </a:prstGeom>
        </p:spPr>
        <p:txBody>
          <a:bodyPr lIns="0" tIns="0" rIns="0" bIns="0" rtlCol="0" anchor="t">
            <a:spAutoFit/>
          </a:bodyPr>
          <a:lstStyle/>
          <a:p>
            <a:pPr algn="ctr">
              <a:lnSpc>
                <a:spcPts val="7594"/>
              </a:lnSpc>
              <a:spcBef>
                <a:spcPct val="0"/>
              </a:spcBef>
            </a:pPr>
            <a:r>
              <a:rPr lang="en-US" sz="7097" b="1" spc="333">
                <a:solidFill>
                  <a:srgbClr val="80471C"/>
                </a:solidFill>
                <a:latin typeface="One Little Font Bold"/>
                <a:ea typeface="One Little Font Bold"/>
                <a:cs typeface="One Little Font Bold"/>
                <a:sym typeface="One Little Font Bold"/>
              </a:rPr>
              <a:t>β. Η αληθινή αγάπη </a:t>
            </a:r>
          </a:p>
        </p:txBody>
      </p:sp>
      <p:sp>
        <p:nvSpPr>
          <p:cNvPr id="9" name="TextBox 9"/>
          <p:cNvSpPr txBox="1"/>
          <p:nvPr/>
        </p:nvSpPr>
        <p:spPr>
          <a:xfrm>
            <a:off x="874587" y="4688363"/>
            <a:ext cx="16141754" cy="3854214"/>
          </a:xfrm>
          <a:prstGeom prst="rect">
            <a:avLst/>
          </a:prstGeom>
        </p:spPr>
        <p:txBody>
          <a:bodyPr lIns="0" tIns="0" rIns="0" bIns="0" rtlCol="0" anchor="t">
            <a:spAutoFit/>
          </a:bodyPr>
          <a:lstStyle/>
          <a:p>
            <a:pPr marL="874604" lvl="1" indent="-437302" algn="l">
              <a:lnSpc>
                <a:spcPts val="4334"/>
              </a:lnSpc>
              <a:buFont typeface="Arial"/>
              <a:buChar char="•"/>
            </a:pPr>
            <a:r>
              <a:rPr lang="en-US" sz="4050" b="1" spc="190" dirty="0">
                <a:solidFill>
                  <a:srgbClr val="80471C"/>
                </a:solidFill>
                <a:latin typeface="One Little Font Bold"/>
                <a:ea typeface="One Little Font Bold"/>
                <a:cs typeface="One Little Font Bold"/>
                <a:sym typeface="One Little Font Bold"/>
              </a:rPr>
              <a:t>Ο Πα</a:t>
            </a:r>
            <a:r>
              <a:rPr lang="en-US" sz="4050" b="1" spc="190" dirty="0" err="1">
                <a:solidFill>
                  <a:srgbClr val="80471C"/>
                </a:solidFill>
                <a:latin typeface="One Little Font Bold"/>
                <a:ea typeface="One Little Font Bold"/>
                <a:cs typeface="One Little Font Bold"/>
                <a:sym typeface="One Little Font Bold"/>
              </a:rPr>
              <a:t>ράδεισος</a:t>
            </a:r>
            <a:r>
              <a:rPr lang="en-US" sz="4050" b="1" spc="190" dirty="0">
                <a:solidFill>
                  <a:srgbClr val="80471C"/>
                </a:solidFill>
                <a:latin typeface="One Little Font Bold"/>
                <a:ea typeface="One Little Font Bold"/>
                <a:cs typeface="One Little Font Bold"/>
                <a:sym typeface="One Little Font Bold"/>
              </a:rPr>
              <a:t> </a:t>
            </a:r>
            <a:r>
              <a:rPr lang="en-US" sz="4050" b="1" spc="190" dirty="0" err="1">
                <a:solidFill>
                  <a:srgbClr val="80471C"/>
                </a:solidFill>
                <a:latin typeface="One Little Font Bold"/>
                <a:ea typeface="One Little Font Bold"/>
                <a:cs typeface="One Little Font Bold"/>
                <a:sym typeface="One Little Font Bold"/>
              </a:rPr>
              <a:t>είν</a:t>
            </a:r>
            <a:r>
              <a:rPr lang="en-US" sz="4050" b="1" spc="190" dirty="0">
                <a:solidFill>
                  <a:srgbClr val="80471C"/>
                </a:solidFill>
                <a:latin typeface="One Little Font Bold"/>
                <a:ea typeface="One Little Font Bold"/>
                <a:cs typeface="One Little Font Bold"/>
                <a:sym typeface="One Little Font Bold"/>
              </a:rPr>
              <a:t>αι ο πρώτος σκοπός του Γάμου!</a:t>
            </a:r>
          </a:p>
          <a:p>
            <a:pPr marL="874604" lvl="1" indent="-437302" algn="l">
              <a:lnSpc>
                <a:spcPts val="4334"/>
              </a:lnSpc>
              <a:buFont typeface="Arial"/>
              <a:buChar char="•"/>
            </a:pPr>
            <a:r>
              <a:rPr lang="en-US" sz="4050" b="1" spc="190" dirty="0">
                <a:solidFill>
                  <a:srgbClr val="80471C"/>
                </a:solidFill>
                <a:latin typeface="One Little Font Bold"/>
                <a:ea typeface="One Little Font Bold"/>
                <a:cs typeface="One Little Font Bold"/>
                <a:sym typeface="One Little Font Bold"/>
              </a:rPr>
              <a:t>«</a:t>
            </a:r>
            <a:r>
              <a:rPr lang="en-US" sz="4050" b="1" spc="190" dirty="0" err="1">
                <a:solidFill>
                  <a:srgbClr val="80471C"/>
                </a:solidFill>
                <a:latin typeface="One Little Font Bold"/>
                <a:ea typeface="One Little Font Bold"/>
                <a:cs typeface="One Little Font Bold"/>
                <a:sym typeface="One Little Font Bold"/>
              </a:rPr>
              <a:t>Ἀγά</a:t>
            </a:r>
            <a:r>
              <a:rPr lang="en-US" sz="4050" b="1" spc="190" dirty="0">
                <a:solidFill>
                  <a:srgbClr val="80471C"/>
                </a:solidFill>
                <a:latin typeface="One Little Font Bold"/>
                <a:ea typeface="One Little Font Bold"/>
                <a:cs typeface="One Little Font Bold"/>
                <a:sym typeface="One Little Font Bold"/>
              </a:rPr>
              <a:t>πα τόν πλησίον σου, ὡς σεαυτόν»</a:t>
            </a:r>
          </a:p>
          <a:p>
            <a:pPr marL="874604" lvl="1" indent="-437302" algn="l">
              <a:lnSpc>
                <a:spcPts val="4334"/>
              </a:lnSpc>
              <a:buFont typeface="Arial"/>
              <a:buChar char="•"/>
            </a:pPr>
            <a:r>
              <a:rPr lang="en-US" sz="4050" b="1" spc="190" dirty="0" err="1">
                <a:solidFill>
                  <a:srgbClr val="80471C"/>
                </a:solidFill>
                <a:latin typeface="One Little Font Bold"/>
                <a:ea typeface="One Little Font Bold"/>
                <a:cs typeface="One Little Font Bold"/>
                <a:sym typeface="One Little Font Bold"/>
              </a:rPr>
              <a:t>Εκτός</a:t>
            </a:r>
            <a:r>
              <a:rPr lang="en-US" sz="4050" b="1" spc="190" dirty="0">
                <a:solidFill>
                  <a:srgbClr val="80471C"/>
                </a:solidFill>
                <a:latin typeface="One Little Font Bold"/>
                <a:ea typeface="One Little Font Bold"/>
                <a:cs typeface="One Little Font Bold"/>
                <a:sym typeface="One Little Font Bold"/>
              </a:rPr>
              <a:t> </a:t>
            </a:r>
            <a:r>
              <a:rPr lang="en-US" sz="4050" b="1" spc="190" dirty="0" err="1">
                <a:solidFill>
                  <a:srgbClr val="80471C"/>
                </a:solidFill>
                <a:latin typeface="One Little Font Bold"/>
                <a:ea typeface="One Little Font Bold"/>
                <a:cs typeface="One Little Font Bold"/>
                <a:sym typeface="One Little Font Bold"/>
              </a:rPr>
              <a:t>του</a:t>
            </a:r>
            <a:r>
              <a:rPr lang="en-US" sz="4050" b="1" spc="190" dirty="0">
                <a:solidFill>
                  <a:srgbClr val="80471C"/>
                </a:solidFill>
                <a:latin typeface="One Little Font Bold"/>
                <a:ea typeface="One Little Font Bold"/>
                <a:cs typeface="One Little Font Bold"/>
                <a:sym typeface="One Little Font Bold"/>
              </a:rPr>
              <a:t> </a:t>
            </a:r>
            <a:r>
              <a:rPr lang="en-US" sz="4050" b="1" spc="190" dirty="0" err="1">
                <a:solidFill>
                  <a:srgbClr val="80471C"/>
                </a:solidFill>
                <a:latin typeface="One Little Font Bold"/>
                <a:ea typeface="One Little Font Bold"/>
                <a:cs typeface="One Little Font Bold"/>
                <a:sym typeface="One Little Font Bold"/>
              </a:rPr>
              <a:t>γάμου</a:t>
            </a:r>
            <a:r>
              <a:rPr lang="en-US" sz="4050" b="1" spc="190" dirty="0">
                <a:solidFill>
                  <a:srgbClr val="80471C"/>
                </a:solidFill>
                <a:latin typeface="One Little Font Bold"/>
                <a:ea typeface="One Little Font Bold"/>
                <a:cs typeface="One Little Font Bold"/>
                <a:sym typeface="One Little Font Bold"/>
              </a:rPr>
              <a:t>, τα </a:t>
            </a:r>
            <a:r>
              <a:rPr lang="en-US" sz="4050" b="1" spc="190" dirty="0" err="1">
                <a:solidFill>
                  <a:srgbClr val="80471C"/>
                </a:solidFill>
                <a:latin typeface="One Little Font Bold"/>
                <a:ea typeface="One Little Font Bold"/>
                <a:cs typeface="One Little Font Bold"/>
                <a:sym typeface="One Little Font Bold"/>
              </a:rPr>
              <a:t>κίνητρ</a:t>
            </a:r>
            <a:r>
              <a:rPr lang="en-US" sz="4050" b="1" spc="190" dirty="0">
                <a:solidFill>
                  <a:srgbClr val="80471C"/>
                </a:solidFill>
                <a:latin typeface="One Little Font Bold"/>
                <a:ea typeface="One Little Font Bold"/>
                <a:cs typeface="One Little Font Bold"/>
                <a:sym typeface="One Little Font Bold"/>
              </a:rPr>
              <a:t>α είναι ιδιοτελή και εγωκεντρικά</a:t>
            </a:r>
          </a:p>
          <a:p>
            <a:pPr marL="874604" lvl="1" indent="-437302" algn="l">
              <a:lnSpc>
                <a:spcPts val="4334"/>
              </a:lnSpc>
              <a:buFont typeface="Arial"/>
              <a:buChar char="•"/>
            </a:pPr>
            <a:r>
              <a:rPr lang="en-US" sz="4050" b="1" spc="190" dirty="0" err="1">
                <a:solidFill>
                  <a:srgbClr val="80471C"/>
                </a:solidFill>
                <a:latin typeface="One Little Font Bold"/>
                <a:ea typeface="One Little Font Bold"/>
                <a:cs typeface="One Little Font Bold"/>
                <a:sym typeface="One Little Font Bold"/>
              </a:rPr>
              <a:t>Εκτός</a:t>
            </a:r>
            <a:r>
              <a:rPr lang="en-US" sz="4050" b="1" spc="190" dirty="0">
                <a:solidFill>
                  <a:srgbClr val="80471C"/>
                </a:solidFill>
                <a:latin typeface="One Little Font Bold"/>
                <a:ea typeface="One Little Font Bold"/>
                <a:cs typeface="One Little Font Bold"/>
                <a:sym typeface="One Little Font Bold"/>
              </a:rPr>
              <a:t> </a:t>
            </a:r>
            <a:r>
              <a:rPr lang="en-US" sz="4050" b="1" spc="190" dirty="0" err="1">
                <a:solidFill>
                  <a:srgbClr val="80471C"/>
                </a:solidFill>
                <a:latin typeface="One Little Font Bold"/>
                <a:ea typeface="One Little Font Bold"/>
                <a:cs typeface="One Little Font Bold"/>
                <a:sym typeface="One Little Font Bold"/>
              </a:rPr>
              <a:t>του</a:t>
            </a:r>
            <a:r>
              <a:rPr lang="en-US" sz="4050" b="1" spc="190" dirty="0">
                <a:solidFill>
                  <a:srgbClr val="80471C"/>
                </a:solidFill>
                <a:latin typeface="One Little Font Bold"/>
                <a:ea typeface="One Little Font Bold"/>
                <a:cs typeface="One Little Font Bold"/>
                <a:sym typeface="One Little Font Bold"/>
              </a:rPr>
              <a:t> </a:t>
            </a:r>
            <a:r>
              <a:rPr lang="en-US" sz="4050" b="1" spc="190" dirty="0" err="1">
                <a:solidFill>
                  <a:srgbClr val="80471C"/>
                </a:solidFill>
                <a:latin typeface="One Little Font Bold"/>
                <a:ea typeface="One Little Font Bold"/>
                <a:cs typeface="One Little Font Bold"/>
                <a:sym typeface="One Little Font Bold"/>
              </a:rPr>
              <a:t>γάμου</a:t>
            </a:r>
            <a:r>
              <a:rPr lang="en-US" sz="4050" b="1" spc="190" dirty="0">
                <a:solidFill>
                  <a:srgbClr val="80471C"/>
                </a:solidFill>
                <a:latin typeface="One Little Font Bold"/>
                <a:ea typeface="One Little Font Bold"/>
                <a:cs typeface="One Little Font Bold"/>
                <a:sym typeface="One Little Font Bold"/>
              </a:rPr>
              <a:t>, η </a:t>
            </a:r>
            <a:r>
              <a:rPr lang="en-US" sz="4050" b="1" spc="190" dirty="0" err="1">
                <a:solidFill>
                  <a:srgbClr val="80471C"/>
                </a:solidFill>
                <a:latin typeface="One Little Font Bold"/>
                <a:ea typeface="One Little Font Bold"/>
                <a:cs typeface="One Little Font Bold"/>
                <a:sym typeface="One Little Font Bold"/>
              </a:rPr>
              <a:t>σχέση</a:t>
            </a:r>
            <a:r>
              <a:rPr lang="en-US" sz="4050" b="1" spc="190" dirty="0">
                <a:solidFill>
                  <a:srgbClr val="80471C"/>
                </a:solidFill>
                <a:latin typeface="One Little Font Bold"/>
                <a:ea typeface="One Little Font Bold"/>
                <a:cs typeface="One Little Font Bold"/>
                <a:sym typeface="One Little Font Bold"/>
              </a:rPr>
              <a:t> </a:t>
            </a:r>
            <a:r>
              <a:rPr lang="en-US" sz="4050" b="1" spc="190" dirty="0" err="1">
                <a:solidFill>
                  <a:srgbClr val="80471C"/>
                </a:solidFill>
                <a:latin typeface="One Little Font Bold"/>
                <a:ea typeface="One Little Font Bold"/>
                <a:cs typeface="One Little Font Bold"/>
                <a:sym typeface="One Little Font Bold"/>
              </a:rPr>
              <a:t>δι</a:t>
            </a:r>
            <a:r>
              <a:rPr lang="en-US" sz="4050" b="1" spc="190" dirty="0">
                <a:solidFill>
                  <a:srgbClr val="80471C"/>
                </a:solidFill>
                <a:latin typeface="One Little Font Bold"/>
                <a:ea typeface="One Little Font Bold"/>
                <a:cs typeface="One Little Font Bold"/>
                <a:sym typeface="One Little Font Bold"/>
              </a:rPr>
              <a:t>αλύεται με το παραμικρό </a:t>
            </a:r>
          </a:p>
          <a:p>
            <a:pPr marL="874604" lvl="1" indent="-437302" algn="l">
              <a:lnSpc>
                <a:spcPts val="4334"/>
              </a:lnSpc>
              <a:buFont typeface="Arial"/>
              <a:buChar char="•"/>
            </a:pPr>
            <a:r>
              <a:rPr lang="en-US" sz="4050" b="1" spc="190" dirty="0" err="1">
                <a:solidFill>
                  <a:srgbClr val="80471C"/>
                </a:solidFill>
                <a:latin typeface="One Little Font Bold"/>
                <a:ea typeface="One Little Font Bold"/>
                <a:cs typeface="One Little Font Bold"/>
                <a:sym typeface="One Little Font Bold"/>
              </a:rPr>
              <a:t>Μεγ</a:t>
            </a:r>
            <a:r>
              <a:rPr lang="en-US" sz="4050" b="1" spc="190" dirty="0">
                <a:solidFill>
                  <a:srgbClr val="80471C"/>
                </a:solidFill>
                <a:latin typeface="One Little Font Bold"/>
                <a:ea typeface="One Little Font Bold"/>
                <a:cs typeface="One Little Font Bold"/>
                <a:sym typeface="One Little Font Bold"/>
              </a:rPr>
              <a:t>αλύτερα εφόδια από την ευλογία, τη Χάρη του Θεού και τη γνήσια χριστιανική αγάπη, τα οποία δίνει η Εκκλησία στο αντρόγυνο, που τελεί το μυστήριο του Γάμου, δεν υπάρχουν.</a:t>
            </a:r>
          </a:p>
        </p:txBody>
      </p:sp>
      <p:sp>
        <p:nvSpPr>
          <p:cNvPr id="10" name="Freeform 10"/>
          <p:cNvSpPr/>
          <p:nvPr/>
        </p:nvSpPr>
        <p:spPr>
          <a:xfrm>
            <a:off x="14176551" y="2965550"/>
            <a:ext cx="3082749" cy="2296648"/>
          </a:xfrm>
          <a:custGeom>
            <a:avLst/>
            <a:gdLst/>
            <a:ahLst/>
            <a:cxnLst/>
            <a:rect l="l" t="t" r="r" b="b"/>
            <a:pathLst>
              <a:path w="3082749" h="2296648">
                <a:moveTo>
                  <a:pt x="0" y="0"/>
                </a:moveTo>
                <a:lnTo>
                  <a:pt x="3082749" y="0"/>
                </a:lnTo>
                <a:lnTo>
                  <a:pt x="3082749" y="2296648"/>
                </a:lnTo>
                <a:lnTo>
                  <a:pt x="0" y="2296648"/>
                </a:lnTo>
                <a:lnTo>
                  <a:pt x="0" y="0"/>
                </a:lnTo>
                <a:close/>
              </a:path>
            </a:pathLst>
          </a:custGeom>
          <a:blipFill>
            <a:blip r:embed="rId5"/>
            <a:stretch>
              <a:fillRect/>
            </a:stretch>
          </a:blipFill>
        </p:spPr>
        <p:txBody>
          <a:bodyPr/>
          <a:lstStyle/>
          <a:p>
            <a:endParaRPr lang="el-GR"/>
          </a:p>
        </p:txBody>
      </p:sp>
      <p:sp>
        <p:nvSpPr>
          <p:cNvPr id="11" name="Freeform 11"/>
          <p:cNvSpPr/>
          <p:nvPr/>
        </p:nvSpPr>
        <p:spPr>
          <a:xfrm rot="3216673">
            <a:off x="15750728" y="7325928"/>
            <a:ext cx="1980519" cy="2880756"/>
          </a:xfrm>
          <a:custGeom>
            <a:avLst/>
            <a:gdLst/>
            <a:ahLst/>
            <a:cxnLst/>
            <a:rect l="l" t="t" r="r" b="b"/>
            <a:pathLst>
              <a:path w="1980519" h="2880756">
                <a:moveTo>
                  <a:pt x="0" y="0"/>
                </a:moveTo>
                <a:lnTo>
                  <a:pt x="1980519" y="0"/>
                </a:lnTo>
                <a:lnTo>
                  <a:pt x="1980519" y="2880756"/>
                </a:lnTo>
                <a:lnTo>
                  <a:pt x="0" y="2880756"/>
                </a:lnTo>
                <a:lnTo>
                  <a:pt x="0" y="0"/>
                </a:lnTo>
                <a:close/>
              </a:path>
            </a:pathLst>
          </a:custGeom>
          <a:blipFill>
            <a:blip r:embed="rId6"/>
            <a:stretch>
              <a:fillRect/>
            </a:stretch>
          </a:blipFill>
        </p:spPr>
        <p:txBody>
          <a:bodyPr/>
          <a:lstStyle/>
          <a:p>
            <a:endParaRPr lang="el-GR"/>
          </a:p>
        </p:txBody>
      </p:sp>
      <p:sp>
        <p:nvSpPr>
          <p:cNvPr id="12" name="Freeform 10">
            <a:extLst>
              <a:ext uri="{FF2B5EF4-FFF2-40B4-BE49-F238E27FC236}">
                <a16:creationId xmlns:a16="http://schemas.microsoft.com/office/drawing/2014/main" id="{ABA1C514-1544-3C24-01AB-87ACB24CEB55}"/>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sp>
        <p:nvSpPr>
          <p:cNvPr id="3" name="TextBox 3"/>
          <p:cNvSpPr txBox="1"/>
          <p:nvPr/>
        </p:nvSpPr>
        <p:spPr>
          <a:xfrm>
            <a:off x="1921709" y="4683908"/>
            <a:ext cx="14485140" cy="2409690"/>
          </a:xfrm>
          <a:prstGeom prst="rect">
            <a:avLst/>
          </a:prstGeom>
        </p:spPr>
        <p:txBody>
          <a:bodyPr lIns="0" tIns="0" rIns="0" bIns="0" rtlCol="0" anchor="t">
            <a:spAutoFit/>
          </a:bodyPr>
          <a:lstStyle/>
          <a:p>
            <a:pPr algn="ctr">
              <a:lnSpc>
                <a:spcPts val="6335"/>
              </a:lnSpc>
              <a:spcBef>
                <a:spcPct val="0"/>
              </a:spcBef>
            </a:pPr>
            <a:r>
              <a:rPr lang="en-US" sz="5920" b="1" spc="278">
                <a:solidFill>
                  <a:srgbClr val="000000"/>
                </a:solidFill>
                <a:latin typeface="One Little Font Bold"/>
                <a:ea typeface="One Little Font Bold"/>
                <a:cs typeface="One Little Font Bold"/>
                <a:sym typeface="One Little Font Bold"/>
              </a:rPr>
              <a:t>ΣΥΝΘΗΜΑ: </a:t>
            </a:r>
          </a:p>
          <a:p>
            <a:pPr algn="ctr">
              <a:lnSpc>
                <a:spcPts val="6335"/>
              </a:lnSpc>
              <a:spcBef>
                <a:spcPct val="0"/>
              </a:spcBef>
            </a:pPr>
            <a:r>
              <a:rPr lang="en-US" sz="5920" b="1" spc="278">
                <a:solidFill>
                  <a:srgbClr val="000000"/>
                </a:solidFill>
                <a:latin typeface="One Little Font Bold"/>
                <a:ea typeface="One Little Font Bold"/>
                <a:cs typeface="One Little Font Bold"/>
                <a:sym typeface="One Little Font Bold"/>
              </a:rPr>
              <a:t>Να προετοιμαζόμαστε με την αγνή ζωή μας για το μυστήριο του Γάμου. </a:t>
            </a:r>
          </a:p>
        </p:txBody>
      </p:sp>
      <p:sp>
        <p:nvSpPr>
          <p:cNvPr id="4" name="Freeform 4"/>
          <p:cNvSpPr/>
          <p:nvPr/>
        </p:nvSpPr>
        <p:spPr>
          <a:xfrm>
            <a:off x="7622215" y="1278403"/>
            <a:ext cx="3084128" cy="3163208"/>
          </a:xfrm>
          <a:custGeom>
            <a:avLst/>
            <a:gdLst/>
            <a:ahLst/>
            <a:cxnLst/>
            <a:rect l="l" t="t" r="r" b="b"/>
            <a:pathLst>
              <a:path w="3084128" h="3163208">
                <a:moveTo>
                  <a:pt x="0" y="0"/>
                </a:moveTo>
                <a:lnTo>
                  <a:pt x="3084129" y="0"/>
                </a:lnTo>
                <a:lnTo>
                  <a:pt x="3084129" y="3163209"/>
                </a:lnTo>
                <a:lnTo>
                  <a:pt x="0" y="3163209"/>
                </a:lnTo>
                <a:lnTo>
                  <a:pt x="0" y="0"/>
                </a:lnTo>
                <a:close/>
              </a:path>
            </a:pathLst>
          </a:custGeom>
          <a:blipFill>
            <a:blip r:embed="rId3"/>
            <a:stretch>
              <a:fillRect/>
            </a:stretch>
          </a:blipFill>
        </p:spPr>
        <p:txBody>
          <a:bodyPr/>
          <a:lstStyle/>
          <a:p>
            <a:endParaRPr lang="el-GR"/>
          </a:p>
        </p:txBody>
      </p:sp>
      <p:sp>
        <p:nvSpPr>
          <p:cNvPr id="5" name="Freeform 5"/>
          <p:cNvSpPr/>
          <p:nvPr/>
        </p:nvSpPr>
        <p:spPr>
          <a:xfrm>
            <a:off x="12655425" y="326812"/>
            <a:ext cx="6480810" cy="8229600"/>
          </a:xfrm>
          <a:custGeom>
            <a:avLst/>
            <a:gdLst/>
            <a:ahLst/>
            <a:cxnLst/>
            <a:rect l="l" t="t" r="r" b="b"/>
            <a:pathLst>
              <a:path w="6480810" h="8229600">
                <a:moveTo>
                  <a:pt x="0" y="0"/>
                </a:moveTo>
                <a:lnTo>
                  <a:pt x="6480810" y="0"/>
                </a:lnTo>
                <a:lnTo>
                  <a:pt x="6480810" y="8229600"/>
                </a:lnTo>
                <a:lnTo>
                  <a:pt x="0" y="8229600"/>
                </a:lnTo>
                <a:lnTo>
                  <a:pt x="0" y="0"/>
                </a:lnTo>
                <a:close/>
              </a:path>
            </a:pathLst>
          </a:custGeom>
          <a:blipFill>
            <a:blip r:embed="rId4"/>
            <a:stretch>
              <a:fillRect/>
            </a:stretch>
          </a:blipFill>
        </p:spPr>
        <p:txBody>
          <a:bodyPr/>
          <a:lstStyle/>
          <a:p>
            <a:endParaRPr lang="el-GR"/>
          </a:p>
        </p:txBody>
      </p:sp>
      <p:sp>
        <p:nvSpPr>
          <p:cNvPr id="6" name="Freeform 6"/>
          <p:cNvSpPr/>
          <p:nvPr/>
        </p:nvSpPr>
        <p:spPr>
          <a:xfrm flipH="1">
            <a:off x="-844686" y="326812"/>
            <a:ext cx="6480810" cy="8229600"/>
          </a:xfrm>
          <a:custGeom>
            <a:avLst/>
            <a:gdLst/>
            <a:ahLst/>
            <a:cxnLst/>
            <a:rect l="l" t="t" r="r" b="b"/>
            <a:pathLst>
              <a:path w="6480810" h="8229600">
                <a:moveTo>
                  <a:pt x="6480810" y="0"/>
                </a:moveTo>
                <a:lnTo>
                  <a:pt x="0" y="0"/>
                </a:lnTo>
                <a:lnTo>
                  <a:pt x="0" y="8229600"/>
                </a:lnTo>
                <a:lnTo>
                  <a:pt x="6480810" y="8229600"/>
                </a:lnTo>
                <a:lnTo>
                  <a:pt x="6480810" y="0"/>
                </a:lnTo>
                <a:close/>
              </a:path>
            </a:pathLst>
          </a:custGeom>
          <a:blipFill>
            <a:blip r:embed="rId4"/>
            <a:stretch>
              <a:fillRect/>
            </a:stretch>
          </a:blipFill>
        </p:spPr>
        <p:txBody>
          <a:bodyPr/>
          <a:lstStyle/>
          <a:p>
            <a:endParaRPr lang="el-GR"/>
          </a:p>
        </p:txBody>
      </p:sp>
      <p:sp>
        <p:nvSpPr>
          <p:cNvPr id="7" name="Freeform 10">
            <a:extLst>
              <a:ext uri="{FF2B5EF4-FFF2-40B4-BE49-F238E27FC236}">
                <a16:creationId xmlns:a16="http://schemas.microsoft.com/office/drawing/2014/main" id="{862572FE-AD5B-1A12-CA67-BE1DE649F1C3}"/>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998075" y="1251322"/>
            <a:ext cx="16261225" cy="7784355"/>
            <a:chOff x="0" y="0"/>
            <a:chExt cx="21681634" cy="10379140"/>
          </a:xfrm>
        </p:grpSpPr>
        <p:sp>
          <p:nvSpPr>
            <p:cNvPr id="4" name="Freeform 4"/>
            <p:cNvSpPr/>
            <p:nvPr/>
          </p:nvSpPr>
          <p:spPr>
            <a:xfrm>
              <a:off x="6579236" y="0"/>
              <a:ext cx="3954965" cy="4961796"/>
            </a:xfrm>
            <a:custGeom>
              <a:avLst/>
              <a:gdLst/>
              <a:ahLst/>
              <a:cxnLst/>
              <a:rect l="l" t="t" r="r" b="b"/>
              <a:pathLst>
                <a:path w="3954965" h="4961796">
                  <a:moveTo>
                    <a:pt x="0" y="0"/>
                  </a:moveTo>
                  <a:lnTo>
                    <a:pt x="3954965" y="0"/>
                  </a:lnTo>
                  <a:lnTo>
                    <a:pt x="3954965" y="4961796"/>
                  </a:lnTo>
                  <a:lnTo>
                    <a:pt x="0" y="49617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9960598" y="0"/>
              <a:ext cx="4229931" cy="4961796"/>
            </a:xfrm>
            <a:custGeom>
              <a:avLst/>
              <a:gdLst/>
              <a:ahLst/>
              <a:cxnLst/>
              <a:rect l="l" t="t" r="r" b="b"/>
              <a:pathLst>
                <a:path w="4229931" h="4961796">
                  <a:moveTo>
                    <a:pt x="0" y="0"/>
                  </a:moveTo>
                  <a:lnTo>
                    <a:pt x="4229931" y="0"/>
                  </a:lnTo>
                  <a:lnTo>
                    <a:pt x="4229931" y="4961796"/>
                  </a:lnTo>
                  <a:lnTo>
                    <a:pt x="0" y="4961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TextBox 6"/>
            <p:cNvSpPr txBox="1"/>
            <p:nvPr/>
          </p:nvSpPr>
          <p:spPr>
            <a:xfrm>
              <a:off x="0" y="5414344"/>
              <a:ext cx="21681634" cy="4964796"/>
            </a:xfrm>
            <a:prstGeom prst="rect">
              <a:avLst/>
            </a:prstGeom>
          </p:spPr>
          <p:txBody>
            <a:bodyPr lIns="0" tIns="0" rIns="0" bIns="0" rtlCol="0" anchor="t">
              <a:spAutoFit/>
            </a:bodyPr>
            <a:lstStyle/>
            <a:p>
              <a:pPr algn="ctr">
                <a:lnSpc>
                  <a:spcPts val="6010"/>
                </a:lnSpc>
                <a:spcBef>
                  <a:spcPct val="0"/>
                </a:spcBef>
              </a:pPr>
              <a:r>
                <a:rPr lang="en-US" sz="429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grpSp>
      <p:sp>
        <p:nvSpPr>
          <p:cNvPr id="7" name="Freeform 10">
            <a:extLst>
              <a:ext uri="{FF2B5EF4-FFF2-40B4-BE49-F238E27FC236}">
                <a16:creationId xmlns:a16="http://schemas.microsoft.com/office/drawing/2014/main" id="{1C345C6A-6048-8EDE-23FB-B1C5F5E760EE}"/>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3225889" y="745324"/>
            <a:ext cx="10896529" cy="7886601"/>
            <a:chOff x="0" y="0"/>
            <a:chExt cx="14528705" cy="10515468"/>
          </a:xfrm>
        </p:grpSpPr>
        <p:sp>
          <p:nvSpPr>
            <p:cNvPr id="4" name="Freeform 4"/>
            <p:cNvSpPr/>
            <p:nvPr/>
          </p:nvSpPr>
          <p:spPr>
            <a:xfrm>
              <a:off x="4690203" y="0"/>
              <a:ext cx="5148299" cy="6587691"/>
            </a:xfrm>
            <a:custGeom>
              <a:avLst/>
              <a:gdLst/>
              <a:ahLst/>
              <a:cxnLst/>
              <a:rect l="l" t="t" r="r" b="b"/>
              <a:pathLst>
                <a:path w="5148299" h="6587691">
                  <a:moveTo>
                    <a:pt x="0" y="0"/>
                  </a:moveTo>
                  <a:lnTo>
                    <a:pt x="5148299" y="0"/>
                  </a:lnTo>
                  <a:lnTo>
                    <a:pt x="5148299" y="6587691"/>
                  </a:lnTo>
                  <a:lnTo>
                    <a:pt x="0" y="6587691"/>
                  </a:lnTo>
                  <a:lnTo>
                    <a:pt x="0" y="0"/>
                  </a:lnTo>
                  <a:close/>
                </a:path>
              </a:pathLst>
            </a:custGeom>
            <a:blipFill>
              <a:blip r:embed="rId3"/>
              <a:stretch>
                <a:fillRect/>
              </a:stretch>
            </a:blipFill>
          </p:spPr>
          <p:txBody>
            <a:bodyPr/>
            <a:lstStyle/>
            <a:p>
              <a:endParaRPr lang="el-GR"/>
            </a:p>
          </p:txBody>
        </p:sp>
        <p:sp>
          <p:nvSpPr>
            <p:cNvPr id="5" name="TextBox 5"/>
            <p:cNvSpPr txBox="1"/>
            <p:nvPr/>
          </p:nvSpPr>
          <p:spPr>
            <a:xfrm>
              <a:off x="0" y="7505432"/>
              <a:ext cx="14528705" cy="3010037"/>
            </a:xfrm>
            <a:prstGeom prst="rect">
              <a:avLst/>
            </a:prstGeom>
          </p:spPr>
          <p:txBody>
            <a:bodyPr lIns="0" tIns="0" rIns="0" bIns="0" rtlCol="0" anchor="t">
              <a:spAutoFit/>
            </a:bodyPr>
            <a:lstStyle/>
            <a:p>
              <a:pPr algn="ctr">
                <a:lnSpc>
                  <a:spcPts val="5868"/>
                </a:lnSpc>
              </a:pPr>
              <a:r>
                <a:rPr lang="en-US" sz="5484" b="1" spc="257">
                  <a:solidFill>
                    <a:srgbClr val="0E756F"/>
                  </a:solidFill>
                  <a:latin typeface="One Little Font Bold"/>
                  <a:ea typeface="One Little Font Bold"/>
                  <a:cs typeface="One Little Font Bold"/>
                  <a:sym typeface="One Little Font Bold"/>
                </a:rPr>
                <a:t>Ιερά Μητρόπολις</a:t>
              </a:r>
            </a:p>
            <a:p>
              <a:pPr algn="ctr">
                <a:lnSpc>
                  <a:spcPts val="5868"/>
                </a:lnSpc>
              </a:pPr>
              <a:r>
                <a:rPr lang="en-US" sz="5484" b="1" spc="257">
                  <a:solidFill>
                    <a:srgbClr val="0E756F"/>
                  </a:solidFill>
                  <a:latin typeface="One Little Font Bold"/>
                  <a:ea typeface="One Little Font Bold"/>
                  <a:cs typeface="One Little Font Bold"/>
                  <a:sym typeface="One Little Font Bold"/>
                </a:rPr>
                <a:t>Μεσογαίας &amp; Λαυρεωτικής</a:t>
              </a:r>
            </a:p>
            <a:p>
              <a:pPr algn="ctr">
                <a:lnSpc>
                  <a:spcPts val="5868"/>
                </a:lnSpc>
              </a:pPr>
              <a:r>
                <a:rPr lang="en-US" sz="5484" b="1" spc="257">
                  <a:solidFill>
                    <a:srgbClr val="0E756F"/>
                  </a:solidFill>
                  <a:latin typeface="One Little Font Bold"/>
                  <a:ea typeface="One Little Font Bold"/>
                  <a:cs typeface="One Little Font Bold"/>
                  <a:sym typeface="One Little Font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387299" y="111058"/>
            <a:ext cx="17513401" cy="9147242"/>
            <a:chOff x="0" y="0"/>
            <a:chExt cx="23351202" cy="12196322"/>
          </a:xfrm>
        </p:grpSpPr>
        <p:sp>
          <p:nvSpPr>
            <p:cNvPr id="4" name="Freeform 4"/>
            <p:cNvSpPr/>
            <p:nvPr/>
          </p:nvSpPr>
          <p:spPr>
            <a:xfrm>
              <a:off x="3022085" y="4369421"/>
              <a:ext cx="3943934" cy="4947957"/>
            </a:xfrm>
            <a:custGeom>
              <a:avLst/>
              <a:gdLst/>
              <a:ahLst/>
              <a:cxnLst/>
              <a:rect l="l" t="t" r="r" b="b"/>
              <a:pathLst>
                <a:path w="3943934" h="4947957">
                  <a:moveTo>
                    <a:pt x="0" y="0"/>
                  </a:moveTo>
                  <a:lnTo>
                    <a:pt x="3943934" y="0"/>
                  </a:lnTo>
                  <a:lnTo>
                    <a:pt x="3943934" y="4947957"/>
                  </a:lnTo>
                  <a:lnTo>
                    <a:pt x="0" y="4947957"/>
                  </a:lnTo>
                  <a:lnTo>
                    <a:pt x="0" y="0"/>
                  </a:lnTo>
                  <a:close/>
                </a:path>
              </a:pathLst>
            </a:custGeom>
            <a:blipFill>
              <a:blip r:embed="rId3"/>
              <a:stretch>
                <a:fillRect/>
              </a:stretch>
            </a:blipFill>
          </p:spPr>
          <p:txBody>
            <a:bodyPr/>
            <a:lstStyle/>
            <a:p>
              <a:endParaRPr lang="el-GR"/>
            </a:p>
          </p:txBody>
        </p:sp>
        <p:sp>
          <p:nvSpPr>
            <p:cNvPr id="5" name="TextBox 5"/>
            <p:cNvSpPr txBox="1"/>
            <p:nvPr/>
          </p:nvSpPr>
          <p:spPr>
            <a:xfrm>
              <a:off x="848759" y="2808767"/>
              <a:ext cx="22502442" cy="1949719"/>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6" name="TextBox 6"/>
            <p:cNvSpPr txBox="1"/>
            <p:nvPr/>
          </p:nvSpPr>
          <p:spPr>
            <a:xfrm>
              <a:off x="2227240" y="1645999"/>
              <a:ext cx="19542785" cy="614824"/>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7" name="TextBox 7"/>
            <p:cNvSpPr txBox="1"/>
            <p:nvPr/>
          </p:nvSpPr>
          <p:spPr>
            <a:xfrm>
              <a:off x="7708624" y="5310667"/>
              <a:ext cx="9019480" cy="33235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
          <p:nvSpPr>
            <p:cNvPr id="8" name="TextBox 8"/>
            <p:cNvSpPr txBox="1"/>
            <p:nvPr/>
          </p:nvSpPr>
          <p:spPr>
            <a:xfrm>
              <a:off x="1085527" y="8699141"/>
              <a:ext cx="22265675" cy="3497181"/>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9" name="Freeform 9"/>
            <p:cNvSpPr/>
            <p:nvPr/>
          </p:nvSpPr>
          <p:spPr>
            <a:xfrm>
              <a:off x="17149412" y="4635366"/>
              <a:ext cx="4033438" cy="4731306"/>
            </a:xfrm>
            <a:custGeom>
              <a:avLst/>
              <a:gdLst/>
              <a:ahLst/>
              <a:cxnLst/>
              <a:rect l="l" t="t" r="r" b="b"/>
              <a:pathLst>
                <a:path w="4033438" h="4731306">
                  <a:moveTo>
                    <a:pt x="0" y="0"/>
                  </a:moveTo>
                  <a:lnTo>
                    <a:pt x="4033438" y="0"/>
                  </a:lnTo>
                  <a:lnTo>
                    <a:pt x="4033438" y="4731305"/>
                  </a:lnTo>
                  <a:lnTo>
                    <a:pt x="0" y="4731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10" name="Freeform 10"/>
            <p:cNvSpPr/>
            <p:nvPr/>
          </p:nvSpPr>
          <p:spPr>
            <a:xfrm>
              <a:off x="0" y="0"/>
              <a:ext cx="2141653" cy="2740429"/>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6"/>
              <a:stretch>
                <a:fillRect/>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sp>
        <p:nvSpPr>
          <p:cNvPr id="3" name="Freeform 3"/>
          <p:cNvSpPr/>
          <p:nvPr/>
        </p:nvSpPr>
        <p:spPr>
          <a:xfrm>
            <a:off x="13019294" y="263400"/>
            <a:ext cx="5546697" cy="5137628"/>
          </a:xfrm>
          <a:custGeom>
            <a:avLst/>
            <a:gdLst/>
            <a:ahLst/>
            <a:cxnLst/>
            <a:rect l="l" t="t" r="r" b="b"/>
            <a:pathLst>
              <a:path w="5546697" h="5137628">
                <a:moveTo>
                  <a:pt x="0" y="0"/>
                </a:moveTo>
                <a:lnTo>
                  <a:pt x="5546697" y="0"/>
                </a:lnTo>
                <a:lnTo>
                  <a:pt x="5546697" y="5137628"/>
                </a:lnTo>
                <a:lnTo>
                  <a:pt x="0" y="5137628"/>
                </a:lnTo>
                <a:lnTo>
                  <a:pt x="0" y="0"/>
                </a:lnTo>
                <a:close/>
              </a:path>
            </a:pathLst>
          </a:custGeom>
          <a:blipFill>
            <a:blip r:embed="rId3"/>
            <a:stretch>
              <a:fillRect/>
            </a:stretch>
          </a:blipFill>
        </p:spPr>
        <p:txBody>
          <a:bodyPr/>
          <a:lstStyle/>
          <a:p>
            <a:endParaRPr lang="el-GR"/>
          </a:p>
        </p:txBody>
      </p:sp>
      <p:sp>
        <p:nvSpPr>
          <p:cNvPr id="4" name="Freeform 4"/>
          <p:cNvSpPr/>
          <p:nvPr/>
        </p:nvSpPr>
        <p:spPr>
          <a:xfrm>
            <a:off x="643419" y="3704464"/>
            <a:ext cx="12118195" cy="2878071"/>
          </a:xfrm>
          <a:custGeom>
            <a:avLst/>
            <a:gdLst/>
            <a:ahLst/>
            <a:cxnLst/>
            <a:rect l="l" t="t" r="r" b="b"/>
            <a:pathLst>
              <a:path w="12118195" h="2878071">
                <a:moveTo>
                  <a:pt x="0" y="0"/>
                </a:moveTo>
                <a:lnTo>
                  <a:pt x="12118195" y="0"/>
                </a:lnTo>
                <a:lnTo>
                  <a:pt x="12118195" y="2878072"/>
                </a:lnTo>
                <a:lnTo>
                  <a:pt x="0" y="2878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grpSp>
        <p:nvGrpSpPr>
          <p:cNvPr id="5" name="Group 5"/>
          <p:cNvGrpSpPr/>
          <p:nvPr/>
        </p:nvGrpSpPr>
        <p:grpSpPr>
          <a:xfrm>
            <a:off x="293987" y="951619"/>
            <a:ext cx="12467626" cy="1534477"/>
            <a:chOff x="0" y="0"/>
            <a:chExt cx="16623502" cy="2045970"/>
          </a:xfrm>
        </p:grpSpPr>
        <p:sp>
          <p:nvSpPr>
            <p:cNvPr id="6" name="Freeform 6"/>
            <p:cNvSpPr/>
            <p:nvPr/>
          </p:nvSpPr>
          <p:spPr>
            <a:xfrm>
              <a:off x="0" y="0"/>
              <a:ext cx="6393656" cy="2045970"/>
            </a:xfrm>
            <a:custGeom>
              <a:avLst/>
              <a:gdLst/>
              <a:ahLst/>
              <a:cxnLst/>
              <a:rect l="l" t="t" r="r" b="b"/>
              <a:pathLst>
                <a:path w="6393656" h="2045970">
                  <a:moveTo>
                    <a:pt x="0" y="0"/>
                  </a:moveTo>
                  <a:lnTo>
                    <a:pt x="6393656" y="0"/>
                  </a:lnTo>
                  <a:lnTo>
                    <a:pt x="6393656" y="2045970"/>
                  </a:lnTo>
                  <a:lnTo>
                    <a:pt x="0" y="2045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5147691" y="0"/>
              <a:ext cx="6393656" cy="2045970"/>
            </a:xfrm>
            <a:custGeom>
              <a:avLst/>
              <a:gdLst/>
              <a:ahLst/>
              <a:cxnLst/>
              <a:rect l="l" t="t" r="r" b="b"/>
              <a:pathLst>
                <a:path w="6393656" h="2045970">
                  <a:moveTo>
                    <a:pt x="0" y="0"/>
                  </a:moveTo>
                  <a:lnTo>
                    <a:pt x="6393656" y="0"/>
                  </a:lnTo>
                  <a:lnTo>
                    <a:pt x="6393656" y="2045970"/>
                  </a:lnTo>
                  <a:lnTo>
                    <a:pt x="0" y="2045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a:off x="10229846" y="0"/>
              <a:ext cx="6393656" cy="2045970"/>
            </a:xfrm>
            <a:custGeom>
              <a:avLst/>
              <a:gdLst/>
              <a:ahLst/>
              <a:cxnLst/>
              <a:rect l="l" t="t" r="r" b="b"/>
              <a:pathLst>
                <a:path w="6393656" h="2045970">
                  <a:moveTo>
                    <a:pt x="0" y="0"/>
                  </a:moveTo>
                  <a:lnTo>
                    <a:pt x="6393656" y="0"/>
                  </a:lnTo>
                  <a:lnTo>
                    <a:pt x="6393656" y="2045970"/>
                  </a:lnTo>
                  <a:lnTo>
                    <a:pt x="0" y="2045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grpSp>
      <p:sp>
        <p:nvSpPr>
          <p:cNvPr id="9" name="TextBox 9"/>
          <p:cNvSpPr txBox="1"/>
          <p:nvPr/>
        </p:nvSpPr>
        <p:spPr>
          <a:xfrm>
            <a:off x="759003" y="1243620"/>
            <a:ext cx="10766810" cy="998101"/>
          </a:xfrm>
          <a:prstGeom prst="rect">
            <a:avLst/>
          </a:prstGeom>
        </p:spPr>
        <p:txBody>
          <a:bodyPr lIns="0" tIns="0" rIns="0" bIns="0" rtlCol="0" anchor="t">
            <a:spAutoFit/>
          </a:bodyPr>
          <a:lstStyle/>
          <a:p>
            <a:pPr algn="ctr">
              <a:lnSpc>
                <a:spcPts val="3892"/>
              </a:lnSpc>
              <a:spcBef>
                <a:spcPct val="0"/>
              </a:spcBef>
            </a:pPr>
            <a:r>
              <a:rPr lang="en-US" sz="3638" b="1" spc="170">
                <a:solidFill>
                  <a:srgbClr val="000000"/>
                </a:solidFill>
                <a:latin typeface="One Little Font Bold"/>
                <a:ea typeface="One Little Font Bold"/>
                <a:cs typeface="One Little Font Bold"/>
                <a:sym typeface="One Little Font Bold"/>
              </a:rPr>
              <a:t> Γνωρίζετε ποια η αρχή του μυστηρίου του Γάμου και ποιος το συνέστησε;</a:t>
            </a:r>
          </a:p>
        </p:txBody>
      </p:sp>
      <p:sp>
        <p:nvSpPr>
          <p:cNvPr id="10" name="TextBox 10"/>
          <p:cNvSpPr txBox="1"/>
          <p:nvPr/>
        </p:nvSpPr>
        <p:spPr>
          <a:xfrm>
            <a:off x="1258566" y="4670724"/>
            <a:ext cx="10887901" cy="1508233"/>
          </a:xfrm>
          <a:prstGeom prst="rect">
            <a:avLst/>
          </a:prstGeom>
        </p:spPr>
        <p:txBody>
          <a:bodyPr lIns="0" tIns="0" rIns="0" bIns="0" rtlCol="0" anchor="t">
            <a:spAutoFit/>
          </a:bodyPr>
          <a:lstStyle/>
          <a:p>
            <a:pPr algn="ctr">
              <a:lnSpc>
                <a:spcPts val="3936"/>
              </a:lnSpc>
              <a:spcBef>
                <a:spcPct val="0"/>
              </a:spcBef>
            </a:pPr>
            <a:r>
              <a:rPr lang="en-US" sz="3679" b="1" spc="172" dirty="0">
                <a:solidFill>
                  <a:srgbClr val="80471C"/>
                </a:solidFill>
                <a:latin typeface="One Little Font Bold"/>
                <a:ea typeface="One Little Font Bold"/>
                <a:cs typeface="One Little Font Bold"/>
                <a:sym typeface="One Little Font Bold"/>
              </a:rPr>
              <a:t>ο </a:t>
            </a:r>
            <a:r>
              <a:rPr lang="en-US" sz="3679" b="1" spc="172" dirty="0" err="1">
                <a:solidFill>
                  <a:srgbClr val="80471C"/>
                </a:solidFill>
                <a:latin typeface="One Little Font Bold"/>
                <a:ea typeface="One Little Font Bold"/>
                <a:cs typeface="One Little Font Bold"/>
                <a:sym typeface="One Little Font Bold"/>
              </a:rPr>
              <a:t>Θεός</a:t>
            </a:r>
            <a:r>
              <a:rPr lang="en-US" sz="3679" b="1" spc="172" dirty="0">
                <a:solidFill>
                  <a:srgbClr val="80471C"/>
                </a:solidFill>
                <a:latin typeface="One Little Font Bold"/>
                <a:ea typeface="One Little Font Bold"/>
                <a:cs typeface="One Little Font Bold"/>
                <a:sym typeface="One Little Font Bold"/>
              </a:rPr>
              <a:t> </a:t>
            </a:r>
            <a:r>
              <a:rPr lang="en-US" sz="3679" b="1" spc="172" dirty="0" err="1">
                <a:solidFill>
                  <a:srgbClr val="80471C"/>
                </a:solidFill>
                <a:latin typeface="One Little Font Bold"/>
                <a:ea typeface="One Little Font Bold"/>
                <a:cs typeface="One Little Font Bold"/>
                <a:sym typeface="One Little Font Bold"/>
              </a:rPr>
              <a:t>ευλόγησε</a:t>
            </a:r>
            <a:r>
              <a:rPr lang="en-US" sz="3679" b="1" spc="172" dirty="0">
                <a:solidFill>
                  <a:srgbClr val="80471C"/>
                </a:solidFill>
                <a:latin typeface="One Little Font Bold"/>
                <a:ea typeface="One Little Font Bold"/>
                <a:cs typeface="One Little Font Bold"/>
                <a:sym typeface="One Little Font Bold"/>
              </a:rPr>
              <a:t> </a:t>
            </a:r>
            <a:r>
              <a:rPr lang="en-US" sz="3679" b="1" spc="172" dirty="0" err="1">
                <a:solidFill>
                  <a:srgbClr val="80471C"/>
                </a:solidFill>
                <a:latin typeface="One Little Font Bold"/>
                <a:ea typeface="One Little Font Bold"/>
                <a:cs typeface="One Little Font Bold"/>
                <a:sym typeface="One Little Font Bold"/>
              </a:rPr>
              <a:t>το</a:t>
            </a:r>
            <a:r>
              <a:rPr lang="en-US" sz="3679" b="1" spc="172" dirty="0">
                <a:solidFill>
                  <a:srgbClr val="80471C"/>
                </a:solidFill>
                <a:latin typeface="One Little Font Bold"/>
                <a:ea typeface="One Little Font Bold"/>
                <a:cs typeface="One Little Font Bold"/>
                <a:sym typeface="One Little Font Bold"/>
              </a:rPr>
              <a:t> π</a:t>
            </a:r>
            <a:r>
              <a:rPr lang="en-US" sz="3679" b="1" spc="172" dirty="0" err="1">
                <a:solidFill>
                  <a:srgbClr val="80471C"/>
                </a:solidFill>
                <a:latin typeface="One Little Font Bold"/>
                <a:ea typeface="One Little Font Bold"/>
                <a:cs typeface="One Little Font Bold"/>
                <a:sym typeface="One Little Font Bold"/>
              </a:rPr>
              <a:t>ρώτο</a:t>
            </a:r>
            <a:r>
              <a:rPr lang="en-US" sz="3679" b="1" spc="172" dirty="0">
                <a:solidFill>
                  <a:srgbClr val="80471C"/>
                </a:solidFill>
                <a:latin typeface="One Little Font Bold"/>
                <a:ea typeface="One Little Font Bold"/>
                <a:cs typeface="One Little Font Bold"/>
                <a:sym typeface="One Little Font Bold"/>
              </a:rPr>
              <a:t> α</a:t>
            </a:r>
            <a:r>
              <a:rPr lang="en-US" sz="3679" b="1" spc="172" dirty="0" err="1">
                <a:solidFill>
                  <a:srgbClr val="80471C"/>
                </a:solidFill>
                <a:latin typeface="One Little Font Bold"/>
                <a:ea typeface="One Little Font Bold"/>
                <a:cs typeface="One Little Font Bold"/>
                <a:sym typeface="One Little Font Bold"/>
              </a:rPr>
              <a:t>νδρόγυνο</a:t>
            </a:r>
            <a:r>
              <a:rPr lang="en-US" sz="3679" b="1" spc="172" dirty="0">
                <a:solidFill>
                  <a:srgbClr val="80471C"/>
                </a:solidFill>
                <a:latin typeface="One Little Font Bold"/>
                <a:ea typeface="One Little Font Bold"/>
                <a:cs typeface="One Little Font Bold"/>
                <a:sym typeface="One Little Font Bold"/>
              </a:rPr>
              <a:t> </a:t>
            </a:r>
            <a:r>
              <a:rPr lang="en-US" sz="3679" b="1" spc="172" dirty="0" err="1">
                <a:solidFill>
                  <a:srgbClr val="80471C"/>
                </a:solidFill>
                <a:latin typeface="One Little Font Bold"/>
                <a:ea typeface="One Little Font Bold"/>
                <a:cs typeface="One Little Font Bold"/>
                <a:sym typeface="One Little Font Bold"/>
              </a:rPr>
              <a:t>λέγοντάς</a:t>
            </a:r>
            <a:r>
              <a:rPr lang="en-US" sz="3679" b="1" spc="172" dirty="0">
                <a:solidFill>
                  <a:srgbClr val="80471C"/>
                </a:solidFill>
                <a:latin typeface="One Little Font Bold"/>
                <a:ea typeface="One Little Font Bold"/>
                <a:cs typeface="One Little Font Bold"/>
                <a:sym typeface="One Little Font Bold"/>
              </a:rPr>
              <a:t> </a:t>
            </a:r>
            <a:r>
              <a:rPr lang="en-US" sz="3679" b="1" spc="172" dirty="0" err="1">
                <a:solidFill>
                  <a:srgbClr val="80471C"/>
                </a:solidFill>
                <a:latin typeface="One Little Font Bold"/>
                <a:ea typeface="One Little Font Bold"/>
                <a:cs typeface="One Little Font Bold"/>
                <a:sym typeface="One Little Font Bold"/>
              </a:rPr>
              <a:t>τους</a:t>
            </a:r>
            <a:r>
              <a:rPr lang="en-US" sz="3679" b="1" spc="172" dirty="0">
                <a:solidFill>
                  <a:srgbClr val="80471C"/>
                </a:solidFill>
                <a:latin typeface="One Little Font Bold"/>
                <a:ea typeface="One Little Font Bold"/>
                <a:cs typeface="One Little Font Bold"/>
                <a:sym typeface="One Little Font Bold"/>
              </a:rPr>
              <a:t>: «α</a:t>
            </a:r>
            <a:r>
              <a:rPr lang="en-US" sz="3679" b="1" spc="172" dirty="0" err="1">
                <a:solidFill>
                  <a:srgbClr val="80471C"/>
                </a:solidFill>
                <a:latin typeface="One Little Font Bold"/>
                <a:ea typeface="One Little Font Bold"/>
                <a:cs typeface="One Little Font Bold"/>
                <a:sym typeface="One Little Font Bold"/>
              </a:rPr>
              <a:t>υξάνεσθε</a:t>
            </a:r>
            <a:r>
              <a:rPr lang="en-US" sz="3679" b="1" spc="172" dirty="0">
                <a:solidFill>
                  <a:srgbClr val="80471C"/>
                </a:solidFill>
                <a:latin typeface="One Little Font Bold"/>
                <a:ea typeface="One Little Font Bold"/>
                <a:cs typeface="One Little Font Bold"/>
                <a:sym typeface="One Little Font Bold"/>
              </a:rPr>
              <a:t> και π</a:t>
            </a:r>
            <a:r>
              <a:rPr lang="en-US" sz="3679" b="1" spc="172" dirty="0" err="1">
                <a:solidFill>
                  <a:srgbClr val="80471C"/>
                </a:solidFill>
                <a:latin typeface="One Little Font Bold"/>
                <a:ea typeface="One Little Font Bold"/>
                <a:cs typeface="One Little Font Bold"/>
                <a:sym typeface="One Little Font Bold"/>
              </a:rPr>
              <a:t>ληθύνεσθε</a:t>
            </a:r>
            <a:r>
              <a:rPr lang="en-US" sz="3679" b="1" spc="172" dirty="0">
                <a:solidFill>
                  <a:srgbClr val="80471C"/>
                </a:solidFill>
                <a:latin typeface="One Little Font Bold"/>
                <a:ea typeface="One Little Font Bold"/>
                <a:cs typeface="One Little Font Bold"/>
                <a:sym typeface="One Little Font Bold"/>
              </a:rPr>
              <a:t> και π</a:t>
            </a:r>
            <a:r>
              <a:rPr lang="en-US" sz="3679" b="1" spc="172" dirty="0" err="1">
                <a:solidFill>
                  <a:srgbClr val="80471C"/>
                </a:solidFill>
                <a:latin typeface="One Little Font Bold"/>
                <a:ea typeface="One Little Font Bold"/>
                <a:cs typeface="One Little Font Bold"/>
                <a:sym typeface="One Little Font Bold"/>
              </a:rPr>
              <a:t>ληρώσ</a:t>
            </a:r>
            <a:r>
              <a:rPr lang="en-US" sz="3679" b="1" spc="172" dirty="0">
                <a:solidFill>
                  <a:srgbClr val="80471C"/>
                </a:solidFill>
                <a:latin typeface="One Little Font Bold"/>
                <a:ea typeface="One Little Font Bold"/>
                <a:cs typeface="One Little Font Bold"/>
                <a:sym typeface="One Little Font Bold"/>
              </a:rPr>
              <a:t>ατε την γην» (Γεν. α΄ 28)</a:t>
            </a:r>
          </a:p>
        </p:txBody>
      </p:sp>
      <p:sp>
        <p:nvSpPr>
          <p:cNvPr id="11" name="Freeform 11"/>
          <p:cNvSpPr/>
          <p:nvPr/>
        </p:nvSpPr>
        <p:spPr>
          <a:xfrm>
            <a:off x="10349830" y="2241721"/>
            <a:ext cx="7414987" cy="8206288"/>
          </a:xfrm>
          <a:custGeom>
            <a:avLst/>
            <a:gdLst/>
            <a:ahLst/>
            <a:cxnLst/>
            <a:rect l="l" t="t" r="r" b="b"/>
            <a:pathLst>
              <a:path w="7414987" h="8206288">
                <a:moveTo>
                  <a:pt x="0" y="0"/>
                </a:moveTo>
                <a:lnTo>
                  <a:pt x="7414988" y="0"/>
                </a:lnTo>
                <a:lnTo>
                  <a:pt x="7414988" y="8206288"/>
                </a:lnTo>
                <a:lnTo>
                  <a:pt x="0" y="8206288"/>
                </a:lnTo>
                <a:lnTo>
                  <a:pt x="0" y="0"/>
                </a:lnTo>
                <a:close/>
              </a:path>
            </a:pathLst>
          </a:custGeom>
          <a:blipFill>
            <a:blip r:embed="rId8"/>
            <a:stretch>
              <a:fillRect l="-33798" t="-1008" r="-41620" b="-8953"/>
            </a:stretch>
          </a:blipFill>
        </p:spPr>
        <p:txBody>
          <a:bodyPr/>
          <a:lstStyle/>
          <a:p>
            <a:endParaRPr lang="el-GR"/>
          </a:p>
        </p:txBody>
      </p:sp>
      <p:sp>
        <p:nvSpPr>
          <p:cNvPr id="12" name="Freeform 10">
            <a:extLst>
              <a:ext uri="{FF2B5EF4-FFF2-40B4-BE49-F238E27FC236}">
                <a16:creationId xmlns:a16="http://schemas.microsoft.com/office/drawing/2014/main" id="{5F80848E-FC1E-9DE0-F232-694F2F51E0F5}"/>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sp>
        <p:nvSpPr>
          <p:cNvPr id="3" name="Freeform 3"/>
          <p:cNvSpPr/>
          <p:nvPr/>
        </p:nvSpPr>
        <p:spPr>
          <a:xfrm>
            <a:off x="161817" y="2811164"/>
            <a:ext cx="9952049" cy="2363612"/>
          </a:xfrm>
          <a:custGeom>
            <a:avLst/>
            <a:gdLst/>
            <a:ahLst/>
            <a:cxnLst/>
            <a:rect l="l" t="t" r="r" b="b"/>
            <a:pathLst>
              <a:path w="9952049" h="2363612">
                <a:moveTo>
                  <a:pt x="0" y="0"/>
                </a:moveTo>
                <a:lnTo>
                  <a:pt x="9952049" y="0"/>
                </a:lnTo>
                <a:lnTo>
                  <a:pt x="9952049" y="2363612"/>
                </a:lnTo>
                <a:lnTo>
                  <a:pt x="0" y="2363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Freeform 4"/>
          <p:cNvSpPr/>
          <p:nvPr/>
        </p:nvSpPr>
        <p:spPr>
          <a:xfrm flipH="1">
            <a:off x="9553606" y="3292631"/>
            <a:ext cx="8290009" cy="6870345"/>
          </a:xfrm>
          <a:custGeom>
            <a:avLst/>
            <a:gdLst/>
            <a:ahLst/>
            <a:cxnLst/>
            <a:rect l="l" t="t" r="r" b="b"/>
            <a:pathLst>
              <a:path w="8290009" h="6870345">
                <a:moveTo>
                  <a:pt x="8290010" y="0"/>
                </a:moveTo>
                <a:lnTo>
                  <a:pt x="0" y="0"/>
                </a:lnTo>
                <a:lnTo>
                  <a:pt x="0" y="6870345"/>
                </a:lnTo>
                <a:lnTo>
                  <a:pt x="8290010" y="6870345"/>
                </a:lnTo>
                <a:lnTo>
                  <a:pt x="8290010" y="0"/>
                </a:lnTo>
                <a:close/>
              </a:path>
            </a:pathLst>
          </a:custGeom>
          <a:blipFill>
            <a:blip r:embed="rId5"/>
            <a:stretch>
              <a:fillRect/>
            </a:stretch>
          </a:blipFill>
        </p:spPr>
        <p:txBody>
          <a:bodyPr/>
          <a:lstStyle/>
          <a:p>
            <a:endParaRPr lang="el-GR"/>
          </a:p>
        </p:txBody>
      </p:sp>
      <p:sp>
        <p:nvSpPr>
          <p:cNvPr id="5" name="Freeform 5"/>
          <p:cNvSpPr/>
          <p:nvPr/>
        </p:nvSpPr>
        <p:spPr>
          <a:xfrm>
            <a:off x="0" y="5143500"/>
            <a:ext cx="7868031" cy="5989538"/>
          </a:xfrm>
          <a:custGeom>
            <a:avLst/>
            <a:gdLst/>
            <a:ahLst/>
            <a:cxnLst/>
            <a:rect l="l" t="t" r="r" b="b"/>
            <a:pathLst>
              <a:path w="7868031" h="5989538">
                <a:moveTo>
                  <a:pt x="0" y="0"/>
                </a:moveTo>
                <a:lnTo>
                  <a:pt x="7868031" y="0"/>
                </a:lnTo>
                <a:lnTo>
                  <a:pt x="7868031" y="5989538"/>
                </a:lnTo>
                <a:lnTo>
                  <a:pt x="0" y="5989538"/>
                </a:lnTo>
                <a:lnTo>
                  <a:pt x="0" y="0"/>
                </a:lnTo>
                <a:close/>
              </a:path>
            </a:pathLst>
          </a:custGeom>
          <a:blipFill>
            <a:blip r:embed="rId6"/>
            <a:stretch>
              <a:fillRect/>
            </a:stretch>
          </a:blipFill>
        </p:spPr>
        <p:txBody>
          <a:bodyPr/>
          <a:lstStyle/>
          <a:p>
            <a:endParaRPr lang="el-GR"/>
          </a:p>
        </p:txBody>
      </p:sp>
      <p:grpSp>
        <p:nvGrpSpPr>
          <p:cNvPr id="6" name="Group 6"/>
          <p:cNvGrpSpPr/>
          <p:nvPr/>
        </p:nvGrpSpPr>
        <p:grpSpPr>
          <a:xfrm>
            <a:off x="2910187" y="771862"/>
            <a:ext cx="12467626" cy="1534477"/>
            <a:chOff x="0" y="0"/>
            <a:chExt cx="16623502" cy="2045970"/>
          </a:xfrm>
        </p:grpSpPr>
        <p:sp>
          <p:nvSpPr>
            <p:cNvPr id="7" name="Freeform 7"/>
            <p:cNvSpPr/>
            <p:nvPr/>
          </p:nvSpPr>
          <p:spPr>
            <a:xfrm>
              <a:off x="0" y="0"/>
              <a:ext cx="6393656" cy="2045970"/>
            </a:xfrm>
            <a:custGeom>
              <a:avLst/>
              <a:gdLst/>
              <a:ahLst/>
              <a:cxnLst/>
              <a:rect l="l" t="t" r="r" b="b"/>
              <a:pathLst>
                <a:path w="6393656" h="2045970">
                  <a:moveTo>
                    <a:pt x="0" y="0"/>
                  </a:moveTo>
                  <a:lnTo>
                    <a:pt x="6393656" y="0"/>
                  </a:lnTo>
                  <a:lnTo>
                    <a:pt x="6393656" y="2045970"/>
                  </a:lnTo>
                  <a:lnTo>
                    <a:pt x="0" y="2045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Freeform 8"/>
            <p:cNvSpPr/>
            <p:nvPr/>
          </p:nvSpPr>
          <p:spPr>
            <a:xfrm>
              <a:off x="5147691" y="0"/>
              <a:ext cx="6393656" cy="2045970"/>
            </a:xfrm>
            <a:custGeom>
              <a:avLst/>
              <a:gdLst/>
              <a:ahLst/>
              <a:cxnLst/>
              <a:rect l="l" t="t" r="r" b="b"/>
              <a:pathLst>
                <a:path w="6393656" h="2045970">
                  <a:moveTo>
                    <a:pt x="0" y="0"/>
                  </a:moveTo>
                  <a:lnTo>
                    <a:pt x="6393656" y="0"/>
                  </a:lnTo>
                  <a:lnTo>
                    <a:pt x="6393656" y="2045970"/>
                  </a:lnTo>
                  <a:lnTo>
                    <a:pt x="0" y="2045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9" name="Freeform 9"/>
            <p:cNvSpPr/>
            <p:nvPr/>
          </p:nvSpPr>
          <p:spPr>
            <a:xfrm>
              <a:off x="10229846" y="0"/>
              <a:ext cx="6393656" cy="2045970"/>
            </a:xfrm>
            <a:custGeom>
              <a:avLst/>
              <a:gdLst/>
              <a:ahLst/>
              <a:cxnLst/>
              <a:rect l="l" t="t" r="r" b="b"/>
              <a:pathLst>
                <a:path w="6393656" h="2045970">
                  <a:moveTo>
                    <a:pt x="0" y="0"/>
                  </a:moveTo>
                  <a:lnTo>
                    <a:pt x="6393656" y="0"/>
                  </a:lnTo>
                  <a:lnTo>
                    <a:pt x="6393656" y="2045970"/>
                  </a:lnTo>
                  <a:lnTo>
                    <a:pt x="0" y="2045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grpSp>
      <p:sp>
        <p:nvSpPr>
          <p:cNvPr id="10" name="TextBox 10"/>
          <p:cNvSpPr txBox="1"/>
          <p:nvPr/>
        </p:nvSpPr>
        <p:spPr>
          <a:xfrm>
            <a:off x="3760595" y="1243620"/>
            <a:ext cx="10766810" cy="998101"/>
          </a:xfrm>
          <a:prstGeom prst="rect">
            <a:avLst/>
          </a:prstGeom>
        </p:spPr>
        <p:txBody>
          <a:bodyPr lIns="0" tIns="0" rIns="0" bIns="0" rtlCol="0" anchor="t">
            <a:spAutoFit/>
          </a:bodyPr>
          <a:lstStyle/>
          <a:p>
            <a:pPr algn="ctr">
              <a:lnSpc>
                <a:spcPts val="3892"/>
              </a:lnSpc>
              <a:spcBef>
                <a:spcPct val="0"/>
              </a:spcBef>
            </a:pPr>
            <a:r>
              <a:rPr lang="en-US" sz="3638" b="1" spc="170">
                <a:solidFill>
                  <a:srgbClr val="000000"/>
                </a:solidFill>
                <a:latin typeface="One Little Font Bold"/>
                <a:ea typeface="One Little Font Bold"/>
                <a:cs typeface="One Little Font Bold"/>
                <a:sym typeface="One Little Font Bold"/>
              </a:rPr>
              <a:t> Γνωρίζετε ποια η αρχή του μυστηρίου του Γάμου και ποιος το συνέστησε;</a:t>
            </a:r>
          </a:p>
        </p:txBody>
      </p:sp>
      <p:sp>
        <p:nvSpPr>
          <p:cNvPr id="11" name="TextBox 11"/>
          <p:cNvSpPr txBox="1"/>
          <p:nvPr/>
        </p:nvSpPr>
        <p:spPr>
          <a:xfrm>
            <a:off x="-688160" y="3629217"/>
            <a:ext cx="11652002" cy="1009862"/>
          </a:xfrm>
          <a:prstGeom prst="rect">
            <a:avLst/>
          </a:prstGeom>
        </p:spPr>
        <p:txBody>
          <a:bodyPr lIns="0" tIns="0" rIns="0" bIns="0" rtlCol="0" anchor="t">
            <a:spAutoFit/>
          </a:bodyPr>
          <a:lstStyle/>
          <a:p>
            <a:pPr algn="ctr">
              <a:lnSpc>
                <a:spcPts val="3936"/>
              </a:lnSpc>
              <a:spcBef>
                <a:spcPct val="0"/>
              </a:spcBef>
            </a:pPr>
            <a:r>
              <a:rPr lang="en-US" sz="3679" b="1" spc="172">
                <a:solidFill>
                  <a:srgbClr val="80471C"/>
                </a:solidFill>
                <a:latin typeface="One Little Font Bold"/>
                <a:ea typeface="One Little Font Bold"/>
                <a:cs typeface="One Little Font Bold"/>
                <a:sym typeface="One Little Font Bold"/>
              </a:rPr>
              <a:t>Το πρώτο Του θαύμα στην Καννά της Γαλιλαίας, μετατρέποντας το νερό σε κρασί (Ιωάν. β’ 1-11)</a:t>
            </a:r>
          </a:p>
        </p:txBody>
      </p:sp>
      <p:sp>
        <p:nvSpPr>
          <p:cNvPr id="12" name="TextBox 12"/>
          <p:cNvSpPr txBox="1"/>
          <p:nvPr/>
        </p:nvSpPr>
        <p:spPr>
          <a:xfrm rot="985333">
            <a:off x="10283507" y="4770259"/>
            <a:ext cx="3739949" cy="2779094"/>
          </a:xfrm>
          <a:prstGeom prst="rect">
            <a:avLst/>
          </a:prstGeom>
        </p:spPr>
        <p:txBody>
          <a:bodyPr lIns="0" tIns="0" rIns="0" bIns="0" rtlCol="0" anchor="t">
            <a:spAutoFit/>
          </a:bodyPr>
          <a:lstStyle/>
          <a:p>
            <a:pPr algn="ctr">
              <a:lnSpc>
                <a:spcPts val="3286"/>
              </a:lnSpc>
            </a:pPr>
            <a:r>
              <a:rPr lang="en-US" sz="3071" b="1" spc="144" dirty="0">
                <a:solidFill>
                  <a:srgbClr val="BE1E2D"/>
                </a:solidFill>
                <a:latin typeface="One Little Font Bold"/>
                <a:ea typeface="One Little Font Bold"/>
                <a:cs typeface="One Little Font Bold"/>
                <a:sym typeface="One Little Font Bold"/>
              </a:rPr>
              <a:t>ὃ </a:t>
            </a:r>
            <a:r>
              <a:rPr lang="en-US" sz="3071" b="1" spc="144" dirty="0" err="1">
                <a:solidFill>
                  <a:srgbClr val="BE1E2D"/>
                </a:solidFill>
                <a:latin typeface="One Little Font Bold"/>
                <a:ea typeface="One Little Font Bold"/>
                <a:cs typeface="One Little Font Bold"/>
                <a:sym typeface="One Little Font Bold"/>
              </a:rPr>
              <a:t>οὖν</a:t>
            </a:r>
            <a:r>
              <a:rPr lang="en-US" sz="3071" b="1" spc="144" dirty="0">
                <a:solidFill>
                  <a:srgbClr val="BE1E2D"/>
                </a:solidFill>
                <a:latin typeface="One Little Font Bold"/>
                <a:ea typeface="One Little Font Bold"/>
                <a:cs typeface="One Little Font Bold"/>
                <a:sym typeface="One Little Font Bold"/>
              </a:rPr>
              <a:t> ὁ </a:t>
            </a:r>
            <a:r>
              <a:rPr lang="en-US" sz="3071" b="1" spc="144" dirty="0" err="1">
                <a:solidFill>
                  <a:srgbClr val="BE1E2D"/>
                </a:solidFill>
                <a:latin typeface="One Little Font Bold"/>
                <a:ea typeface="One Little Font Bold"/>
                <a:cs typeface="One Little Font Bold"/>
                <a:sym typeface="One Little Font Bold"/>
              </a:rPr>
              <a:t>Θεὸς</a:t>
            </a:r>
            <a:r>
              <a:rPr lang="en-US" sz="3071" b="1" spc="144" dirty="0">
                <a:solidFill>
                  <a:srgbClr val="BE1E2D"/>
                </a:solidFill>
                <a:latin typeface="One Little Font Bold"/>
                <a:ea typeface="One Little Font Bold"/>
                <a:cs typeface="One Little Font Bold"/>
                <a:sym typeface="One Little Font Bold"/>
              </a:rPr>
              <a:t> </a:t>
            </a:r>
            <a:r>
              <a:rPr lang="en-US" sz="3071" b="1" spc="144" dirty="0" err="1">
                <a:solidFill>
                  <a:srgbClr val="BE1E2D"/>
                </a:solidFill>
                <a:latin typeface="One Little Font Bold"/>
                <a:ea typeface="One Little Font Bold"/>
                <a:cs typeface="One Little Font Bold"/>
                <a:sym typeface="One Little Font Bold"/>
              </a:rPr>
              <a:t>συνέζευξεν</a:t>
            </a:r>
            <a:r>
              <a:rPr lang="en-US" sz="3071" b="1" spc="144" dirty="0">
                <a:solidFill>
                  <a:srgbClr val="BE1E2D"/>
                </a:solidFill>
                <a:latin typeface="One Little Font Bold"/>
                <a:ea typeface="One Little Font Bold"/>
                <a:cs typeface="One Little Font Bold"/>
                <a:sym typeface="One Little Font Bold"/>
              </a:rPr>
              <a:t>, </a:t>
            </a:r>
            <a:endParaRPr lang="el-GR" sz="3071" b="1" spc="144" dirty="0">
              <a:solidFill>
                <a:srgbClr val="BE1E2D"/>
              </a:solidFill>
              <a:latin typeface="One Little Font Bold"/>
              <a:ea typeface="One Little Font Bold"/>
              <a:cs typeface="One Little Font Bold"/>
              <a:sym typeface="One Little Font Bold"/>
            </a:endParaRPr>
          </a:p>
          <a:p>
            <a:pPr algn="ctr">
              <a:lnSpc>
                <a:spcPts val="3286"/>
              </a:lnSpc>
            </a:pPr>
            <a:r>
              <a:rPr lang="en-US" sz="3071" b="1" spc="144" dirty="0" err="1">
                <a:solidFill>
                  <a:srgbClr val="BE1E2D"/>
                </a:solidFill>
                <a:latin typeface="One Little Font Bold"/>
                <a:ea typeface="One Little Font Bold"/>
                <a:cs typeface="One Little Font Bold"/>
                <a:sym typeface="One Little Font Bold"/>
              </a:rPr>
              <a:t>ἄνθρω</a:t>
            </a:r>
            <a:r>
              <a:rPr lang="en-US" sz="3071" b="1" spc="144" dirty="0">
                <a:solidFill>
                  <a:srgbClr val="BE1E2D"/>
                </a:solidFill>
                <a:latin typeface="One Little Font Bold"/>
                <a:ea typeface="One Little Font Bold"/>
                <a:cs typeface="One Little Font Bold"/>
                <a:sym typeface="One Little Font Bold"/>
              </a:rPr>
              <a:t>πος μὴ χωριζέτω</a:t>
            </a:r>
          </a:p>
          <a:p>
            <a:pPr algn="ctr">
              <a:lnSpc>
                <a:spcPts val="2750"/>
              </a:lnSpc>
            </a:pPr>
            <a:r>
              <a:rPr lang="en-US" sz="2570" b="1" spc="120" dirty="0">
                <a:solidFill>
                  <a:srgbClr val="BE1E2D"/>
                </a:solidFill>
                <a:latin typeface="One Little Font Bold"/>
                <a:ea typeface="One Little Font Bold"/>
                <a:cs typeface="One Little Font Bold"/>
                <a:sym typeface="One Little Font Bold"/>
              </a:rPr>
              <a:t> (Μα</a:t>
            </a:r>
            <a:r>
              <a:rPr lang="en-US" sz="2570" b="1" spc="120" dirty="0" err="1">
                <a:solidFill>
                  <a:srgbClr val="BE1E2D"/>
                </a:solidFill>
                <a:latin typeface="One Little Font Bold"/>
                <a:ea typeface="One Little Font Bold"/>
                <a:cs typeface="One Little Font Bold"/>
                <a:sym typeface="One Little Font Bold"/>
              </a:rPr>
              <a:t>τθ</a:t>
            </a:r>
            <a:r>
              <a:rPr lang="en-US" sz="2570" b="1" spc="120" dirty="0">
                <a:solidFill>
                  <a:srgbClr val="BE1E2D"/>
                </a:solidFill>
                <a:latin typeface="One Little Font Bold"/>
                <a:ea typeface="One Little Font Bold"/>
                <a:cs typeface="One Little Font Bold"/>
                <a:sym typeface="One Little Font Bold"/>
              </a:rPr>
              <a:t>. </a:t>
            </a:r>
            <a:r>
              <a:rPr lang="en-US" sz="2570" b="1" spc="120" dirty="0" err="1">
                <a:solidFill>
                  <a:srgbClr val="BE1E2D"/>
                </a:solidFill>
                <a:latin typeface="One Little Font Bold"/>
                <a:ea typeface="One Little Font Bold"/>
                <a:cs typeface="One Little Font Bold"/>
                <a:sym typeface="One Little Font Bold"/>
              </a:rPr>
              <a:t>ιθ</a:t>
            </a:r>
            <a:r>
              <a:rPr lang="en-US" sz="2570" b="1" spc="120" dirty="0">
                <a:solidFill>
                  <a:srgbClr val="BE1E2D"/>
                </a:solidFill>
                <a:latin typeface="One Little Font Bold"/>
                <a:ea typeface="One Little Font Bold"/>
                <a:cs typeface="One Little Font Bold"/>
                <a:sym typeface="One Little Font Bold"/>
              </a:rPr>
              <a:t>΄ 6, </a:t>
            </a:r>
          </a:p>
          <a:p>
            <a:pPr algn="ctr">
              <a:lnSpc>
                <a:spcPts val="2750"/>
              </a:lnSpc>
            </a:pPr>
            <a:r>
              <a:rPr lang="en-US" sz="2570" b="1" spc="120" dirty="0">
                <a:solidFill>
                  <a:srgbClr val="BE1E2D"/>
                </a:solidFill>
                <a:latin typeface="One Little Font Bold"/>
                <a:ea typeface="One Little Font Bold"/>
                <a:cs typeface="One Little Font Bold"/>
                <a:sym typeface="One Little Font Bold"/>
              </a:rPr>
              <a:t>πρβλ. και </a:t>
            </a:r>
          </a:p>
          <a:p>
            <a:pPr algn="ctr">
              <a:lnSpc>
                <a:spcPts val="2750"/>
              </a:lnSpc>
              <a:spcBef>
                <a:spcPct val="0"/>
              </a:spcBef>
            </a:pPr>
            <a:r>
              <a:rPr lang="en-US" sz="2570" b="1" spc="120" dirty="0" err="1">
                <a:solidFill>
                  <a:srgbClr val="BE1E2D"/>
                </a:solidFill>
                <a:latin typeface="One Little Font Bold"/>
                <a:ea typeface="One Little Font Bold"/>
                <a:cs typeface="One Little Font Bold"/>
                <a:sym typeface="One Little Font Bold"/>
              </a:rPr>
              <a:t>Μάρκ</a:t>
            </a:r>
            <a:r>
              <a:rPr lang="en-US" sz="2570" b="1" spc="120" dirty="0">
                <a:solidFill>
                  <a:srgbClr val="BE1E2D"/>
                </a:solidFill>
                <a:latin typeface="One Little Font Bold"/>
                <a:ea typeface="One Little Font Bold"/>
                <a:cs typeface="One Little Font Bold"/>
                <a:sym typeface="One Little Font Bold"/>
              </a:rPr>
              <a:t>. ι΄ 1-12)</a:t>
            </a:r>
          </a:p>
        </p:txBody>
      </p:sp>
      <p:sp>
        <p:nvSpPr>
          <p:cNvPr id="13" name="Freeform 10">
            <a:extLst>
              <a:ext uri="{FF2B5EF4-FFF2-40B4-BE49-F238E27FC236}">
                <a16:creationId xmlns:a16="http://schemas.microsoft.com/office/drawing/2014/main" id="{1BBB3C43-0C3A-D25D-F499-D2B7BA98F3A6}"/>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sp>
        <p:nvSpPr>
          <p:cNvPr id="3" name="Freeform 3"/>
          <p:cNvSpPr/>
          <p:nvPr/>
        </p:nvSpPr>
        <p:spPr>
          <a:xfrm>
            <a:off x="8933337" y="1470127"/>
            <a:ext cx="7935914" cy="8139399"/>
          </a:xfrm>
          <a:custGeom>
            <a:avLst/>
            <a:gdLst/>
            <a:ahLst/>
            <a:cxnLst/>
            <a:rect l="l" t="t" r="r" b="b"/>
            <a:pathLst>
              <a:path w="7935914" h="8139399">
                <a:moveTo>
                  <a:pt x="0" y="0"/>
                </a:moveTo>
                <a:lnTo>
                  <a:pt x="7935914" y="0"/>
                </a:lnTo>
                <a:lnTo>
                  <a:pt x="7935914" y="8139399"/>
                </a:lnTo>
                <a:lnTo>
                  <a:pt x="0" y="8139399"/>
                </a:lnTo>
                <a:lnTo>
                  <a:pt x="0" y="0"/>
                </a:lnTo>
                <a:close/>
              </a:path>
            </a:pathLst>
          </a:custGeom>
          <a:blipFill>
            <a:blip r:embed="rId3"/>
            <a:stretch>
              <a:fillRect/>
            </a:stretch>
          </a:blipFill>
        </p:spPr>
        <p:txBody>
          <a:bodyPr/>
          <a:lstStyle/>
          <a:p>
            <a:endParaRPr lang="el-GR"/>
          </a:p>
        </p:txBody>
      </p:sp>
      <p:grpSp>
        <p:nvGrpSpPr>
          <p:cNvPr id="4" name="Group 4"/>
          <p:cNvGrpSpPr/>
          <p:nvPr/>
        </p:nvGrpSpPr>
        <p:grpSpPr>
          <a:xfrm>
            <a:off x="1192674" y="486272"/>
            <a:ext cx="15987641" cy="1967710"/>
            <a:chOff x="0" y="0"/>
            <a:chExt cx="21316855" cy="2623613"/>
          </a:xfrm>
        </p:grpSpPr>
        <p:sp>
          <p:nvSpPr>
            <p:cNvPr id="5" name="Freeform 5"/>
            <p:cNvSpPr/>
            <p:nvPr/>
          </p:nvSpPr>
          <p:spPr>
            <a:xfrm>
              <a:off x="0"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6" name="Freeform 6"/>
            <p:cNvSpPr/>
            <p:nvPr/>
          </p:nvSpPr>
          <p:spPr>
            <a:xfrm>
              <a:off x="6601051"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a:off x="13118063"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grpSp>
      <p:sp>
        <p:nvSpPr>
          <p:cNvPr id="8" name="Freeform 8"/>
          <p:cNvSpPr/>
          <p:nvPr/>
        </p:nvSpPr>
        <p:spPr>
          <a:xfrm>
            <a:off x="265838" y="3314915"/>
            <a:ext cx="9066985" cy="4055415"/>
          </a:xfrm>
          <a:custGeom>
            <a:avLst/>
            <a:gdLst/>
            <a:ahLst/>
            <a:cxnLst/>
            <a:rect l="l" t="t" r="r" b="b"/>
            <a:pathLst>
              <a:path w="9066985" h="4055415">
                <a:moveTo>
                  <a:pt x="0" y="0"/>
                </a:moveTo>
                <a:lnTo>
                  <a:pt x="9066986" y="0"/>
                </a:lnTo>
                <a:lnTo>
                  <a:pt x="9066986" y="4055415"/>
                </a:lnTo>
                <a:lnTo>
                  <a:pt x="0" y="4055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9" name="Freeform 9"/>
          <p:cNvSpPr/>
          <p:nvPr/>
        </p:nvSpPr>
        <p:spPr>
          <a:xfrm>
            <a:off x="2431488" y="6385286"/>
            <a:ext cx="5150210" cy="3566520"/>
          </a:xfrm>
          <a:custGeom>
            <a:avLst/>
            <a:gdLst/>
            <a:ahLst/>
            <a:cxnLst/>
            <a:rect l="l" t="t" r="r" b="b"/>
            <a:pathLst>
              <a:path w="5150210" h="3566520">
                <a:moveTo>
                  <a:pt x="0" y="0"/>
                </a:moveTo>
                <a:lnTo>
                  <a:pt x="5150210" y="0"/>
                </a:lnTo>
                <a:lnTo>
                  <a:pt x="5150210" y="3566520"/>
                </a:lnTo>
                <a:lnTo>
                  <a:pt x="0" y="3566520"/>
                </a:lnTo>
                <a:lnTo>
                  <a:pt x="0" y="0"/>
                </a:lnTo>
                <a:close/>
              </a:path>
            </a:pathLst>
          </a:custGeom>
          <a:blipFill>
            <a:blip r:embed="rId8"/>
            <a:stretch>
              <a:fillRect/>
            </a:stretch>
          </a:blipFill>
        </p:spPr>
        <p:txBody>
          <a:bodyPr/>
          <a:lstStyle/>
          <a:p>
            <a:endParaRPr lang="el-GR"/>
          </a:p>
        </p:txBody>
      </p:sp>
      <p:sp>
        <p:nvSpPr>
          <p:cNvPr id="10" name="TextBox 10"/>
          <p:cNvSpPr txBox="1"/>
          <p:nvPr/>
        </p:nvSpPr>
        <p:spPr>
          <a:xfrm>
            <a:off x="1028700" y="986003"/>
            <a:ext cx="15809274" cy="1015874"/>
          </a:xfrm>
          <a:prstGeom prst="rect">
            <a:avLst/>
          </a:prstGeom>
        </p:spPr>
        <p:txBody>
          <a:bodyPr lIns="0" tIns="0" rIns="0" bIns="0" rtlCol="0" anchor="t">
            <a:spAutoFit/>
          </a:bodyPr>
          <a:lstStyle/>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Ας δούμε και τα εξωτερικά στοιχεία της ακολουθίας του Γάμου, </a:t>
            </a:r>
          </a:p>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που κρύβουν ωραίους συμβολισμούς.</a:t>
            </a:r>
          </a:p>
        </p:txBody>
      </p:sp>
      <p:sp>
        <p:nvSpPr>
          <p:cNvPr id="11" name="TextBox 11"/>
          <p:cNvSpPr txBox="1"/>
          <p:nvPr/>
        </p:nvSpPr>
        <p:spPr>
          <a:xfrm>
            <a:off x="660799" y="4164010"/>
            <a:ext cx="8011094" cy="2006605"/>
          </a:xfrm>
          <a:prstGeom prst="rect">
            <a:avLst/>
          </a:prstGeom>
        </p:spPr>
        <p:txBody>
          <a:bodyPr lIns="0" tIns="0" rIns="0" bIns="0" rtlCol="0" anchor="t">
            <a:spAutoFit/>
          </a:bodyPr>
          <a:lstStyle/>
          <a:p>
            <a:pPr algn="ctr">
              <a:lnSpc>
                <a:spcPts val="3936"/>
              </a:lnSpc>
              <a:spcBef>
                <a:spcPct val="0"/>
              </a:spcBef>
            </a:pPr>
            <a:r>
              <a:rPr lang="en-US" sz="3679" b="1" spc="172">
                <a:solidFill>
                  <a:srgbClr val="80471C"/>
                </a:solidFill>
                <a:latin typeface="One Little Font Bold"/>
                <a:ea typeface="One Little Font Bold"/>
                <a:cs typeface="One Little Font Bold"/>
                <a:sym typeface="One Little Font Bold"/>
              </a:rPr>
              <a:t>Τα δαχτυλίδια στον αρραβώνα, τα οποία συμβολίζουν την ένωσή του άνδρα με τη γυναίκα, καθώς και ότι ο ένας συμπληρώνει τις αδυναμίες του άλλου</a:t>
            </a:r>
          </a:p>
        </p:txBody>
      </p:sp>
      <p:sp>
        <p:nvSpPr>
          <p:cNvPr id="12" name="Freeform 10">
            <a:extLst>
              <a:ext uri="{FF2B5EF4-FFF2-40B4-BE49-F238E27FC236}">
                <a16:creationId xmlns:a16="http://schemas.microsoft.com/office/drawing/2014/main" id="{9931FB59-1171-1C72-27E4-21704E772436}"/>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1192674" y="486272"/>
            <a:ext cx="15987641" cy="1967710"/>
            <a:chOff x="0" y="0"/>
            <a:chExt cx="21316855" cy="2623613"/>
          </a:xfrm>
        </p:grpSpPr>
        <p:sp>
          <p:nvSpPr>
            <p:cNvPr id="4" name="Freeform 4"/>
            <p:cNvSpPr/>
            <p:nvPr/>
          </p:nvSpPr>
          <p:spPr>
            <a:xfrm>
              <a:off x="0"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6601051"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6" name="Freeform 6"/>
            <p:cNvSpPr/>
            <p:nvPr/>
          </p:nvSpPr>
          <p:spPr>
            <a:xfrm>
              <a:off x="13118063"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7" name="Freeform 7"/>
          <p:cNvSpPr/>
          <p:nvPr/>
        </p:nvSpPr>
        <p:spPr>
          <a:xfrm>
            <a:off x="265838" y="3314915"/>
            <a:ext cx="9066985" cy="4055415"/>
          </a:xfrm>
          <a:custGeom>
            <a:avLst/>
            <a:gdLst/>
            <a:ahLst/>
            <a:cxnLst/>
            <a:rect l="l" t="t" r="r" b="b"/>
            <a:pathLst>
              <a:path w="9066985" h="4055415">
                <a:moveTo>
                  <a:pt x="0" y="0"/>
                </a:moveTo>
                <a:lnTo>
                  <a:pt x="9066986" y="0"/>
                </a:lnTo>
                <a:lnTo>
                  <a:pt x="9066986" y="4055415"/>
                </a:lnTo>
                <a:lnTo>
                  <a:pt x="0" y="4055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8" name="Freeform 8"/>
          <p:cNvSpPr/>
          <p:nvPr/>
        </p:nvSpPr>
        <p:spPr>
          <a:xfrm>
            <a:off x="10024330" y="3314915"/>
            <a:ext cx="8487823" cy="5132172"/>
          </a:xfrm>
          <a:custGeom>
            <a:avLst/>
            <a:gdLst/>
            <a:ahLst/>
            <a:cxnLst/>
            <a:rect l="l" t="t" r="r" b="b"/>
            <a:pathLst>
              <a:path w="8487823" h="5132172">
                <a:moveTo>
                  <a:pt x="0" y="0"/>
                </a:moveTo>
                <a:lnTo>
                  <a:pt x="8487823" y="0"/>
                </a:lnTo>
                <a:lnTo>
                  <a:pt x="8487823" y="5132171"/>
                </a:lnTo>
                <a:lnTo>
                  <a:pt x="0" y="5132171"/>
                </a:lnTo>
                <a:lnTo>
                  <a:pt x="0" y="0"/>
                </a:lnTo>
                <a:close/>
              </a:path>
            </a:pathLst>
          </a:custGeom>
          <a:blipFill>
            <a:blip r:embed="rId7"/>
            <a:stretch>
              <a:fillRect/>
            </a:stretch>
          </a:blipFill>
        </p:spPr>
        <p:txBody>
          <a:bodyPr/>
          <a:lstStyle/>
          <a:p>
            <a:endParaRPr lang="el-GR"/>
          </a:p>
        </p:txBody>
      </p:sp>
      <p:sp>
        <p:nvSpPr>
          <p:cNvPr id="9" name="TextBox 9"/>
          <p:cNvSpPr txBox="1"/>
          <p:nvPr/>
        </p:nvSpPr>
        <p:spPr>
          <a:xfrm>
            <a:off x="1028700" y="986003"/>
            <a:ext cx="15809274" cy="1015874"/>
          </a:xfrm>
          <a:prstGeom prst="rect">
            <a:avLst/>
          </a:prstGeom>
        </p:spPr>
        <p:txBody>
          <a:bodyPr lIns="0" tIns="0" rIns="0" bIns="0" rtlCol="0" anchor="t">
            <a:spAutoFit/>
          </a:bodyPr>
          <a:lstStyle/>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Ας δούμε και τα εξωτερικά στοιχεία της ακολουθίας του Γάμου, </a:t>
            </a:r>
          </a:p>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που κρύβουν ωραίους συμβολισμούς.</a:t>
            </a:r>
          </a:p>
        </p:txBody>
      </p:sp>
      <p:sp>
        <p:nvSpPr>
          <p:cNvPr id="10" name="TextBox 10"/>
          <p:cNvSpPr txBox="1"/>
          <p:nvPr/>
        </p:nvSpPr>
        <p:spPr>
          <a:xfrm>
            <a:off x="1421258" y="3792226"/>
            <a:ext cx="7170670" cy="3138892"/>
          </a:xfrm>
          <a:prstGeom prst="rect">
            <a:avLst/>
          </a:prstGeom>
        </p:spPr>
        <p:txBody>
          <a:bodyPr lIns="0" tIns="0" rIns="0" bIns="0" rtlCol="0" anchor="t">
            <a:spAutoFit/>
          </a:bodyPr>
          <a:lstStyle/>
          <a:p>
            <a:pPr algn="ctr">
              <a:lnSpc>
                <a:spcPts val="3523"/>
              </a:lnSpc>
              <a:spcBef>
                <a:spcPct val="0"/>
              </a:spcBef>
            </a:pPr>
            <a:r>
              <a:rPr lang="en-US" sz="3293" b="1" spc="154">
                <a:solidFill>
                  <a:srgbClr val="80471C"/>
                </a:solidFill>
                <a:latin typeface="One Little Font Bold"/>
                <a:ea typeface="One Little Font Bold"/>
                <a:cs typeface="One Little Font Bold"/>
                <a:sym typeface="One Little Font Bold"/>
              </a:rPr>
              <a:t>Η ένωση των δεξιών τους χεριών, που δείχνει κάτι πολύ ουσιαστικό, το αδιάλυτο του γάμου τους. Επίσης, αυτό σημαίνει ότι, πιασμένοι χέρι-χέρι, αναθέτουν τη ζωή τους στα χέρια του Θεού, δηλαδή στην πατρική Του Πρόνοια και αγάπη. </a:t>
            </a:r>
          </a:p>
        </p:txBody>
      </p:sp>
      <p:sp>
        <p:nvSpPr>
          <p:cNvPr id="11" name="Freeform 10">
            <a:extLst>
              <a:ext uri="{FF2B5EF4-FFF2-40B4-BE49-F238E27FC236}">
                <a16:creationId xmlns:a16="http://schemas.microsoft.com/office/drawing/2014/main" id="{20AB75ED-2449-D6C5-49FB-5346B6044E1D}"/>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1192674" y="486272"/>
            <a:ext cx="15987641" cy="1967710"/>
            <a:chOff x="0" y="0"/>
            <a:chExt cx="21316855" cy="2623613"/>
          </a:xfrm>
        </p:grpSpPr>
        <p:sp>
          <p:nvSpPr>
            <p:cNvPr id="4" name="Freeform 4"/>
            <p:cNvSpPr/>
            <p:nvPr/>
          </p:nvSpPr>
          <p:spPr>
            <a:xfrm>
              <a:off x="0"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6601051"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6" name="Freeform 6"/>
            <p:cNvSpPr/>
            <p:nvPr/>
          </p:nvSpPr>
          <p:spPr>
            <a:xfrm>
              <a:off x="13118063"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7" name="Freeform 7"/>
          <p:cNvSpPr/>
          <p:nvPr/>
        </p:nvSpPr>
        <p:spPr>
          <a:xfrm>
            <a:off x="8613616" y="3589435"/>
            <a:ext cx="7843691" cy="7843691"/>
          </a:xfrm>
          <a:custGeom>
            <a:avLst/>
            <a:gdLst/>
            <a:ahLst/>
            <a:cxnLst/>
            <a:rect l="l" t="t" r="r" b="b"/>
            <a:pathLst>
              <a:path w="7843691" h="7843691">
                <a:moveTo>
                  <a:pt x="0" y="0"/>
                </a:moveTo>
                <a:lnTo>
                  <a:pt x="7843691" y="0"/>
                </a:lnTo>
                <a:lnTo>
                  <a:pt x="7843691" y="7843691"/>
                </a:lnTo>
                <a:lnTo>
                  <a:pt x="0" y="7843691"/>
                </a:lnTo>
                <a:lnTo>
                  <a:pt x="0" y="0"/>
                </a:lnTo>
                <a:close/>
              </a:path>
            </a:pathLst>
          </a:custGeom>
          <a:blipFill>
            <a:blip r:embed="rId5"/>
            <a:stretch>
              <a:fillRect/>
            </a:stretch>
          </a:blipFill>
        </p:spPr>
        <p:txBody>
          <a:bodyPr/>
          <a:lstStyle/>
          <a:p>
            <a:endParaRPr lang="el-GR"/>
          </a:p>
        </p:txBody>
      </p:sp>
      <p:sp>
        <p:nvSpPr>
          <p:cNvPr id="8" name="Freeform 8"/>
          <p:cNvSpPr/>
          <p:nvPr/>
        </p:nvSpPr>
        <p:spPr>
          <a:xfrm>
            <a:off x="265838" y="3314915"/>
            <a:ext cx="9066985" cy="4055415"/>
          </a:xfrm>
          <a:custGeom>
            <a:avLst/>
            <a:gdLst/>
            <a:ahLst/>
            <a:cxnLst/>
            <a:rect l="l" t="t" r="r" b="b"/>
            <a:pathLst>
              <a:path w="9066985" h="4055415">
                <a:moveTo>
                  <a:pt x="0" y="0"/>
                </a:moveTo>
                <a:lnTo>
                  <a:pt x="9066986" y="0"/>
                </a:lnTo>
                <a:lnTo>
                  <a:pt x="9066986" y="4055415"/>
                </a:lnTo>
                <a:lnTo>
                  <a:pt x="0" y="4055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9" name="TextBox 9"/>
          <p:cNvSpPr txBox="1"/>
          <p:nvPr/>
        </p:nvSpPr>
        <p:spPr>
          <a:xfrm>
            <a:off x="1028700" y="986003"/>
            <a:ext cx="15809274" cy="1015874"/>
          </a:xfrm>
          <a:prstGeom prst="rect">
            <a:avLst/>
          </a:prstGeom>
        </p:spPr>
        <p:txBody>
          <a:bodyPr lIns="0" tIns="0" rIns="0" bIns="0" rtlCol="0" anchor="t">
            <a:spAutoFit/>
          </a:bodyPr>
          <a:lstStyle/>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Ας δούμε και τα εξωτερικά στοιχεία της ακολουθίας του Γάμου, </a:t>
            </a:r>
          </a:p>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που κρύβουν ωραίους συμβολισμούς.</a:t>
            </a:r>
          </a:p>
        </p:txBody>
      </p:sp>
      <p:sp>
        <p:nvSpPr>
          <p:cNvPr id="10" name="TextBox 10"/>
          <p:cNvSpPr txBox="1"/>
          <p:nvPr/>
        </p:nvSpPr>
        <p:spPr>
          <a:xfrm>
            <a:off x="691537" y="4128128"/>
            <a:ext cx="7922079" cy="2476613"/>
          </a:xfrm>
          <a:prstGeom prst="rect">
            <a:avLst/>
          </a:prstGeom>
        </p:spPr>
        <p:txBody>
          <a:bodyPr lIns="0" tIns="0" rIns="0" bIns="0" rtlCol="0" anchor="t">
            <a:spAutoFit/>
          </a:bodyPr>
          <a:lstStyle/>
          <a:p>
            <a:pPr algn="ctr">
              <a:lnSpc>
                <a:spcPts val="3892"/>
              </a:lnSpc>
            </a:pPr>
            <a:r>
              <a:rPr lang="en-US" sz="3638" b="1" spc="171">
                <a:solidFill>
                  <a:srgbClr val="80471C"/>
                </a:solidFill>
                <a:latin typeface="One Little Font Bold"/>
                <a:ea typeface="One Little Font Bold"/>
                <a:cs typeface="One Little Font Bold"/>
                <a:sym typeface="One Little Font Bold"/>
              </a:rPr>
              <a:t>Τα στεφάνια, με τα οποία τους σταυρώνει και τους στεφανώνει ο ιερέας, είναι το βραβείο για την αγνή και καθαρή ζωή τους, μέχρι τη στιγμή </a:t>
            </a:r>
          </a:p>
          <a:p>
            <a:pPr algn="ctr">
              <a:lnSpc>
                <a:spcPts val="3892"/>
              </a:lnSpc>
              <a:spcBef>
                <a:spcPct val="0"/>
              </a:spcBef>
            </a:pPr>
            <a:r>
              <a:rPr lang="en-US" sz="3638" b="1" spc="171">
                <a:solidFill>
                  <a:srgbClr val="80471C"/>
                </a:solidFill>
                <a:latin typeface="One Little Font Bold"/>
                <a:ea typeface="One Little Font Bold"/>
                <a:cs typeface="One Little Font Bold"/>
                <a:sym typeface="One Little Font Bold"/>
              </a:rPr>
              <a:t>του γάμου.</a:t>
            </a:r>
          </a:p>
        </p:txBody>
      </p:sp>
      <p:sp>
        <p:nvSpPr>
          <p:cNvPr id="11" name="Freeform 10">
            <a:extLst>
              <a:ext uri="{FF2B5EF4-FFF2-40B4-BE49-F238E27FC236}">
                <a16:creationId xmlns:a16="http://schemas.microsoft.com/office/drawing/2014/main" id="{086A8C49-47A5-4C65-0E14-337EEE0F1826}"/>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sp>
        <p:nvSpPr>
          <p:cNvPr id="3" name="Freeform 3"/>
          <p:cNvSpPr/>
          <p:nvPr/>
        </p:nvSpPr>
        <p:spPr>
          <a:xfrm>
            <a:off x="6878667" y="2068687"/>
            <a:ext cx="12313727" cy="8218313"/>
          </a:xfrm>
          <a:custGeom>
            <a:avLst/>
            <a:gdLst/>
            <a:ahLst/>
            <a:cxnLst/>
            <a:rect l="l" t="t" r="r" b="b"/>
            <a:pathLst>
              <a:path w="12313727" h="8218313">
                <a:moveTo>
                  <a:pt x="0" y="0"/>
                </a:moveTo>
                <a:lnTo>
                  <a:pt x="12313727" y="0"/>
                </a:lnTo>
                <a:lnTo>
                  <a:pt x="12313727" y="8218313"/>
                </a:lnTo>
                <a:lnTo>
                  <a:pt x="0" y="8218313"/>
                </a:lnTo>
                <a:lnTo>
                  <a:pt x="0" y="0"/>
                </a:lnTo>
                <a:close/>
              </a:path>
            </a:pathLst>
          </a:custGeom>
          <a:blipFill>
            <a:blip r:embed="rId3"/>
            <a:stretch>
              <a:fillRect/>
            </a:stretch>
          </a:blipFill>
        </p:spPr>
        <p:txBody>
          <a:bodyPr/>
          <a:lstStyle/>
          <a:p>
            <a:endParaRPr lang="el-GR"/>
          </a:p>
        </p:txBody>
      </p:sp>
      <p:grpSp>
        <p:nvGrpSpPr>
          <p:cNvPr id="4" name="Group 4"/>
          <p:cNvGrpSpPr/>
          <p:nvPr/>
        </p:nvGrpSpPr>
        <p:grpSpPr>
          <a:xfrm>
            <a:off x="2857999" y="332403"/>
            <a:ext cx="15987641" cy="1967710"/>
            <a:chOff x="0" y="0"/>
            <a:chExt cx="21316855" cy="2623613"/>
          </a:xfrm>
        </p:grpSpPr>
        <p:sp>
          <p:nvSpPr>
            <p:cNvPr id="5" name="Freeform 5"/>
            <p:cNvSpPr/>
            <p:nvPr/>
          </p:nvSpPr>
          <p:spPr>
            <a:xfrm>
              <a:off x="0"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6" name="Freeform 6"/>
            <p:cNvSpPr/>
            <p:nvPr/>
          </p:nvSpPr>
          <p:spPr>
            <a:xfrm>
              <a:off x="6601051"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a:off x="13118063"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grpSp>
      <p:sp>
        <p:nvSpPr>
          <p:cNvPr id="8" name="Freeform 8"/>
          <p:cNvSpPr/>
          <p:nvPr/>
        </p:nvSpPr>
        <p:spPr>
          <a:xfrm>
            <a:off x="265838" y="3314915"/>
            <a:ext cx="9066985" cy="4055415"/>
          </a:xfrm>
          <a:custGeom>
            <a:avLst/>
            <a:gdLst/>
            <a:ahLst/>
            <a:cxnLst/>
            <a:rect l="l" t="t" r="r" b="b"/>
            <a:pathLst>
              <a:path w="9066985" h="4055415">
                <a:moveTo>
                  <a:pt x="0" y="0"/>
                </a:moveTo>
                <a:lnTo>
                  <a:pt x="9066986" y="0"/>
                </a:lnTo>
                <a:lnTo>
                  <a:pt x="9066986" y="4055415"/>
                </a:lnTo>
                <a:lnTo>
                  <a:pt x="0" y="4055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9" name="TextBox 9"/>
          <p:cNvSpPr txBox="1"/>
          <p:nvPr/>
        </p:nvSpPr>
        <p:spPr>
          <a:xfrm>
            <a:off x="2478726" y="832134"/>
            <a:ext cx="15809274" cy="1015874"/>
          </a:xfrm>
          <a:prstGeom prst="rect">
            <a:avLst/>
          </a:prstGeom>
        </p:spPr>
        <p:txBody>
          <a:bodyPr lIns="0" tIns="0" rIns="0" bIns="0" rtlCol="0" anchor="t">
            <a:spAutoFit/>
          </a:bodyPr>
          <a:lstStyle/>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Ας δούμε και τα εξωτερικά στοιχεία της ακολουθίας του Γάμου, </a:t>
            </a:r>
          </a:p>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που κρύβουν ωραίους συμβολισμούς.</a:t>
            </a:r>
          </a:p>
        </p:txBody>
      </p:sp>
      <p:sp>
        <p:nvSpPr>
          <p:cNvPr id="10" name="TextBox 10"/>
          <p:cNvSpPr txBox="1"/>
          <p:nvPr/>
        </p:nvSpPr>
        <p:spPr>
          <a:xfrm>
            <a:off x="691537" y="4128128"/>
            <a:ext cx="7922079" cy="2476613"/>
          </a:xfrm>
          <a:prstGeom prst="rect">
            <a:avLst/>
          </a:prstGeom>
        </p:spPr>
        <p:txBody>
          <a:bodyPr lIns="0" tIns="0" rIns="0" bIns="0" rtlCol="0" anchor="t">
            <a:spAutoFit/>
          </a:bodyPr>
          <a:lstStyle/>
          <a:p>
            <a:pPr algn="ctr">
              <a:lnSpc>
                <a:spcPts val="3892"/>
              </a:lnSpc>
              <a:spcBef>
                <a:spcPct val="0"/>
              </a:spcBef>
            </a:pPr>
            <a:r>
              <a:rPr lang="en-US" sz="3638" b="1" spc="171">
                <a:solidFill>
                  <a:srgbClr val="80471C"/>
                </a:solidFill>
                <a:latin typeface="One Little Font Bold"/>
                <a:ea typeface="One Little Font Bold"/>
                <a:cs typeface="One Little Font Bold"/>
                <a:sym typeface="One Little Font Bold"/>
              </a:rPr>
              <a:t>Το κοινό ποτήριο, από το οποίο πίνουν και οι δύο σύζυγοι οίνο (κρασί), συμβολίζει ότι μαζί θα πιουν και τις θλίψεις αλλά και τις χαρές της κοινής τους ζωής. </a:t>
            </a:r>
          </a:p>
        </p:txBody>
      </p:sp>
      <p:sp>
        <p:nvSpPr>
          <p:cNvPr id="11" name="Freeform 10">
            <a:extLst>
              <a:ext uri="{FF2B5EF4-FFF2-40B4-BE49-F238E27FC236}">
                <a16:creationId xmlns:a16="http://schemas.microsoft.com/office/drawing/2014/main" id="{4AFD7DC7-D839-ACD1-D16E-DAB4D165CA67}"/>
              </a:ext>
            </a:extLst>
          </p:cNvPr>
          <p:cNvSpPr/>
          <p:nvPr/>
        </p:nvSpPr>
        <p:spPr>
          <a:xfrm>
            <a:off x="596851" y="268377"/>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l-GR"/>
          </a:p>
        </p:txBody>
      </p:sp>
      <p:grpSp>
        <p:nvGrpSpPr>
          <p:cNvPr id="3" name="Group 3"/>
          <p:cNvGrpSpPr/>
          <p:nvPr/>
        </p:nvGrpSpPr>
        <p:grpSpPr>
          <a:xfrm>
            <a:off x="1028700" y="332403"/>
            <a:ext cx="15987641" cy="1967710"/>
            <a:chOff x="0" y="0"/>
            <a:chExt cx="21316855" cy="2623613"/>
          </a:xfrm>
        </p:grpSpPr>
        <p:sp>
          <p:nvSpPr>
            <p:cNvPr id="4" name="Freeform 4"/>
            <p:cNvSpPr/>
            <p:nvPr/>
          </p:nvSpPr>
          <p:spPr>
            <a:xfrm>
              <a:off x="0"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6601051"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6" name="Freeform 6"/>
            <p:cNvSpPr/>
            <p:nvPr/>
          </p:nvSpPr>
          <p:spPr>
            <a:xfrm>
              <a:off x="13118063" y="0"/>
              <a:ext cx="8198792" cy="2623613"/>
            </a:xfrm>
            <a:custGeom>
              <a:avLst/>
              <a:gdLst/>
              <a:ahLst/>
              <a:cxnLst/>
              <a:rect l="l" t="t" r="r" b="b"/>
              <a:pathLst>
                <a:path w="8198792" h="2623613">
                  <a:moveTo>
                    <a:pt x="0" y="0"/>
                  </a:moveTo>
                  <a:lnTo>
                    <a:pt x="8198792" y="0"/>
                  </a:lnTo>
                  <a:lnTo>
                    <a:pt x="8198792" y="2623613"/>
                  </a:lnTo>
                  <a:lnTo>
                    <a:pt x="0" y="2623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grpSp>
      <p:sp>
        <p:nvSpPr>
          <p:cNvPr id="7" name="TextBox 7"/>
          <p:cNvSpPr txBox="1"/>
          <p:nvPr/>
        </p:nvSpPr>
        <p:spPr>
          <a:xfrm>
            <a:off x="147774" y="832134"/>
            <a:ext cx="15809274" cy="1015874"/>
          </a:xfrm>
          <a:prstGeom prst="rect">
            <a:avLst/>
          </a:prstGeom>
        </p:spPr>
        <p:txBody>
          <a:bodyPr lIns="0" tIns="0" rIns="0" bIns="0" rtlCol="0" anchor="t">
            <a:spAutoFit/>
          </a:bodyPr>
          <a:lstStyle/>
          <a:p>
            <a:pPr algn="ctr">
              <a:lnSpc>
                <a:spcPts val="4017"/>
              </a:lnSpc>
            </a:pPr>
            <a:r>
              <a:rPr lang="en-US" sz="3754" b="1" spc="176">
                <a:solidFill>
                  <a:srgbClr val="000000"/>
                </a:solidFill>
                <a:latin typeface="One Little Font Bold"/>
                <a:ea typeface="One Little Font Bold"/>
                <a:cs typeface="One Little Font Bold"/>
                <a:sym typeface="One Little Font Bold"/>
              </a:rPr>
              <a:t>Γιατί, όμως, ένα ανδρόγυνο είναι απαραίτητο να ξεκινήσει </a:t>
            </a:r>
          </a:p>
          <a:p>
            <a:pPr algn="ctr">
              <a:lnSpc>
                <a:spcPts val="4017"/>
              </a:lnSpc>
              <a:spcBef>
                <a:spcPct val="0"/>
              </a:spcBef>
            </a:pPr>
            <a:r>
              <a:rPr lang="en-US" sz="3754" b="1" spc="176">
                <a:solidFill>
                  <a:srgbClr val="000000"/>
                </a:solidFill>
                <a:latin typeface="One Little Font Bold"/>
                <a:ea typeface="One Little Font Bold"/>
                <a:cs typeface="One Little Font Bold"/>
                <a:sym typeface="One Little Font Bold"/>
              </a:rPr>
              <a:t>την κοινή του ζωή, τελώντας το μυστήριο του Γάμου;</a:t>
            </a:r>
          </a:p>
        </p:txBody>
      </p:sp>
      <p:sp>
        <p:nvSpPr>
          <p:cNvPr id="8" name="TextBox 8"/>
          <p:cNvSpPr txBox="1"/>
          <p:nvPr/>
        </p:nvSpPr>
        <p:spPr>
          <a:xfrm>
            <a:off x="3715995" y="3417973"/>
            <a:ext cx="10126509" cy="983354"/>
          </a:xfrm>
          <a:prstGeom prst="rect">
            <a:avLst/>
          </a:prstGeom>
        </p:spPr>
        <p:txBody>
          <a:bodyPr lIns="0" tIns="0" rIns="0" bIns="0" rtlCol="0" anchor="t">
            <a:spAutoFit/>
          </a:bodyPr>
          <a:lstStyle/>
          <a:p>
            <a:pPr algn="ctr">
              <a:lnSpc>
                <a:spcPts val="7594"/>
              </a:lnSpc>
              <a:spcBef>
                <a:spcPct val="0"/>
              </a:spcBef>
            </a:pPr>
            <a:r>
              <a:rPr lang="en-US" sz="7097" b="1" spc="333">
                <a:solidFill>
                  <a:srgbClr val="80471C"/>
                </a:solidFill>
                <a:latin typeface="One Little Font Bold"/>
                <a:ea typeface="One Little Font Bold"/>
                <a:cs typeface="One Little Font Bold"/>
                <a:sym typeface="One Little Font Bold"/>
              </a:rPr>
              <a:t>α. Η Χάρη του Θεού</a:t>
            </a:r>
          </a:p>
        </p:txBody>
      </p:sp>
      <p:sp>
        <p:nvSpPr>
          <p:cNvPr id="9" name="TextBox 9"/>
          <p:cNvSpPr txBox="1"/>
          <p:nvPr/>
        </p:nvSpPr>
        <p:spPr>
          <a:xfrm>
            <a:off x="2465083" y="4893533"/>
            <a:ext cx="14243033" cy="3640921"/>
          </a:xfrm>
          <a:prstGeom prst="rect">
            <a:avLst/>
          </a:prstGeom>
        </p:spPr>
        <p:txBody>
          <a:bodyPr lIns="0" tIns="0" rIns="0" bIns="0" rtlCol="0" anchor="t">
            <a:spAutoFit/>
          </a:bodyPr>
          <a:lstStyle/>
          <a:p>
            <a:pPr marL="1155566" lvl="1" indent="-577783" algn="l">
              <a:lnSpc>
                <a:spcPts val="5726"/>
              </a:lnSpc>
              <a:buFont typeface="Arial"/>
              <a:buChar char="•"/>
            </a:pPr>
            <a:r>
              <a:rPr lang="en-US" sz="5352" b="1" spc="251" dirty="0">
                <a:solidFill>
                  <a:srgbClr val="80471C"/>
                </a:solidFill>
                <a:latin typeface="One Little Font Bold"/>
                <a:ea typeface="One Little Font Bold"/>
                <a:cs typeface="One Little Font Bold"/>
                <a:sym typeface="One Little Font Bold"/>
              </a:rPr>
              <a:t>η π</a:t>
            </a:r>
            <a:r>
              <a:rPr lang="en-US" sz="5352" b="1" spc="251" dirty="0" err="1">
                <a:solidFill>
                  <a:srgbClr val="80471C"/>
                </a:solidFill>
                <a:latin typeface="One Little Font Bold"/>
                <a:ea typeface="One Little Font Bold"/>
                <a:cs typeface="One Little Font Bold"/>
                <a:sym typeface="One Little Font Bold"/>
              </a:rPr>
              <a:t>λούσι</a:t>
            </a:r>
            <a:r>
              <a:rPr lang="en-US" sz="5352" b="1" spc="251" dirty="0">
                <a:solidFill>
                  <a:srgbClr val="80471C"/>
                </a:solidFill>
                <a:latin typeface="One Little Font Bold"/>
                <a:ea typeface="One Little Font Bold"/>
                <a:cs typeface="One Little Font Bold"/>
                <a:sym typeface="One Little Font Bold"/>
              </a:rPr>
              <a:t>α ευλογία του Θεού στη ζωή τους,</a:t>
            </a:r>
          </a:p>
          <a:p>
            <a:pPr marL="1155566" lvl="1" indent="-577783" algn="l">
              <a:lnSpc>
                <a:spcPts val="5726"/>
              </a:lnSpc>
              <a:buFont typeface="Arial"/>
              <a:buChar char="•"/>
            </a:pPr>
            <a:r>
              <a:rPr lang="en-US" sz="5352" b="1" spc="251" dirty="0">
                <a:solidFill>
                  <a:srgbClr val="80471C"/>
                </a:solidFill>
                <a:latin typeface="One Little Font Bold"/>
                <a:ea typeface="One Little Font Bold"/>
                <a:cs typeface="One Little Font Bold"/>
                <a:sym typeface="One Little Font Bold"/>
              </a:rPr>
              <a:t>η </a:t>
            </a:r>
            <a:r>
              <a:rPr lang="en-US" sz="5352" b="1" spc="251" dirty="0" err="1">
                <a:solidFill>
                  <a:srgbClr val="80471C"/>
                </a:solidFill>
                <a:latin typeface="One Little Font Bold"/>
                <a:ea typeface="One Little Font Bold"/>
                <a:cs typeface="One Little Font Bold"/>
                <a:sym typeface="One Little Font Bold"/>
              </a:rPr>
              <a:t>θεϊκή</a:t>
            </a:r>
            <a:r>
              <a:rPr lang="en-US" sz="5352" b="1" spc="251" dirty="0">
                <a:solidFill>
                  <a:srgbClr val="80471C"/>
                </a:solidFill>
                <a:latin typeface="One Little Font Bold"/>
                <a:ea typeface="One Little Font Bold"/>
                <a:cs typeface="One Little Font Bold"/>
                <a:sym typeface="One Little Font Bold"/>
              </a:rPr>
              <a:t> </a:t>
            </a:r>
            <a:r>
              <a:rPr lang="en-US" sz="5352" b="1" spc="251" dirty="0" err="1">
                <a:solidFill>
                  <a:srgbClr val="80471C"/>
                </a:solidFill>
                <a:latin typeface="One Little Font Bold"/>
                <a:ea typeface="One Little Font Bold"/>
                <a:cs typeface="One Little Font Bold"/>
                <a:sym typeface="One Little Font Bold"/>
              </a:rPr>
              <a:t>δύν</a:t>
            </a:r>
            <a:r>
              <a:rPr lang="en-US" sz="5352" b="1" spc="251" dirty="0">
                <a:solidFill>
                  <a:srgbClr val="80471C"/>
                </a:solidFill>
                <a:latin typeface="One Little Font Bold"/>
                <a:ea typeface="One Little Font Bold"/>
                <a:cs typeface="One Little Font Bold"/>
                <a:sym typeface="One Little Font Bold"/>
              </a:rPr>
              <a:t>αμη, για να ξεπερνούν τις δυσκολίες της ζωής,</a:t>
            </a:r>
          </a:p>
          <a:p>
            <a:pPr marL="1155566" lvl="1" indent="-577783" algn="l">
              <a:lnSpc>
                <a:spcPts val="5726"/>
              </a:lnSpc>
              <a:buFont typeface="Arial"/>
              <a:buChar char="•"/>
            </a:pPr>
            <a:r>
              <a:rPr lang="en-US" sz="5352" b="1" spc="251" dirty="0">
                <a:solidFill>
                  <a:srgbClr val="80471C"/>
                </a:solidFill>
                <a:latin typeface="One Little Font Bold"/>
                <a:ea typeface="One Little Font Bold"/>
                <a:cs typeface="One Little Font Bold"/>
                <a:sym typeface="One Little Font Bold"/>
              </a:rPr>
              <a:t>η </a:t>
            </a:r>
            <a:r>
              <a:rPr lang="en-US" sz="5352" b="1" spc="251" dirty="0" err="1">
                <a:solidFill>
                  <a:srgbClr val="80471C"/>
                </a:solidFill>
                <a:latin typeface="One Little Font Bold"/>
                <a:ea typeface="One Little Font Bold"/>
                <a:cs typeface="One Little Font Bold"/>
                <a:sym typeface="One Little Font Bold"/>
              </a:rPr>
              <a:t>ουράνι</a:t>
            </a:r>
            <a:r>
              <a:rPr lang="en-US" sz="5352" b="1" spc="251" dirty="0">
                <a:solidFill>
                  <a:srgbClr val="80471C"/>
                </a:solidFill>
                <a:latin typeface="One Little Font Bold"/>
                <a:ea typeface="One Little Font Bold"/>
                <a:cs typeface="One Little Font Bold"/>
                <a:sym typeface="One Little Font Bold"/>
              </a:rPr>
              <a:t>α χαρά που γεμίζει τις ψυχές τους,</a:t>
            </a:r>
          </a:p>
          <a:p>
            <a:pPr marL="1155566" lvl="1" indent="-577783" algn="l">
              <a:lnSpc>
                <a:spcPts val="5726"/>
              </a:lnSpc>
              <a:buFont typeface="Arial"/>
              <a:buChar char="•"/>
            </a:pPr>
            <a:r>
              <a:rPr lang="en-US" sz="5352" b="1" spc="251" dirty="0">
                <a:solidFill>
                  <a:srgbClr val="80471C"/>
                </a:solidFill>
                <a:latin typeface="One Little Font Bold"/>
                <a:ea typeface="One Little Font Bold"/>
                <a:cs typeface="One Little Font Bold"/>
                <a:sym typeface="One Little Font Bold"/>
              </a:rPr>
              <a:t>η πα</a:t>
            </a:r>
            <a:r>
              <a:rPr lang="en-US" sz="5352" b="1" spc="251" dirty="0" err="1">
                <a:solidFill>
                  <a:srgbClr val="80471C"/>
                </a:solidFill>
                <a:latin typeface="One Little Font Bold"/>
                <a:ea typeface="One Little Font Bold"/>
                <a:cs typeface="One Little Font Bold"/>
                <a:sym typeface="One Little Font Bold"/>
              </a:rPr>
              <a:t>ρηγοριά</a:t>
            </a:r>
            <a:r>
              <a:rPr lang="en-US" sz="5352" b="1" spc="251" dirty="0">
                <a:solidFill>
                  <a:srgbClr val="80471C"/>
                </a:solidFill>
                <a:latin typeface="One Little Font Bold"/>
                <a:ea typeface="One Little Font Bold"/>
                <a:cs typeface="One Little Font Bold"/>
                <a:sym typeface="One Little Font Bold"/>
              </a:rPr>
              <a:t> </a:t>
            </a:r>
            <a:r>
              <a:rPr lang="en-US" sz="5352" b="1" spc="251" dirty="0" err="1">
                <a:solidFill>
                  <a:srgbClr val="80471C"/>
                </a:solidFill>
                <a:latin typeface="One Little Font Bold"/>
                <a:ea typeface="One Little Font Bold"/>
                <a:cs typeface="One Little Font Bold"/>
                <a:sym typeface="One Little Font Bold"/>
              </a:rPr>
              <a:t>στις</a:t>
            </a:r>
            <a:r>
              <a:rPr lang="en-US" sz="5352" b="1" spc="251" dirty="0">
                <a:solidFill>
                  <a:srgbClr val="80471C"/>
                </a:solidFill>
                <a:latin typeface="One Little Font Bold"/>
                <a:ea typeface="One Little Font Bold"/>
                <a:cs typeface="One Little Font Bold"/>
                <a:sym typeface="One Little Font Bold"/>
              </a:rPr>
              <a:t> </a:t>
            </a:r>
            <a:r>
              <a:rPr lang="en-US" sz="5352" b="1" spc="251" dirty="0" err="1">
                <a:solidFill>
                  <a:srgbClr val="80471C"/>
                </a:solidFill>
                <a:latin typeface="One Little Font Bold"/>
                <a:ea typeface="One Little Font Bold"/>
                <a:cs typeface="One Little Font Bold"/>
                <a:sym typeface="One Little Font Bold"/>
              </a:rPr>
              <a:t>στενοχώριες</a:t>
            </a:r>
            <a:r>
              <a:rPr lang="en-US" sz="5352" b="1" spc="251" dirty="0">
                <a:solidFill>
                  <a:srgbClr val="80471C"/>
                </a:solidFill>
                <a:latin typeface="One Little Font Bold"/>
                <a:ea typeface="One Little Font Bold"/>
                <a:cs typeface="One Little Font Bold"/>
                <a:sym typeface="One Little Font Bold"/>
              </a:rPr>
              <a:t> και </a:t>
            </a:r>
            <a:r>
              <a:rPr lang="en-US" sz="5352" b="1" spc="251" dirty="0" err="1">
                <a:solidFill>
                  <a:srgbClr val="80471C"/>
                </a:solidFill>
                <a:latin typeface="One Little Font Bold"/>
                <a:ea typeface="One Little Font Bold"/>
                <a:cs typeface="One Little Font Bold"/>
                <a:sym typeface="One Little Font Bold"/>
              </a:rPr>
              <a:t>τις</a:t>
            </a:r>
            <a:r>
              <a:rPr lang="en-US" sz="5352" b="1" spc="251" dirty="0">
                <a:solidFill>
                  <a:srgbClr val="80471C"/>
                </a:solidFill>
                <a:latin typeface="One Little Font Bold"/>
                <a:ea typeface="One Little Font Bold"/>
                <a:cs typeface="One Little Font Bold"/>
                <a:sym typeface="One Little Font Bold"/>
              </a:rPr>
              <a:t> </a:t>
            </a:r>
            <a:r>
              <a:rPr lang="en-US" sz="5352" b="1" spc="251" dirty="0" err="1">
                <a:solidFill>
                  <a:srgbClr val="80471C"/>
                </a:solidFill>
                <a:latin typeface="One Little Font Bold"/>
                <a:ea typeface="One Little Font Bold"/>
                <a:cs typeface="One Little Font Bold"/>
                <a:sym typeface="One Little Font Bold"/>
              </a:rPr>
              <a:t>θλίψεις</a:t>
            </a:r>
            <a:r>
              <a:rPr lang="en-US" sz="5352" b="1" spc="251" dirty="0">
                <a:solidFill>
                  <a:srgbClr val="80471C"/>
                </a:solidFill>
                <a:latin typeface="One Little Font Bold"/>
                <a:ea typeface="One Little Font Bold"/>
                <a:cs typeface="One Little Font Bold"/>
                <a:sym typeface="One Little Font Bold"/>
              </a:rPr>
              <a:t>. </a:t>
            </a:r>
          </a:p>
        </p:txBody>
      </p:sp>
      <p:sp>
        <p:nvSpPr>
          <p:cNvPr id="10" name="Freeform 10"/>
          <p:cNvSpPr/>
          <p:nvPr/>
        </p:nvSpPr>
        <p:spPr>
          <a:xfrm>
            <a:off x="1216007" y="7089737"/>
            <a:ext cx="1219990" cy="2749273"/>
          </a:xfrm>
          <a:custGeom>
            <a:avLst/>
            <a:gdLst/>
            <a:ahLst/>
            <a:cxnLst/>
            <a:rect l="l" t="t" r="r" b="b"/>
            <a:pathLst>
              <a:path w="1219990" h="2749273">
                <a:moveTo>
                  <a:pt x="0" y="0"/>
                </a:moveTo>
                <a:lnTo>
                  <a:pt x="1219990" y="0"/>
                </a:lnTo>
                <a:lnTo>
                  <a:pt x="1219990" y="2749273"/>
                </a:lnTo>
                <a:lnTo>
                  <a:pt x="0" y="2749273"/>
                </a:lnTo>
                <a:lnTo>
                  <a:pt x="0" y="0"/>
                </a:lnTo>
                <a:close/>
              </a:path>
            </a:pathLst>
          </a:custGeom>
          <a:blipFill>
            <a:blip r:embed="rId5"/>
            <a:stretch>
              <a:fillRect/>
            </a:stretch>
          </a:blipFill>
        </p:spPr>
        <p:txBody>
          <a:bodyPr/>
          <a:lstStyle/>
          <a:p>
            <a:endParaRPr lang="el-GR"/>
          </a:p>
        </p:txBody>
      </p:sp>
      <p:sp>
        <p:nvSpPr>
          <p:cNvPr id="11" name="Freeform 11"/>
          <p:cNvSpPr/>
          <p:nvPr/>
        </p:nvSpPr>
        <p:spPr>
          <a:xfrm flipH="1">
            <a:off x="147774" y="8375301"/>
            <a:ext cx="1351260" cy="1603870"/>
          </a:xfrm>
          <a:custGeom>
            <a:avLst/>
            <a:gdLst/>
            <a:ahLst/>
            <a:cxnLst/>
            <a:rect l="l" t="t" r="r" b="b"/>
            <a:pathLst>
              <a:path w="1351260" h="1603870">
                <a:moveTo>
                  <a:pt x="1351260" y="0"/>
                </a:moveTo>
                <a:lnTo>
                  <a:pt x="0" y="0"/>
                </a:lnTo>
                <a:lnTo>
                  <a:pt x="0" y="1603870"/>
                </a:lnTo>
                <a:lnTo>
                  <a:pt x="1351260" y="1603870"/>
                </a:lnTo>
                <a:lnTo>
                  <a:pt x="1351260" y="0"/>
                </a:lnTo>
                <a:close/>
              </a:path>
            </a:pathLst>
          </a:custGeom>
          <a:blipFill>
            <a:blip r:embed="rId6"/>
            <a:stretch>
              <a:fillRect/>
            </a:stretch>
          </a:blipFill>
        </p:spPr>
        <p:txBody>
          <a:bodyPr/>
          <a:lstStyle/>
          <a:p>
            <a:endParaRPr lang="el-GR"/>
          </a:p>
        </p:txBody>
      </p:sp>
      <p:sp>
        <p:nvSpPr>
          <p:cNvPr id="12" name="Freeform 12"/>
          <p:cNvSpPr/>
          <p:nvPr/>
        </p:nvSpPr>
        <p:spPr>
          <a:xfrm>
            <a:off x="16736691" y="1848008"/>
            <a:ext cx="1459157" cy="8144132"/>
          </a:xfrm>
          <a:custGeom>
            <a:avLst/>
            <a:gdLst/>
            <a:ahLst/>
            <a:cxnLst/>
            <a:rect l="l" t="t" r="r" b="b"/>
            <a:pathLst>
              <a:path w="1459157" h="8144132">
                <a:moveTo>
                  <a:pt x="0" y="0"/>
                </a:moveTo>
                <a:lnTo>
                  <a:pt x="1459157" y="0"/>
                </a:lnTo>
                <a:lnTo>
                  <a:pt x="1459157" y="8144132"/>
                </a:lnTo>
                <a:lnTo>
                  <a:pt x="0" y="8144132"/>
                </a:lnTo>
                <a:lnTo>
                  <a:pt x="0" y="0"/>
                </a:lnTo>
                <a:close/>
              </a:path>
            </a:pathLst>
          </a:custGeom>
          <a:blipFill>
            <a:blip r:embed="rId7"/>
            <a:stretch>
              <a:fillRect/>
            </a:stretch>
          </a:blipFill>
        </p:spPr>
        <p:txBody>
          <a:bodyPr/>
          <a:lstStyle/>
          <a:p>
            <a:endParaRPr lang="el-GR"/>
          </a:p>
        </p:txBody>
      </p:sp>
      <p:sp>
        <p:nvSpPr>
          <p:cNvPr id="13" name="Freeform 10">
            <a:extLst>
              <a:ext uri="{FF2B5EF4-FFF2-40B4-BE49-F238E27FC236}">
                <a16:creationId xmlns:a16="http://schemas.microsoft.com/office/drawing/2014/main" id="{4F0BD32A-6ADE-ECAF-A98A-704316AC0A45}"/>
              </a:ext>
            </a:extLst>
          </p:cNvPr>
          <p:cNvSpPr/>
          <p:nvPr/>
        </p:nvSpPr>
        <p:spPr>
          <a:xfrm>
            <a:off x="16448820" y="0"/>
            <a:ext cx="1606240" cy="2055322"/>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709</Words>
  <Application>Microsoft Office PowerPoint</Application>
  <PresentationFormat>Προσαρμογή</PresentationFormat>
  <Paragraphs>55</Paragraphs>
  <Slides>13</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13</vt:i4>
      </vt:variant>
    </vt:vector>
  </HeadingPairs>
  <TitlesOfParts>
    <vt:vector size="19" baseType="lpstr">
      <vt:lpstr>Alegreya Bold</vt:lpstr>
      <vt:lpstr>Calibri</vt:lpstr>
      <vt:lpstr>One Little Font Bold</vt:lpstr>
      <vt:lpstr>Children One</vt:lpstr>
      <vt:lpstr>Arial</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 Γυμνάσιο - Το ιερό Μυστήριο του Γάμου</dc:title>
  <dc:creator>Idiaitero PC</dc:creator>
  <cp:lastModifiedBy>π. Αλέξανδρος Λισάη</cp:lastModifiedBy>
  <cp:revision>2</cp:revision>
  <dcterms:created xsi:type="dcterms:W3CDTF">2006-08-16T00:00:00Z</dcterms:created>
  <dcterms:modified xsi:type="dcterms:W3CDTF">2025-02-11T08:35:19Z</dcterms:modified>
  <dc:identifier>DAGeRAnIJLo</dc:identifier>
</cp:coreProperties>
</file>