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8288000" cy="10287000"/>
  <p:notesSz cx="6858000" cy="9144000"/>
  <p:embeddedFontLst>
    <p:embeddedFont>
      <p:font typeface="Alegreya Bold" panose="020B0604020202020204" charset="0"/>
      <p:regular r:id="rId16"/>
    </p:embeddedFont>
    <p:embeddedFont>
      <p:font typeface="Children One" panose="020B0604020202020204" charset="0"/>
      <p:regular r:id="rId17"/>
    </p:embeddedFont>
    <p:embeddedFont>
      <p:font typeface="One Little Font" panose="020B0604020202020204" charset="-95"/>
      <p:regular r:id="rId18"/>
    </p:embeddedFont>
    <p:embeddedFont>
      <p:font typeface="One Little Font Bold" panose="020B0604020202020204" charset="-95"/>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4" d="100"/>
          <a:sy n="64" d="100"/>
        </p:scale>
        <p:origin x="852" y="8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20.svg"/><Relationship Id="rId7" Type="http://schemas.openxmlformats.org/officeDocument/2006/relationships/image" Target="../media/image75.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81.svg"/><Relationship Id="rId4" Type="http://schemas.openxmlformats.org/officeDocument/2006/relationships/image" Target="../media/image80.pn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20.svg"/><Relationship Id="rId7" Type="http://schemas.openxmlformats.org/officeDocument/2006/relationships/image" Target="../media/image75.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svg"/><Relationship Id="rId4" Type="http://schemas.openxmlformats.org/officeDocument/2006/relationships/image" Target="../media/image80.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83.png"/><Relationship Id="rId3" Type="http://schemas.openxmlformats.org/officeDocument/2006/relationships/image" Target="../media/image20.svg"/><Relationship Id="rId7" Type="http://schemas.openxmlformats.org/officeDocument/2006/relationships/image" Target="../media/image71.svg"/><Relationship Id="rId12"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52.svg"/><Relationship Id="rId5" Type="http://schemas.openxmlformats.org/officeDocument/2006/relationships/image" Target="../media/image60.svg"/><Relationship Id="rId10" Type="http://schemas.openxmlformats.org/officeDocument/2006/relationships/image" Target="../media/image51.png"/><Relationship Id="rId4" Type="http://schemas.openxmlformats.org/officeDocument/2006/relationships/image" Target="../media/image59.png"/><Relationship Id="rId9" Type="http://schemas.openxmlformats.org/officeDocument/2006/relationships/image" Target="../media/image73.svg"/><Relationship Id="rId14" Type="http://schemas.openxmlformats.org/officeDocument/2006/relationships/image" Target="../media/image84.sv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6.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5.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8.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8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6.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5.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8.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14.png"/><Relationship Id="rId5" Type="http://schemas.openxmlformats.org/officeDocument/2006/relationships/image" Target="../media/image22.svg"/><Relationship Id="rId10" Type="http://schemas.openxmlformats.org/officeDocument/2006/relationships/image" Target="../media/image27.svg"/><Relationship Id="rId4" Type="http://schemas.openxmlformats.org/officeDocument/2006/relationships/image" Target="../media/image21.png"/><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image" Target="../media/image20.svg"/><Relationship Id="rId7" Type="http://schemas.openxmlformats.org/officeDocument/2006/relationships/image" Target="../media/image31.svg"/><Relationship Id="rId12" Type="http://schemas.openxmlformats.org/officeDocument/2006/relationships/image" Target="../media/image36.png"/><Relationship Id="rId2" Type="http://schemas.openxmlformats.org/officeDocument/2006/relationships/image" Target="../media/image19.png"/><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5" Type="http://schemas.openxmlformats.org/officeDocument/2006/relationships/image" Target="../media/image3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 Id="rId14"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3" Type="http://schemas.openxmlformats.org/officeDocument/2006/relationships/image" Target="../media/image20.svg"/><Relationship Id="rId7" Type="http://schemas.openxmlformats.org/officeDocument/2006/relationships/image" Target="../media/image43.svg"/><Relationship Id="rId12" Type="http://schemas.openxmlformats.org/officeDocument/2006/relationships/image" Target="../media/image48.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svg"/><Relationship Id="rId15" Type="http://schemas.openxmlformats.org/officeDocument/2006/relationships/image" Target="../media/image14.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50.png"/></Relationships>
</file>

<file path=ppt/slides/_rels/slide6.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3" Type="http://schemas.openxmlformats.org/officeDocument/2006/relationships/image" Target="../media/image20.svg"/><Relationship Id="rId7" Type="http://schemas.openxmlformats.org/officeDocument/2006/relationships/image" Target="../media/image54.svg"/><Relationship Id="rId12" Type="http://schemas.openxmlformats.org/officeDocument/2006/relationships/image" Target="../media/image5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sv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 Id="rId1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20.svg"/><Relationship Id="rId7" Type="http://schemas.openxmlformats.org/officeDocument/2006/relationships/image" Target="../media/image62.svg"/><Relationship Id="rId12" Type="http://schemas.openxmlformats.org/officeDocument/2006/relationships/image" Target="../media/image67.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svg"/><Relationship Id="rId15" Type="http://schemas.openxmlformats.org/officeDocument/2006/relationships/image" Target="../media/image14.png"/><Relationship Id="rId10" Type="http://schemas.openxmlformats.org/officeDocument/2006/relationships/image" Target="../media/image65.sv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svg"/></Relationships>
</file>

<file path=ppt/slides/_rels/slide8.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5.png"/><Relationship Id="rId3" Type="http://schemas.openxmlformats.org/officeDocument/2006/relationships/image" Target="../media/image20.svg"/><Relationship Id="rId7" Type="http://schemas.openxmlformats.org/officeDocument/2006/relationships/image" Target="../media/image71.svg"/><Relationship Id="rId12" Type="http://schemas.openxmlformats.org/officeDocument/2006/relationships/image" Target="../media/image52.svg"/><Relationship Id="rId2" Type="http://schemas.openxmlformats.org/officeDocument/2006/relationships/image" Target="../media/image19.png"/><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51.png"/><Relationship Id="rId5" Type="http://schemas.openxmlformats.org/officeDocument/2006/relationships/image" Target="../media/image60.svg"/><Relationship Id="rId15" Type="http://schemas.openxmlformats.org/officeDocument/2006/relationships/image" Target="../media/image77.png"/><Relationship Id="rId10" Type="http://schemas.openxmlformats.org/officeDocument/2006/relationships/image" Target="../media/image74.png"/><Relationship Id="rId4" Type="http://schemas.openxmlformats.org/officeDocument/2006/relationships/image" Target="../media/image59.png"/><Relationship Id="rId9" Type="http://schemas.openxmlformats.org/officeDocument/2006/relationships/image" Target="../media/image73.svg"/><Relationship Id="rId14" Type="http://schemas.openxmlformats.org/officeDocument/2006/relationships/image" Target="../media/image76.sv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0.svg"/><Relationship Id="rId7" Type="http://schemas.openxmlformats.org/officeDocument/2006/relationships/image" Target="../media/image79.svg"/><Relationship Id="rId12"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52.svg"/><Relationship Id="rId5" Type="http://schemas.openxmlformats.org/officeDocument/2006/relationships/image" Target="../media/image58.svg"/><Relationship Id="rId10" Type="http://schemas.openxmlformats.org/officeDocument/2006/relationships/image" Target="../media/image51.png"/><Relationship Id="rId4" Type="http://schemas.openxmlformats.org/officeDocument/2006/relationships/image" Target="../media/image57.png"/><Relationship Id="rId9"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FBFF"/>
        </a:solidFill>
        <a:effectLst/>
      </p:bgPr>
    </p:bg>
    <p:spTree>
      <p:nvGrpSpPr>
        <p:cNvPr id="1" name=""/>
        <p:cNvGrpSpPr/>
        <p:nvPr/>
      </p:nvGrpSpPr>
      <p:grpSpPr>
        <a:xfrm>
          <a:off x="0" y="0"/>
          <a:ext cx="0" cy="0"/>
          <a:chOff x="0" y="0"/>
          <a:chExt cx="0" cy="0"/>
        </a:xfrm>
      </p:grpSpPr>
      <p:grpSp>
        <p:nvGrpSpPr>
          <p:cNvPr id="2" name="Group 2"/>
          <p:cNvGrpSpPr/>
          <p:nvPr/>
        </p:nvGrpSpPr>
        <p:grpSpPr>
          <a:xfrm>
            <a:off x="2032586" y="1520866"/>
            <a:ext cx="6079545" cy="7074380"/>
            <a:chOff x="0" y="0"/>
            <a:chExt cx="698500" cy="812800"/>
          </a:xfrm>
        </p:grpSpPr>
        <p:sp>
          <p:nvSpPr>
            <p:cNvPr id="3" name="Freeform 3"/>
            <p:cNvSpPr/>
            <p:nvPr/>
          </p:nvSpPr>
          <p:spPr>
            <a:xfrm>
              <a:off x="0" y="4833"/>
              <a:ext cx="698500" cy="803133"/>
            </a:xfrm>
            <a:custGeom>
              <a:avLst/>
              <a:gdLst/>
              <a:ahLst/>
              <a:cxnLst/>
              <a:rect l="l" t="t" r="r" b="b"/>
              <a:pathLst>
                <a:path w="698500" h="803133">
                  <a:moveTo>
                    <a:pt x="371006" y="7825"/>
                  </a:moveTo>
                  <a:lnTo>
                    <a:pt x="676744" y="185709"/>
                  </a:lnTo>
                  <a:cubicBezTo>
                    <a:pt x="690214" y="193546"/>
                    <a:pt x="698500" y="207954"/>
                    <a:pt x="698500" y="223537"/>
                  </a:cubicBezTo>
                  <a:lnTo>
                    <a:pt x="698500" y="579597"/>
                  </a:lnTo>
                  <a:cubicBezTo>
                    <a:pt x="698500" y="595180"/>
                    <a:pt x="690214" y="609588"/>
                    <a:pt x="676744" y="617425"/>
                  </a:cubicBezTo>
                  <a:lnTo>
                    <a:pt x="371006" y="795309"/>
                  </a:lnTo>
                  <a:cubicBezTo>
                    <a:pt x="357557" y="803134"/>
                    <a:pt x="340943" y="803134"/>
                    <a:pt x="327494" y="795309"/>
                  </a:cubicBezTo>
                  <a:lnTo>
                    <a:pt x="21756" y="617425"/>
                  </a:lnTo>
                  <a:cubicBezTo>
                    <a:pt x="8286" y="609588"/>
                    <a:pt x="0" y="595180"/>
                    <a:pt x="0" y="579597"/>
                  </a:cubicBezTo>
                  <a:lnTo>
                    <a:pt x="0" y="223537"/>
                  </a:lnTo>
                  <a:cubicBezTo>
                    <a:pt x="0" y="207954"/>
                    <a:pt x="8286" y="193546"/>
                    <a:pt x="21756" y="185709"/>
                  </a:cubicBezTo>
                  <a:lnTo>
                    <a:pt x="327494" y="7825"/>
                  </a:lnTo>
                  <a:cubicBezTo>
                    <a:pt x="340943" y="0"/>
                    <a:pt x="357557" y="0"/>
                    <a:pt x="371006" y="7825"/>
                  </a:cubicBezTo>
                  <a:close/>
                </a:path>
              </a:pathLst>
            </a:custGeom>
            <a:solidFill>
              <a:srgbClr val="FFFFFF"/>
            </a:solidFill>
          </p:spPr>
          <p:txBody>
            <a:bodyPr/>
            <a:lstStyle/>
            <a:p>
              <a:endParaRPr lang="el-GR"/>
            </a:p>
          </p:txBody>
        </p:sp>
        <p:sp>
          <p:nvSpPr>
            <p:cNvPr id="4" name="TextBox 4"/>
            <p:cNvSpPr txBox="1"/>
            <p:nvPr/>
          </p:nvSpPr>
          <p:spPr>
            <a:xfrm>
              <a:off x="0" y="168275"/>
              <a:ext cx="698500" cy="504825"/>
            </a:xfrm>
            <a:prstGeom prst="rect">
              <a:avLst/>
            </a:prstGeom>
          </p:spPr>
          <p:txBody>
            <a:bodyPr lIns="50800" tIns="50800" rIns="50800" bIns="50800" rtlCol="0" anchor="ctr"/>
            <a:lstStyle/>
            <a:p>
              <a:pPr algn="ctr">
                <a:lnSpc>
                  <a:spcPts val="1632"/>
                </a:lnSpc>
              </a:pPr>
              <a:endParaRPr/>
            </a:p>
          </p:txBody>
        </p:sp>
      </p:grpSp>
      <p:sp>
        <p:nvSpPr>
          <p:cNvPr id="5" name="Freeform 5"/>
          <p:cNvSpPr/>
          <p:nvPr/>
        </p:nvSpPr>
        <p:spPr>
          <a:xfrm>
            <a:off x="-926986" y="7899964"/>
            <a:ext cx="3911372" cy="3446896"/>
          </a:xfrm>
          <a:custGeom>
            <a:avLst/>
            <a:gdLst/>
            <a:ahLst/>
            <a:cxnLst/>
            <a:rect l="l" t="t" r="r" b="b"/>
            <a:pathLst>
              <a:path w="3911372" h="3446896">
                <a:moveTo>
                  <a:pt x="0" y="0"/>
                </a:moveTo>
                <a:lnTo>
                  <a:pt x="3911372" y="0"/>
                </a:lnTo>
                <a:lnTo>
                  <a:pt x="3911372" y="3446896"/>
                </a:lnTo>
                <a:lnTo>
                  <a:pt x="0" y="3446896"/>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l-GR"/>
          </a:p>
        </p:txBody>
      </p:sp>
      <p:sp>
        <p:nvSpPr>
          <p:cNvPr id="6" name="Freeform 6"/>
          <p:cNvSpPr/>
          <p:nvPr/>
        </p:nvSpPr>
        <p:spPr>
          <a:xfrm rot="-9334520">
            <a:off x="52254" y="-854981"/>
            <a:ext cx="1651804" cy="3495882"/>
          </a:xfrm>
          <a:custGeom>
            <a:avLst/>
            <a:gdLst/>
            <a:ahLst/>
            <a:cxnLst/>
            <a:rect l="l" t="t" r="r" b="b"/>
            <a:pathLst>
              <a:path w="1651804" h="3495882">
                <a:moveTo>
                  <a:pt x="0" y="0"/>
                </a:moveTo>
                <a:lnTo>
                  <a:pt x="1651804" y="0"/>
                </a:lnTo>
                <a:lnTo>
                  <a:pt x="1651804" y="3495882"/>
                </a:lnTo>
                <a:lnTo>
                  <a:pt x="0" y="34958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7" name="Freeform 7"/>
          <p:cNvSpPr/>
          <p:nvPr/>
        </p:nvSpPr>
        <p:spPr>
          <a:xfrm>
            <a:off x="14600017" y="-2442709"/>
            <a:ext cx="7722795" cy="7500765"/>
          </a:xfrm>
          <a:custGeom>
            <a:avLst/>
            <a:gdLst/>
            <a:ahLst/>
            <a:cxnLst/>
            <a:rect l="l" t="t" r="r" b="b"/>
            <a:pathLst>
              <a:path w="7722795" h="7500765">
                <a:moveTo>
                  <a:pt x="0" y="0"/>
                </a:moveTo>
                <a:lnTo>
                  <a:pt x="7722795" y="0"/>
                </a:lnTo>
                <a:lnTo>
                  <a:pt x="7722795" y="7500765"/>
                </a:lnTo>
                <a:lnTo>
                  <a:pt x="0" y="7500765"/>
                </a:lnTo>
                <a:lnTo>
                  <a:pt x="0" y="0"/>
                </a:lnTo>
                <a:close/>
              </a:path>
            </a:pathLst>
          </a:custGeom>
          <a:blipFill>
            <a:blip r:embed="rId6">
              <a:alphaModFix amt="50000"/>
              <a:extLst>
                <a:ext uri="{96DAC541-7B7A-43D3-8B79-37D633B846F1}">
                  <asvg:svgBlip xmlns:asvg="http://schemas.microsoft.com/office/drawing/2016/SVG/main" r:embed="rId7"/>
                </a:ext>
              </a:extLst>
            </a:blip>
            <a:stretch>
              <a:fillRect/>
            </a:stretch>
          </a:blipFill>
        </p:spPr>
        <p:txBody>
          <a:bodyPr/>
          <a:lstStyle/>
          <a:p>
            <a:endParaRPr lang="el-GR"/>
          </a:p>
        </p:txBody>
      </p:sp>
      <p:sp>
        <p:nvSpPr>
          <p:cNvPr id="8" name="Freeform 8"/>
          <p:cNvSpPr/>
          <p:nvPr/>
        </p:nvSpPr>
        <p:spPr>
          <a:xfrm rot="877102">
            <a:off x="12792125" y="8473791"/>
            <a:ext cx="5231389" cy="5421129"/>
          </a:xfrm>
          <a:custGeom>
            <a:avLst/>
            <a:gdLst/>
            <a:ahLst/>
            <a:cxnLst/>
            <a:rect l="l" t="t" r="r" b="b"/>
            <a:pathLst>
              <a:path w="5231389" h="5421129">
                <a:moveTo>
                  <a:pt x="0" y="0"/>
                </a:moveTo>
                <a:lnTo>
                  <a:pt x="5231389" y="0"/>
                </a:lnTo>
                <a:lnTo>
                  <a:pt x="5231389" y="5421129"/>
                </a:lnTo>
                <a:lnTo>
                  <a:pt x="0" y="5421129"/>
                </a:lnTo>
                <a:lnTo>
                  <a:pt x="0" y="0"/>
                </a:lnTo>
                <a:close/>
              </a:path>
            </a:pathLst>
          </a:custGeom>
          <a:blipFill>
            <a:blip r:embed="rId8">
              <a:alphaModFix amt="50000"/>
              <a:extLst>
                <a:ext uri="{96DAC541-7B7A-43D3-8B79-37D633B846F1}">
                  <asvg:svgBlip xmlns:asvg="http://schemas.microsoft.com/office/drawing/2016/SVG/main" r:embed="rId9"/>
                </a:ext>
              </a:extLst>
            </a:blip>
            <a:stretch>
              <a:fillRect/>
            </a:stretch>
          </a:blipFill>
        </p:spPr>
        <p:txBody>
          <a:bodyPr/>
          <a:lstStyle/>
          <a:p>
            <a:endParaRPr lang="el-GR"/>
          </a:p>
        </p:txBody>
      </p:sp>
      <p:sp>
        <p:nvSpPr>
          <p:cNvPr id="9" name="Freeform 9"/>
          <p:cNvSpPr/>
          <p:nvPr/>
        </p:nvSpPr>
        <p:spPr>
          <a:xfrm>
            <a:off x="15724001" y="7054130"/>
            <a:ext cx="2581004" cy="4292729"/>
          </a:xfrm>
          <a:custGeom>
            <a:avLst/>
            <a:gdLst/>
            <a:ahLst/>
            <a:cxnLst/>
            <a:rect l="l" t="t" r="r" b="b"/>
            <a:pathLst>
              <a:path w="2581004" h="4292729">
                <a:moveTo>
                  <a:pt x="0" y="0"/>
                </a:moveTo>
                <a:lnTo>
                  <a:pt x="2581003" y="0"/>
                </a:lnTo>
                <a:lnTo>
                  <a:pt x="2581003" y="4292730"/>
                </a:lnTo>
                <a:lnTo>
                  <a:pt x="0" y="42927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grpSp>
        <p:nvGrpSpPr>
          <p:cNvPr id="10" name="Group 10"/>
          <p:cNvGrpSpPr/>
          <p:nvPr/>
        </p:nvGrpSpPr>
        <p:grpSpPr>
          <a:xfrm>
            <a:off x="178379" y="0"/>
            <a:ext cx="18417528" cy="10296980"/>
            <a:chOff x="0" y="0"/>
            <a:chExt cx="24556704" cy="13729306"/>
          </a:xfrm>
        </p:grpSpPr>
        <p:sp>
          <p:nvSpPr>
            <p:cNvPr id="11" name="Freeform 11"/>
            <p:cNvSpPr/>
            <p:nvPr/>
          </p:nvSpPr>
          <p:spPr>
            <a:xfrm>
              <a:off x="0" y="5677160"/>
              <a:ext cx="6391251" cy="8052146"/>
            </a:xfrm>
            <a:custGeom>
              <a:avLst/>
              <a:gdLst/>
              <a:ahLst/>
              <a:cxnLst/>
              <a:rect l="l" t="t" r="r" b="b"/>
              <a:pathLst>
                <a:path w="6391251" h="8052146">
                  <a:moveTo>
                    <a:pt x="0" y="0"/>
                  </a:moveTo>
                  <a:lnTo>
                    <a:pt x="6391251" y="0"/>
                  </a:lnTo>
                  <a:lnTo>
                    <a:pt x="6391251" y="8052146"/>
                  </a:lnTo>
                  <a:lnTo>
                    <a:pt x="0" y="8052146"/>
                  </a:lnTo>
                  <a:lnTo>
                    <a:pt x="0" y="0"/>
                  </a:lnTo>
                  <a:close/>
                </a:path>
              </a:pathLst>
            </a:custGeom>
            <a:blipFill>
              <a:blip r:embed="rId12"/>
              <a:stretch>
                <a:fillRect l="-78490" r="-180191"/>
              </a:stretch>
            </a:blipFill>
          </p:spPr>
          <p:txBody>
            <a:bodyPr/>
            <a:lstStyle/>
            <a:p>
              <a:endParaRPr lang="el-GR"/>
            </a:p>
          </p:txBody>
        </p:sp>
        <p:sp>
          <p:nvSpPr>
            <p:cNvPr id="12" name="Freeform 12"/>
            <p:cNvSpPr/>
            <p:nvPr/>
          </p:nvSpPr>
          <p:spPr>
            <a:xfrm>
              <a:off x="5460222" y="0"/>
              <a:ext cx="11955538" cy="8818796"/>
            </a:xfrm>
            <a:custGeom>
              <a:avLst/>
              <a:gdLst/>
              <a:ahLst/>
              <a:cxnLst/>
              <a:rect l="l" t="t" r="r" b="b"/>
              <a:pathLst>
                <a:path w="11955538" h="8818796">
                  <a:moveTo>
                    <a:pt x="0" y="0"/>
                  </a:moveTo>
                  <a:lnTo>
                    <a:pt x="11955538" y="0"/>
                  </a:lnTo>
                  <a:lnTo>
                    <a:pt x="11955538" y="8818796"/>
                  </a:lnTo>
                  <a:lnTo>
                    <a:pt x="0" y="8818796"/>
                  </a:lnTo>
                  <a:lnTo>
                    <a:pt x="0" y="0"/>
                  </a:lnTo>
                  <a:close/>
                </a:path>
              </a:pathLst>
            </a:custGeom>
            <a:blipFill>
              <a:blip r:embed="rId13"/>
              <a:stretch>
                <a:fillRect b="-51473"/>
              </a:stretch>
            </a:blipFill>
          </p:spPr>
          <p:txBody>
            <a:bodyPr/>
            <a:lstStyle/>
            <a:p>
              <a:endParaRPr lang="el-GR"/>
            </a:p>
          </p:txBody>
        </p:sp>
        <p:sp>
          <p:nvSpPr>
            <p:cNvPr id="13" name="TextBox 13"/>
            <p:cNvSpPr txBox="1"/>
            <p:nvPr/>
          </p:nvSpPr>
          <p:spPr>
            <a:xfrm>
              <a:off x="6594169" y="5206197"/>
              <a:ext cx="10214333" cy="2540780"/>
            </a:xfrm>
            <a:prstGeom prst="rect">
              <a:avLst/>
            </a:prstGeom>
          </p:spPr>
          <p:txBody>
            <a:bodyPr lIns="0" tIns="0" rIns="0" bIns="0" rtlCol="0" anchor="t">
              <a:spAutoFit/>
            </a:bodyPr>
            <a:lstStyle/>
            <a:p>
              <a:pPr algn="ctr">
                <a:lnSpc>
                  <a:spcPts val="16047"/>
                </a:lnSpc>
              </a:pPr>
              <a:r>
                <a:rPr lang="en-US" sz="11462">
                  <a:solidFill>
                    <a:srgbClr val="BE1E2D"/>
                  </a:solidFill>
                  <a:latin typeface="Children One"/>
                  <a:ea typeface="Children One"/>
                  <a:cs typeface="Children One"/>
                  <a:sym typeface="Children One"/>
                </a:rPr>
                <a:t>ΣΥΝΤΡΟΦΙΑ</a:t>
              </a:r>
            </a:p>
          </p:txBody>
        </p:sp>
        <p:sp>
          <p:nvSpPr>
            <p:cNvPr id="14" name="Freeform 14"/>
            <p:cNvSpPr/>
            <p:nvPr/>
          </p:nvSpPr>
          <p:spPr>
            <a:xfrm>
              <a:off x="16422418" y="2423543"/>
              <a:ext cx="8134286" cy="11299352"/>
            </a:xfrm>
            <a:custGeom>
              <a:avLst/>
              <a:gdLst/>
              <a:ahLst/>
              <a:cxnLst/>
              <a:rect l="l" t="t" r="r" b="b"/>
              <a:pathLst>
                <a:path w="8134286" h="11299352">
                  <a:moveTo>
                    <a:pt x="0" y="0"/>
                  </a:moveTo>
                  <a:lnTo>
                    <a:pt x="8134286" y="0"/>
                  </a:lnTo>
                  <a:lnTo>
                    <a:pt x="8134286" y="11299352"/>
                  </a:lnTo>
                  <a:lnTo>
                    <a:pt x="0" y="11299352"/>
                  </a:lnTo>
                  <a:lnTo>
                    <a:pt x="0" y="0"/>
                  </a:lnTo>
                  <a:close/>
                </a:path>
              </a:pathLst>
            </a:custGeom>
            <a:blipFill>
              <a:blip r:embed="rId14"/>
              <a:stretch>
                <a:fillRect l="-2167" t="-7354" r="-2167" b="-6757"/>
              </a:stretch>
            </a:blipFill>
          </p:spPr>
          <p:txBody>
            <a:bodyPr/>
            <a:lstStyle/>
            <a:p>
              <a:endParaRPr lang="el-GR"/>
            </a:p>
          </p:txBody>
        </p:sp>
        <p:sp>
          <p:nvSpPr>
            <p:cNvPr id="15" name="Freeform 15"/>
            <p:cNvSpPr/>
            <p:nvPr/>
          </p:nvSpPr>
          <p:spPr>
            <a:xfrm>
              <a:off x="8865019" y="7531781"/>
              <a:ext cx="4838373" cy="6191113"/>
            </a:xfrm>
            <a:custGeom>
              <a:avLst/>
              <a:gdLst/>
              <a:ahLst/>
              <a:cxnLst/>
              <a:rect l="l" t="t" r="r" b="b"/>
              <a:pathLst>
                <a:path w="4838373" h="6191113">
                  <a:moveTo>
                    <a:pt x="0" y="0"/>
                  </a:moveTo>
                  <a:lnTo>
                    <a:pt x="4838373" y="0"/>
                  </a:lnTo>
                  <a:lnTo>
                    <a:pt x="4838373" y="6191114"/>
                  </a:lnTo>
                  <a:lnTo>
                    <a:pt x="0" y="6191114"/>
                  </a:lnTo>
                  <a:lnTo>
                    <a:pt x="0" y="0"/>
                  </a:lnTo>
                  <a:close/>
                </a:path>
              </a:pathLst>
            </a:custGeom>
            <a:blipFill>
              <a:blip r:embed="rId15"/>
              <a:stretch>
                <a:fillRect/>
              </a:stretch>
            </a:blipFill>
          </p:spPr>
          <p:txBody>
            <a:bodyPr/>
            <a:lstStyle/>
            <a:p>
              <a:endParaRPr lang="el-GR"/>
            </a:p>
          </p:txBody>
        </p:sp>
        <p:sp>
          <p:nvSpPr>
            <p:cNvPr id="16" name="TextBox 16"/>
            <p:cNvSpPr txBox="1"/>
            <p:nvPr/>
          </p:nvSpPr>
          <p:spPr>
            <a:xfrm>
              <a:off x="7254456" y="3680541"/>
              <a:ext cx="8367071" cy="1996620"/>
            </a:xfrm>
            <a:prstGeom prst="rect">
              <a:avLst/>
            </a:prstGeom>
          </p:spPr>
          <p:txBody>
            <a:bodyPr lIns="0" tIns="0" rIns="0" bIns="0" rtlCol="0" anchor="t">
              <a:spAutoFit/>
            </a:bodyPr>
            <a:lstStyle/>
            <a:p>
              <a:pPr algn="ctr">
                <a:lnSpc>
                  <a:spcPts val="12688"/>
                </a:lnSpc>
              </a:pPr>
              <a:r>
                <a:rPr lang="en-US" sz="9063" spc="598">
                  <a:solidFill>
                    <a:srgbClr val="303030"/>
                  </a:solidFill>
                  <a:latin typeface="Children One"/>
                  <a:ea typeface="Children One"/>
                  <a:cs typeface="Children One"/>
                  <a:sym typeface="Children One"/>
                </a:rPr>
                <a:t>ΚΑΤΗΧΗΤΙΚΗ</a:t>
              </a: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0B2AA"/>
        </a:solidFill>
        <a:effectLst/>
      </p:bgPr>
    </p:bg>
    <p:spTree>
      <p:nvGrpSpPr>
        <p:cNvPr id="1" name=""/>
        <p:cNvGrpSpPr/>
        <p:nvPr/>
      </p:nvGrpSpPr>
      <p:grpSpPr>
        <a:xfrm>
          <a:off x="0" y="0"/>
          <a:ext cx="0" cy="0"/>
          <a:chOff x="0" y="0"/>
          <a:chExt cx="0" cy="0"/>
        </a:xfrm>
      </p:grpSpPr>
      <p:sp>
        <p:nvSpPr>
          <p:cNvPr id="2" name="Freeform 2"/>
          <p:cNvSpPr/>
          <p:nvPr/>
        </p:nvSpPr>
        <p:spPr>
          <a:xfrm rot="-5400000">
            <a:off x="10813292" y="-216531"/>
            <a:ext cx="11632510" cy="11298075"/>
          </a:xfrm>
          <a:custGeom>
            <a:avLst/>
            <a:gdLst/>
            <a:ahLst/>
            <a:cxnLst/>
            <a:rect l="l" t="t" r="r" b="b"/>
            <a:pathLst>
              <a:path w="11632510" h="11298075">
                <a:moveTo>
                  <a:pt x="0" y="0"/>
                </a:moveTo>
                <a:lnTo>
                  <a:pt x="11632510" y="0"/>
                </a:lnTo>
                <a:lnTo>
                  <a:pt x="11632510" y="11298075"/>
                </a:lnTo>
                <a:lnTo>
                  <a:pt x="0" y="11298075"/>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rot="-5400000" flipV="1">
            <a:off x="-3901999" y="-216531"/>
            <a:ext cx="11632510" cy="11298075"/>
          </a:xfrm>
          <a:custGeom>
            <a:avLst/>
            <a:gdLst/>
            <a:ahLst/>
            <a:cxnLst/>
            <a:rect l="l" t="t" r="r" b="b"/>
            <a:pathLst>
              <a:path w="11632510" h="11298075">
                <a:moveTo>
                  <a:pt x="0" y="11298075"/>
                </a:moveTo>
                <a:lnTo>
                  <a:pt x="11632509" y="11298075"/>
                </a:lnTo>
                <a:lnTo>
                  <a:pt x="11632509" y="0"/>
                </a:lnTo>
                <a:lnTo>
                  <a:pt x="0" y="0"/>
                </a:lnTo>
                <a:lnTo>
                  <a:pt x="0" y="11298075"/>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txBody>
          <a:bodyPr/>
          <a:lstStyle/>
          <a:p>
            <a:endParaRPr lang="el-GR"/>
          </a:p>
        </p:txBody>
      </p:sp>
      <p:sp>
        <p:nvSpPr>
          <p:cNvPr id="4" name="Freeform 4"/>
          <p:cNvSpPr/>
          <p:nvPr/>
        </p:nvSpPr>
        <p:spPr>
          <a:xfrm rot="-1045609" flipH="1">
            <a:off x="16250905" y="-95777"/>
            <a:ext cx="2581004" cy="4292729"/>
          </a:xfrm>
          <a:custGeom>
            <a:avLst/>
            <a:gdLst/>
            <a:ahLst/>
            <a:cxnLst/>
            <a:rect l="l" t="t" r="r" b="b"/>
            <a:pathLst>
              <a:path w="2581004" h="4292729">
                <a:moveTo>
                  <a:pt x="2581003" y="0"/>
                </a:moveTo>
                <a:lnTo>
                  <a:pt x="0" y="0"/>
                </a:lnTo>
                <a:lnTo>
                  <a:pt x="0" y="4292730"/>
                </a:lnTo>
                <a:lnTo>
                  <a:pt x="2581003" y="4292730"/>
                </a:lnTo>
                <a:lnTo>
                  <a:pt x="2581003"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5" name="Freeform 5"/>
          <p:cNvSpPr/>
          <p:nvPr/>
        </p:nvSpPr>
        <p:spPr>
          <a:xfrm rot="1242309">
            <a:off x="-273251" y="317640"/>
            <a:ext cx="2581004" cy="4292729"/>
          </a:xfrm>
          <a:custGeom>
            <a:avLst/>
            <a:gdLst/>
            <a:ahLst/>
            <a:cxnLst/>
            <a:rect l="l" t="t" r="r" b="b"/>
            <a:pathLst>
              <a:path w="2581004" h="4292729">
                <a:moveTo>
                  <a:pt x="0" y="0"/>
                </a:moveTo>
                <a:lnTo>
                  <a:pt x="2581003" y="0"/>
                </a:lnTo>
                <a:lnTo>
                  <a:pt x="2581003" y="4292729"/>
                </a:lnTo>
                <a:lnTo>
                  <a:pt x="0" y="42927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6" name="Freeform 6"/>
          <p:cNvSpPr/>
          <p:nvPr/>
        </p:nvSpPr>
        <p:spPr>
          <a:xfrm>
            <a:off x="0" y="-1296533"/>
            <a:ext cx="7971700" cy="11562914"/>
          </a:xfrm>
          <a:custGeom>
            <a:avLst/>
            <a:gdLst/>
            <a:ahLst/>
            <a:cxnLst/>
            <a:rect l="l" t="t" r="r" b="b"/>
            <a:pathLst>
              <a:path w="7971700" h="11562914">
                <a:moveTo>
                  <a:pt x="0" y="0"/>
                </a:moveTo>
                <a:lnTo>
                  <a:pt x="7971700" y="0"/>
                </a:lnTo>
                <a:lnTo>
                  <a:pt x="7971700" y="11562914"/>
                </a:lnTo>
                <a:lnTo>
                  <a:pt x="0" y="11562914"/>
                </a:lnTo>
                <a:lnTo>
                  <a:pt x="0" y="0"/>
                </a:lnTo>
                <a:close/>
              </a:path>
            </a:pathLst>
          </a:custGeom>
          <a:blipFill>
            <a:blip r:embed="rId6"/>
            <a:stretch>
              <a:fillRect l="-10646" t="-1021" r="-10646" b="-185"/>
            </a:stretch>
          </a:blipFill>
        </p:spPr>
        <p:txBody>
          <a:bodyPr/>
          <a:lstStyle/>
          <a:p>
            <a:endParaRPr lang="el-GR"/>
          </a:p>
        </p:txBody>
      </p:sp>
      <p:sp>
        <p:nvSpPr>
          <p:cNvPr id="7" name="Freeform 7"/>
          <p:cNvSpPr/>
          <p:nvPr/>
        </p:nvSpPr>
        <p:spPr>
          <a:xfrm flipH="1">
            <a:off x="4520278" y="1546621"/>
            <a:ext cx="12591378" cy="8924139"/>
          </a:xfrm>
          <a:custGeom>
            <a:avLst/>
            <a:gdLst/>
            <a:ahLst/>
            <a:cxnLst/>
            <a:rect l="l" t="t" r="r" b="b"/>
            <a:pathLst>
              <a:path w="12591378" h="8924139">
                <a:moveTo>
                  <a:pt x="12591378" y="0"/>
                </a:moveTo>
                <a:lnTo>
                  <a:pt x="0" y="0"/>
                </a:lnTo>
                <a:lnTo>
                  <a:pt x="0" y="8924140"/>
                </a:lnTo>
                <a:lnTo>
                  <a:pt x="12591378" y="8924140"/>
                </a:lnTo>
                <a:lnTo>
                  <a:pt x="1259137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l-GR"/>
          </a:p>
        </p:txBody>
      </p:sp>
      <p:sp>
        <p:nvSpPr>
          <p:cNvPr id="8" name="TextBox 8"/>
          <p:cNvSpPr txBox="1"/>
          <p:nvPr/>
        </p:nvSpPr>
        <p:spPr>
          <a:xfrm>
            <a:off x="6873759" y="3226861"/>
            <a:ext cx="9113818" cy="6594883"/>
          </a:xfrm>
          <a:prstGeom prst="rect">
            <a:avLst/>
          </a:prstGeom>
        </p:spPr>
        <p:txBody>
          <a:bodyPr lIns="0" tIns="0" rIns="0" bIns="0" rtlCol="0" anchor="t">
            <a:spAutoFit/>
          </a:bodyPr>
          <a:lstStyle/>
          <a:p>
            <a:pPr algn="ctr">
              <a:lnSpc>
                <a:spcPts val="3751"/>
              </a:lnSpc>
            </a:pPr>
            <a:r>
              <a:rPr lang="en-US" sz="3751">
                <a:solidFill>
                  <a:srgbClr val="254247"/>
                </a:solidFill>
                <a:latin typeface="One Little Font"/>
                <a:ea typeface="One Little Font"/>
                <a:cs typeface="One Little Font"/>
                <a:sym typeface="One Little Font"/>
              </a:rPr>
              <a:t>«Όταν τα πηγαίνετε στα θέατρα, </a:t>
            </a:r>
          </a:p>
          <a:p>
            <a:pPr algn="ctr">
              <a:lnSpc>
                <a:spcPts val="3751"/>
              </a:lnSpc>
            </a:pPr>
            <a:r>
              <a:rPr lang="en-US" sz="3751">
                <a:solidFill>
                  <a:srgbClr val="254247"/>
                </a:solidFill>
                <a:latin typeface="One Little Font"/>
                <a:ea typeface="One Little Font"/>
                <a:cs typeface="One Little Font"/>
                <a:sym typeface="One Little Font"/>
              </a:rPr>
              <a:t>ούτε μαθήματα ούτε κανένα άλλο εμπόδιο προβάλλετε... Και πώς δεν θα παροργίσετε τον Θεό όταν βρίσκετε χρόνο για όλα τα άλλα πράγματα, όταν όμως πρόκειται για τα δικά Του, το θεωρείτε φορτικό για τα παιδιά κι αναχρονιστικό; «Μὴ ταῦτα, μή, ἀδελφοί! Καὶ γὰρ αὒτη μάλιστα ἡ ἡλικία τούτων δεῖται τῶν ἀκουσμάτων». Η ηλικία αυτή περισσότερο από κάθε άλλη έχει ανάγκη τέτοιων ακουσμάτων. Η παιδική ηλικία είναι απαλή σαν το κερί κι έτσι τυπώνονται εύκολα</a:t>
            </a:r>
          </a:p>
          <a:p>
            <a:pPr algn="ctr">
              <a:lnSpc>
                <a:spcPts val="3751"/>
              </a:lnSpc>
            </a:pPr>
            <a:r>
              <a:rPr lang="en-US" sz="3751">
                <a:solidFill>
                  <a:srgbClr val="254247"/>
                </a:solidFill>
                <a:latin typeface="One Little Font"/>
                <a:ea typeface="One Little Font"/>
                <a:cs typeface="One Little Font"/>
                <a:sym typeface="One Little Font"/>
              </a:rPr>
              <a:t> τα λόγια σαν σφραγίδα </a:t>
            </a:r>
          </a:p>
          <a:p>
            <a:pPr algn="ctr">
              <a:lnSpc>
                <a:spcPts val="3751"/>
              </a:lnSpc>
              <a:spcBef>
                <a:spcPct val="0"/>
              </a:spcBef>
            </a:pPr>
            <a:r>
              <a:rPr lang="en-US" sz="3751">
                <a:solidFill>
                  <a:srgbClr val="254247"/>
                </a:solidFill>
                <a:latin typeface="One Little Font"/>
                <a:ea typeface="One Little Font"/>
                <a:cs typeface="One Little Font"/>
                <a:sym typeface="One Little Font"/>
              </a:rPr>
              <a:t>στον νου τους»</a:t>
            </a:r>
          </a:p>
        </p:txBody>
      </p:sp>
      <p:sp>
        <p:nvSpPr>
          <p:cNvPr id="9" name="Freeform 9"/>
          <p:cNvSpPr/>
          <p:nvPr/>
        </p:nvSpPr>
        <p:spPr>
          <a:xfrm>
            <a:off x="387299" y="111058"/>
            <a:ext cx="1606240" cy="2055321"/>
          </a:xfrm>
          <a:custGeom>
            <a:avLst/>
            <a:gdLst/>
            <a:ahLst/>
            <a:cxnLst/>
            <a:rect l="l" t="t" r="r" b="b"/>
            <a:pathLst>
              <a:path w="1606240" h="2055321">
                <a:moveTo>
                  <a:pt x="0" y="0"/>
                </a:moveTo>
                <a:lnTo>
                  <a:pt x="1606240" y="0"/>
                </a:lnTo>
                <a:lnTo>
                  <a:pt x="1606240" y="2055322"/>
                </a:lnTo>
                <a:lnTo>
                  <a:pt x="0" y="2055322"/>
                </a:lnTo>
                <a:lnTo>
                  <a:pt x="0" y="0"/>
                </a:lnTo>
                <a:close/>
              </a:path>
            </a:pathLst>
          </a:custGeom>
          <a:blipFill>
            <a:blip r:embed="rId9"/>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0B2AA"/>
        </a:solidFill>
        <a:effectLst/>
      </p:bgPr>
    </p:bg>
    <p:spTree>
      <p:nvGrpSpPr>
        <p:cNvPr id="1" name=""/>
        <p:cNvGrpSpPr/>
        <p:nvPr/>
      </p:nvGrpSpPr>
      <p:grpSpPr>
        <a:xfrm>
          <a:off x="0" y="0"/>
          <a:ext cx="0" cy="0"/>
          <a:chOff x="0" y="0"/>
          <a:chExt cx="0" cy="0"/>
        </a:xfrm>
      </p:grpSpPr>
      <p:sp>
        <p:nvSpPr>
          <p:cNvPr id="2" name="Freeform 2"/>
          <p:cNvSpPr/>
          <p:nvPr/>
        </p:nvSpPr>
        <p:spPr>
          <a:xfrm rot="-5400000">
            <a:off x="10813292" y="-216531"/>
            <a:ext cx="11632510" cy="11298075"/>
          </a:xfrm>
          <a:custGeom>
            <a:avLst/>
            <a:gdLst/>
            <a:ahLst/>
            <a:cxnLst/>
            <a:rect l="l" t="t" r="r" b="b"/>
            <a:pathLst>
              <a:path w="11632510" h="11298075">
                <a:moveTo>
                  <a:pt x="0" y="0"/>
                </a:moveTo>
                <a:lnTo>
                  <a:pt x="11632510" y="0"/>
                </a:lnTo>
                <a:lnTo>
                  <a:pt x="11632510" y="11298075"/>
                </a:lnTo>
                <a:lnTo>
                  <a:pt x="0" y="11298075"/>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rot="-5400000" flipV="1">
            <a:off x="-3901999" y="-216531"/>
            <a:ext cx="11632510" cy="11298075"/>
          </a:xfrm>
          <a:custGeom>
            <a:avLst/>
            <a:gdLst/>
            <a:ahLst/>
            <a:cxnLst/>
            <a:rect l="l" t="t" r="r" b="b"/>
            <a:pathLst>
              <a:path w="11632510" h="11298075">
                <a:moveTo>
                  <a:pt x="0" y="11298075"/>
                </a:moveTo>
                <a:lnTo>
                  <a:pt x="11632509" y="11298075"/>
                </a:lnTo>
                <a:lnTo>
                  <a:pt x="11632509" y="0"/>
                </a:lnTo>
                <a:lnTo>
                  <a:pt x="0" y="0"/>
                </a:lnTo>
                <a:lnTo>
                  <a:pt x="0" y="11298075"/>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txBody>
          <a:bodyPr/>
          <a:lstStyle/>
          <a:p>
            <a:endParaRPr lang="el-GR"/>
          </a:p>
        </p:txBody>
      </p:sp>
      <p:sp>
        <p:nvSpPr>
          <p:cNvPr id="4" name="Freeform 4"/>
          <p:cNvSpPr/>
          <p:nvPr/>
        </p:nvSpPr>
        <p:spPr>
          <a:xfrm rot="-1045609" flipH="1">
            <a:off x="16250905" y="-95777"/>
            <a:ext cx="2581004" cy="4292729"/>
          </a:xfrm>
          <a:custGeom>
            <a:avLst/>
            <a:gdLst/>
            <a:ahLst/>
            <a:cxnLst/>
            <a:rect l="l" t="t" r="r" b="b"/>
            <a:pathLst>
              <a:path w="2581004" h="4292729">
                <a:moveTo>
                  <a:pt x="2581003" y="0"/>
                </a:moveTo>
                <a:lnTo>
                  <a:pt x="0" y="0"/>
                </a:lnTo>
                <a:lnTo>
                  <a:pt x="0" y="4292730"/>
                </a:lnTo>
                <a:lnTo>
                  <a:pt x="2581003" y="4292730"/>
                </a:lnTo>
                <a:lnTo>
                  <a:pt x="2581003"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5" name="Freeform 5"/>
          <p:cNvSpPr/>
          <p:nvPr/>
        </p:nvSpPr>
        <p:spPr>
          <a:xfrm rot="1242309">
            <a:off x="-273251" y="317640"/>
            <a:ext cx="2581004" cy="4292729"/>
          </a:xfrm>
          <a:custGeom>
            <a:avLst/>
            <a:gdLst/>
            <a:ahLst/>
            <a:cxnLst/>
            <a:rect l="l" t="t" r="r" b="b"/>
            <a:pathLst>
              <a:path w="2581004" h="4292729">
                <a:moveTo>
                  <a:pt x="0" y="0"/>
                </a:moveTo>
                <a:lnTo>
                  <a:pt x="2581003" y="0"/>
                </a:lnTo>
                <a:lnTo>
                  <a:pt x="2581003" y="4292729"/>
                </a:lnTo>
                <a:lnTo>
                  <a:pt x="0" y="42927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6" name="Freeform 6"/>
          <p:cNvSpPr/>
          <p:nvPr/>
        </p:nvSpPr>
        <p:spPr>
          <a:xfrm>
            <a:off x="10244780" y="-1086392"/>
            <a:ext cx="7608736" cy="12028800"/>
          </a:xfrm>
          <a:custGeom>
            <a:avLst/>
            <a:gdLst/>
            <a:ahLst/>
            <a:cxnLst/>
            <a:rect l="l" t="t" r="r" b="b"/>
            <a:pathLst>
              <a:path w="7608736" h="12028800">
                <a:moveTo>
                  <a:pt x="0" y="0"/>
                </a:moveTo>
                <a:lnTo>
                  <a:pt x="7608736" y="0"/>
                </a:lnTo>
                <a:lnTo>
                  <a:pt x="7608736" y="12028801"/>
                </a:lnTo>
                <a:lnTo>
                  <a:pt x="0" y="12028801"/>
                </a:lnTo>
                <a:lnTo>
                  <a:pt x="0" y="0"/>
                </a:lnTo>
                <a:close/>
              </a:path>
            </a:pathLst>
          </a:custGeom>
          <a:blipFill>
            <a:blip r:embed="rId6"/>
            <a:stretch>
              <a:fillRect l="-15064" t="-3861" r="-10649" b="-2875"/>
            </a:stretch>
          </a:blipFill>
        </p:spPr>
        <p:txBody>
          <a:bodyPr/>
          <a:lstStyle/>
          <a:p>
            <a:endParaRPr lang="el-GR"/>
          </a:p>
        </p:txBody>
      </p:sp>
      <p:sp>
        <p:nvSpPr>
          <p:cNvPr id="7" name="Freeform 7"/>
          <p:cNvSpPr/>
          <p:nvPr/>
        </p:nvSpPr>
        <p:spPr>
          <a:xfrm>
            <a:off x="686729" y="1681470"/>
            <a:ext cx="12591378" cy="8924139"/>
          </a:xfrm>
          <a:custGeom>
            <a:avLst/>
            <a:gdLst/>
            <a:ahLst/>
            <a:cxnLst/>
            <a:rect l="l" t="t" r="r" b="b"/>
            <a:pathLst>
              <a:path w="12591378" h="8924139">
                <a:moveTo>
                  <a:pt x="0" y="0"/>
                </a:moveTo>
                <a:lnTo>
                  <a:pt x="12591378" y="0"/>
                </a:lnTo>
                <a:lnTo>
                  <a:pt x="12591378" y="8924139"/>
                </a:lnTo>
                <a:lnTo>
                  <a:pt x="0" y="89241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l-GR"/>
          </a:p>
        </p:txBody>
      </p:sp>
      <p:sp>
        <p:nvSpPr>
          <p:cNvPr id="8" name="TextBox 8"/>
          <p:cNvSpPr txBox="1"/>
          <p:nvPr/>
        </p:nvSpPr>
        <p:spPr>
          <a:xfrm>
            <a:off x="1954337" y="4205809"/>
            <a:ext cx="9696685" cy="4522833"/>
          </a:xfrm>
          <a:prstGeom prst="rect">
            <a:avLst/>
          </a:prstGeom>
        </p:spPr>
        <p:txBody>
          <a:bodyPr lIns="0" tIns="0" rIns="0" bIns="0" rtlCol="0" anchor="t">
            <a:spAutoFit/>
          </a:bodyPr>
          <a:lstStyle/>
          <a:p>
            <a:pPr algn="ctr">
              <a:lnSpc>
                <a:spcPts val="3991"/>
              </a:lnSpc>
              <a:spcBef>
                <a:spcPct val="0"/>
              </a:spcBef>
            </a:pPr>
            <a:r>
              <a:rPr lang="en-US" sz="3991">
                <a:solidFill>
                  <a:srgbClr val="254247"/>
                </a:solidFill>
                <a:latin typeface="One Little Font"/>
                <a:ea typeface="One Little Font"/>
                <a:cs typeface="One Little Font"/>
                <a:sym typeface="One Little Font"/>
              </a:rPr>
              <a:t> το ενδιαφέρον για τη σωτηρία της ψυχής μας μοιάζει με το εμπόριο. Κάθε βράδυ ο έμπορος υπολογίζει το κέρδος και τη ζημιά του. Έτσι και όλοι μας, θα πρέπει κάθε βράδυ να κάνουμε τον εμπορικό απολογισμό μας. Να εισερχόμαστε στα άδυτα της καρδιάς μας και να ρωτάμε τον εαυτό μας:... ο απολογισμός, θα μας βοηθήσει να επανορθώνουμε τις ζημιές και να αποκτούμε πνευματικά κέρδη για την ψυχή μας</a:t>
            </a:r>
          </a:p>
        </p:txBody>
      </p:sp>
      <p:sp>
        <p:nvSpPr>
          <p:cNvPr id="9" name="Freeform 9"/>
          <p:cNvSpPr/>
          <p:nvPr/>
        </p:nvSpPr>
        <p:spPr>
          <a:xfrm>
            <a:off x="387299" y="111058"/>
            <a:ext cx="1606240" cy="2055321"/>
          </a:xfrm>
          <a:custGeom>
            <a:avLst/>
            <a:gdLst/>
            <a:ahLst/>
            <a:cxnLst/>
            <a:rect l="l" t="t" r="r" b="b"/>
            <a:pathLst>
              <a:path w="1606240" h="2055321">
                <a:moveTo>
                  <a:pt x="0" y="0"/>
                </a:moveTo>
                <a:lnTo>
                  <a:pt x="1606240" y="0"/>
                </a:lnTo>
                <a:lnTo>
                  <a:pt x="1606240" y="2055322"/>
                </a:lnTo>
                <a:lnTo>
                  <a:pt x="0" y="2055322"/>
                </a:lnTo>
                <a:lnTo>
                  <a:pt x="0" y="0"/>
                </a:lnTo>
                <a:close/>
              </a:path>
            </a:pathLst>
          </a:custGeom>
          <a:blipFill>
            <a:blip r:embed="rId9"/>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4FBFF"/>
        </a:solidFill>
        <a:effectLst/>
      </p:bgPr>
    </p:bg>
    <p:spTree>
      <p:nvGrpSpPr>
        <p:cNvPr id="1" name=""/>
        <p:cNvGrpSpPr/>
        <p:nvPr/>
      </p:nvGrpSpPr>
      <p:grpSpPr>
        <a:xfrm>
          <a:off x="0" y="0"/>
          <a:ext cx="0" cy="0"/>
          <a:chOff x="0" y="0"/>
          <a:chExt cx="0" cy="0"/>
        </a:xfrm>
      </p:grpSpPr>
      <p:sp>
        <p:nvSpPr>
          <p:cNvPr id="2" name="Freeform 2"/>
          <p:cNvSpPr/>
          <p:nvPr/>
        </p:nvSpPr>
        <p:spPr>
          <a:xfrm rot="-5400000">
            <a:off x="10228826" y="-1880725"/>
            <a:ext cx="11533131" cy="11201553"/>
          </a:xfrm>
          <a:custGeom>
            <a:avLst/>
            <a:gdLst/>
            <a:ahLst/>
            <a:cxnLst/>
            <a:rect l="l" t="t" r="r" b="b"/>
            <a:pathLst>
              <a:path w="11533131" h="11201553">
                <a:moveTo>
                  <a:pt x="0" y="0"/>
                </a:moveTo>
                <a:lnTo>
                  <a:pt x="11533131" y="0"/>
                </a:lnTo>
                <a:lnTo>
                  <a:pt x="11533131" y="11201553"/>
                </a:lnTo>
                <a:lnTo>
                  <a:pt x="0" y="11201553"/>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l-GR"/>
          </a:p>
        </p:txBody>
      </p:sp>
      <p:grpSp>
        <p:nvGrpSpPr>
          <p:cNvPr id="3" name="Group 3"/>
          <p:cNvGrpSpPr/>
          <p:nvPr/>
        </p:nvGrpSpPr>
        <p:grpSpPr>
          <a:xfrm>
            <a:off x="-131925" y="-281332"/>
            <a:ext cx="4250927" cy="10287000"/>
            <a:chOff x="0" y="0"/>
            <a:chExt cx="450709" cy="1090690"/>
          </a:xfrm>
        </p:grpSpPr>
        <p:sp>
          <p:nvSpPr>
            <p:cNvPr id="4" name="Freeform 4"/>
            <p:cNvSpPr/>
            <p:nvPr/>
          </p:nvSpPr>
          <p:spPr>
            <a:xfrm>
              <a:off x="0" y="0"/>
              <a:ext cx="450709" cy="1090690"/>
            </a:xfrm>
            <a:custGeom>
              <a:avLst/>
              <a:gdLst/>
              <a:ahLst/>
              <a:cxnLst/>
              <a:rect l="l" t="t" r="r" b="b"/>
              <a:pathLst>
                <a:path w="450709" h="1090690">
                  <a:moveTo>
                    <a:pt x="0" y="0"/>
                  </a:moveTo>
                  <a:lnTo>
                    <a:pt x="450709" y="0"/>
                  </a:lnTo>
                  <a:lnTo>
                    <a:pt x="450709" y="1090690"/>
                  </a:lnTo>
                  <a:lnTo>
                    <a:pt x="0" y="1090690"/>
                  </a:lnTo>
                  <a:close/>
                </a:path>
              </a:pathLst>
            </a:custGeom>
            <a:solidFill>
              <a:srgbClr val="20B2AA"/>
            </a:solidFill>
          </p:spPr>
          <p:txBody>
            <a:bodyPr/>
            <a:lstStyle/>
            <a:p>
              <a:endParaRPr lang="el-GR"/>
            </a:p>
          </p:txBody>
        </p:sp>
        <p:sp>
          <p:nvSpPr>
            <p:cNvPr id="5" name="TextBox 5"/>
            <p:cNvSpPr txBox="1"/>
            <p:nvPr/>
          </p:nvSpPr>
          <p:spPr>
            <a:xfrm>
              <a:off x="0" y="28575"/>
              <a:ext cx="450709" cy="1062115"/>
            </a:xfrm>
            <a:prstGeom prst="rect">
              <a:avLst/>
            </a:prstGeom>
          </p:spPr>
          <p:txBody>
            <a:bodyPr lIns="50800" tIns="50800" rIns="50800" bIns="50800" rtlCol="0" anchor="ctr"/>
            <a:lstStyle/>
            <a:p>
              <a:pPr algn="ctr">
                <a:lnSpc>
                  <a:spcPts val="1632"/>
                </a:lnSpc>
              </a:pPr>
              <a:endParaRPr/>
            </a:p>
          </p:txBody>
        </p:sp>
      </p:grpSp>
      <p:sp>
        <p:nvSpPr>
          <p:cNvPr id="6" name="Freeform 6"/>
          <p:cNvSpPr/>
          <p:nvPr/>
        </p:nvSpPr>
        <p:spPr>
          <a:xfrm rot="2213062">
            <a:off x="-2954424" y="-1315166"/>
            <a:ext cx="4749346" cy="4232855"/>
          </a:xfrm>
          <a:custGeom>
            <a:avLst/>
            <a:gdLst/>
            <a:ahLst/>
            <a:cxnLst/>
            <a:rect l="l" t="t" r="r" b="b"/>
            <a:pathLst>
              <a:path w="4749346" h="4232855">
                <a:moveTo>
                  <a:pt x="0" y="0"/>
                </a:moveTo>
                <a:lnTo>
                  <a:pt x="4749346" y="0"/>
                </a:lnTo>
                <a:lnTo>
                  <a:pt x="4749346" y="4232854"/>
                </a:lnTo>
                <a:lnTo>
                  <a:pt x="0" y="42328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7" name="Freeform 7"/>
          <p:cNvSpPr/>
          <p:nvPr/>
        </p:nvSpPr>
        <p:spPr>
          <a:xfrm rot="458063" flipH="1">
            <a:off x="16034444" y="5841851"/>
            <a:ext cx="2581004" cy="4292729"/>
          </a:xfrm>
          <a:custGeom>
            <a:avLst/>
            <a:gdLst/>
            <a:ahLst/>
            <a:cxnLst/>
            <a:rect l="l" t="t" r="r" b="b"/>
            <a:pathLst>
              <a:path w="2581004" h="4292729">
                <a:moveTo>
                  <a:pt x="2581003" y="0"/>
                </a:moveTo>
                <a:lnTo>
                  <a:pt x="0" y="0"/>
                </a:lnTo>
                <a:lnTo>
                  <a:pt x="0" y="4292730"/>
                </a:lnTo>
                <a:lnTo>
                  <a:pt x="2581003" y="4292730"/>
                </a:lnTo>
                <a:lnTo>
                  <a:pt x="2581003"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8" name="Freeform 8"/>
          <p:cNvSpPr/>
          <p:nvPr/>
        </p:nvSpPr>
        <p:spPr>
          <a:xfrm flipH="1" flipV="1">
            <a:off x="16459480" y="-1256139"/>
            <a:ext cx="4308691" cy="4114800"/>
          </a:xfrm>
          <a:custGeom>
            <a:avLst/>
            <a:gdLst/>
            <a:ahLst/>
            <a:cxnLst/>
            <a:rect l="l" t="t" r="r" b="b"/>
            <a:pathLst>
              <a:path w="4308691" h="4114800">
                <a:moveTo>
                  <a:pt x="4308691" y="4114800"/>
                </a:moveTo>
                <a:lnTo>
                  <a:pt x="0" y="4114800"/>
                </a:lnTo>
                <a:lnTo>
                  <a:pt x="0" y="0"/>
                </a:lnTo>
                <a:lnTo>
                  <a:pt x="4308691" y="0"/>
                </a:lnTo>
                <a:lnTo>
                  <a:pt x="4308691" y="411480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grpSp>
        <p:nvGrpSpPr>
          <p:cNvPr id="9" name="Group 9"/>
          <p:cNvGrpSpPr/>
          <p:nvPr/>
        </p:nvGrpSpPr>
        <p:grpSpPr>
          <a:xfrm>
            <a:off x="5775474" y="457757"/>
            <a:ext cx="10942515" cy="1405839"/>
            <a:chOff x="0" y="0"/>
            <a:chExt cx="14590020" cy="1874452"/>
          </a:xfrm>
        </p:grpSpPr>
        <p:sp>
          <p:nvSpPr>
            <p:cNvPr id="10" name="Freeform 10"/>
            <p:cNvSpPr/>
            <p:nvPr/>
          </p:nvSpPr>
          <p:spPr>
            <a:xfrm>
              <a:off x="11465933" y="0"/>
              <a:ext cx="3124087" cy="1874452"/>
            </a:xfrm>
            <a:custGeom>
              <a:avLst/>
              <a:gdLst/>
              <a:ahLst/>
              <a:cxnLst/>
              <a:rect l="l" t="t" r="r" b="b"/>
              <a:pathLst>
                <a:path w="3124087" h="1874452">
                  <a:moveTo>
                    <a:pt x="0" y="0"/>
                  </a:moveTo>
                  <a:lnTo>
                    <a:pt x="3124087" y="0"/>
                  </a:lnTo>
                  <a:lnTo>
                    <a:pt x="3124087" y="1874452"/>
                  </a:lnTo>
                  <a:lnTo>
                    <a:pt x="0" y="18744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11" name="Freeform 11"/>
            <p:cNvSpPr/>
            <p:nvPr/>
          </p:nvSpPr>
          <p:spPr>
            <a:xfrm>
              <a:off x="8599450" y="0"/>
              <a:ext cx="3124087" cy="1874452"/>
            </a:xfrm>
            <a:custGeom>
              <a:avLst/>
              <a:gdLst/>
              <a:ahLst/>
              <a:cxnLst/>
              <a:rect l="l" t="t" r="r" b="b"/>
              <a:pathLst>
                <a:path w="3124087" h="1874452">
                  <a:moveTo>
                    <a:pt x="0" y="0"/>
                  </a:moveTo>
                  <a:lnTo>
                    <a:pt x="3124087" y="0"/>
                  </a:lnTo>
                  <a:lnTo>
                    <a:pt x="3124087" y="1874452"/>
                  </a:lnTo>
                  <a:lnTo>
                    <a:pt x="0" y="18744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12" name="Freeform 12"/>
            <p:cNvSpPr/>
            <p:nvPr/>
          </p:nvSpPr>
          <p:spPr>
            <a:xfrm>
              <a:off x="5732966" y="0"/>
              <a:ext cx="3124087" cy="1874452"/>
            </a:xfrm>
            <a:custGeom>
              <a:avLst/>
              <a:gdLst/>
              <a:ahLst/>
              <a:cxnLst/>
              <a:rect l="l" t="t" r="r" b="b"/>
              <a:pathLst>
                <a:path w="3124087" h="1874452">
                  <a:moveTo>
                    <a:pt x="0" y="0"/>
                  </a:moveTo>
                  <a:lnTo>
                    <a:pt x="3124087" y="0"/>
                  </a:lnTo>
                  <a:lnTo>
                    <a:pt x="3124087" y="1874452"/>
                  </a:lnTo>
                  <a:lnTo>
                    <a:pt x="0" y="18744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13" name="Freeform 13"/>
            <p:cNvSpPr/>
            <p:nvPr/>
          </p:nvSpPr>
          <p:spPr>
            <a:xfrm>
              <a:off x="2866483" y="0"/>
              <a:ext cx="3124087" cy="1874452"/>
            </a:xfrm>
            <a:custGeom>
              <a:avLst/>
              <a:gdLst/>
              <a:ahLst/>
              <a:cxnLst/>
              <a:rect l="l" t="t" r="r" b="b"/>
              <a:pathLst>
                <a:path w="3124087" h="1874452">
                  <a:moveTo>
                    <a:pt x="0" y="0"/>
                  </a:moveTo>
                  <a:lnTo>
                    <a:pt x="3124087" y="0"/>
                  </a:lnTo>
                  <a:lnTo>
                    <a:pt x="3124087" y="1874452"/>
                  </a:lnTo>
                  <a:lnTo>
                    <a:pt x="0" y="18744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14" name="Freeform 14"/>
            <p:cNvSpPr/>
            <p:nvPr/>
          </p:nvSpPr>
          <p:spPr>
            <a:xfrm>
              <a:off x="0" y="0"/>
              <a:ext cx="3124087" cy="1874452"/>
            </a:xfrm>
            <a:custGeom>
              <a:avLst/>
              <a:gdLst/>
              <a:ahLst/>
              <a:cxnLst/>
              <a:rect l="l" t="t" r="r" b="b"/>
              <a:pathLst>
                <a:path w="3124087" h="1874452">
                  <a:moveTo>
                    <a:pt x="0" y="0"/>
                  </a:moveTo>
                  <a:lnTo>
                    <a:pt x="3124087" y="0"/>
                  </a:lnTo>
                  <a:lnTo>
                    <a:pt x="3124087" y="1874452"/>
                  </a:lnTo>
                  <a:lnTo>
                    <a:pt x="0" y="18744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grpSp>
      <p:sp>
        <p:nvSpPr>
          <p:cNvPr id="15" name="Freeform 15"/>
          <p:cNvSpPr/>
          <p:nvPr/>
        </p:nvSpPr>
        <p:spPr>
          <a:xfrm>
            <a:off x="387299" y="111058"/>
            <a:ext cx="1606240" cy="2055321"/>
          </a:xfrm>
          <a:custGeom>
            <a:avLst/>
            <a:gdLst/>
            <a:ahLst/>
            <a:cxnLst/>
            <a:rect l="l" t="t" r="r" b="b"/>
            <a:pathLst>
              <a:path w="1606240" h="2055321">
                <a:moveTo>
                  <a:pt x="0" y="0"/>
                </a:moveTo>
                <a:lnTo>
                  <a:pt x="1606240" y="0"/>
                </a:lnTo>
                <a:lnTo>
                  <a:pt x="1606240" y="2055322"/>
                </a:lnTo>
                <a:lnTo>
                  <a:pt x="0" y="2055322"/>
                </a:lnTo>
                <a:lnTo>
                  <a:pt x="0" y="0"/>
                </a:lnTo>
                <a:close/>
              </a:path>
            </a:pathLst>
          </a:custGeom>
          <a:blipFill>
            <a:blip r:embed="rId12"/>
            <a:stretch>
              <a:fillRect/>
            </a:stretch>
          </a:blipFill>
        </p:spPr>
        <p:txBody>
          <a:bodyPr/>
          <a:lstStyle/>
          <a:p>
            <a:endParaRPr lang="el-GR"/>
          </a:p>
        </p:txBody>
      </p:sp>
      <p:grpSp>
        <p:nvGrpSpPr>
          <p:cNvPr id="16" name="Group 16"/>
          <p:cNvGrpSpPr/>
          <p:nvPr/>
        </p:nvGrpSpPr>
        <p:grpSpPr>
          <a:xfrm>
            <a:off x="5775474" y="2050052"/>
            <a:ext cx="10942515" cy="1405839"/>
            <a:chOff x="0" y="0"/>
            <a:chExt cx="14590020" cy="1874452"/>
          </a:xfrm>
        </p:grpSpPr>
        <p:sp>
          <p:nvSpPr>
            <p:cNvPr id="17" name="Freeform 17"/>
            <p:cNvSpPr/>
            <p:nvPr/>
          </p:nvSpPr>
          <p:spPr>
            <a:xfrm>
              <a:off x="11465933" y="0"/>
              <a:ext cx="3124087" cy="1874452"/>
            </a:xfrm>
            <a:custGeom>
              <a:avLst/>
              <a:gdLst/>
              <a:ahLst/>
              <a:cxnLst/>
              <a:rect l="l" t="t" r="r" b="b"/>
              <a:pathLst>
                <a:path w="3124087" h="1874452">
                  <a:moveTo>
                    <a:pt x="0" y="0"/>
                  </a:moveTo>
                  <a:lnTo>
                    <a:pt x="3124087" y="0"/>
                  </a:lnTo>
                  <a:lnTo>
                    <a:pt x="3124087" y="1874452"/>
                  </a:lnTo>
                  <a:lnTo>
                    <a:pt x="0" y="18744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18" name="Freeform 18"/>
            <p:cNvSpPr/>
            <p:nvPr/>
          </p:nvSpPr>
          <p:spPr>
            <a:xfrm>
              <a:off x="8599450" y="0"/>
              <a:ext cx="3124087" cy="1874452"/>
            </a:xfrm>
            <a:custGeom>
              <a:avLst/>
              <a:gdLst/>
              <a:ahLst/>
              <a:cxnLst/>
              <a:rect l="l" t="t" r="r" b="b"/>
              <a:pathLst>
                <a:path w="3124087" h="1874452">
                  <a:moveTo>
                    <a:pt x="0" y="0"/>
                  </a:moveTo>
                  <a:lnTo>
                    <a:pt x="3124087" y="0"/>
                  </a:lnTo>
                  <a:lnTo>
                    <a:pt x="3124087" y="1874452"/>
                  </a:lnTo>
                  <a:lnTo>
                    <a:pt x="0" y="18744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19" name="Freeform 19"/>
            <p:cNvSpPr/>
            <p:nvPr/>
          </p:nvSpPr>
          <p:spPr>
            <a:xfrm>
              <a:off x="5732966" y="0"/>
              <a:ext cx="3124087" cy="1874452"/>
            </a:xfrm>
            <a:custGeom>
              <a:avLst/>
              <a:gdLst/>
              <a:ahLst/>
              <a:cxnLst/>
              <a:rect l="l" t="t" r="r" b="b"/>
              <a:pathLst>
                <a:path w="3124087" h="1874452">
                  <a:moveTo>
                    <a:pt x="0" y="0"/>
                  </a:moveTo>
                  <a:lnTo>
                    <a:pt x="3124087" y="0"/>
                  </a:lnTo>
                  <a:lnTo>
                    <a:pt x="3124087" y="1874452"/>
                  </a:lnTo>
                  <a:lnTo>
                    <a:pt x="0" y="18744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20" name="Freeform 20"/>
            <p:cNvSpPr/>
            <p:nvPr/>
          </p:nvSpPr>
          <p:spPr>
            <a:xfrm>
              <a:off x="2866483" y="0"/>
              <a:ext cx="3124087" cy="1874452"/>
            </a:xfrm>
            <a:custGeom>
              <a:avLst/>
              <a:gdLst/>
              <a:ahLst/>
              <a:cxnLst/>
              <a:rect l="l" t="t" r="r" b="b"/>
              <a:pathLst>
                <a:path w="3124087" h="1874452">
                  <a:moveTo>
                    <a:pt x="0" y="0"/>
                  </a:moveTo>
                  <a:lnTo>
                    <a:pt x="3124087" y="0"/>
                  </a:lnTo>
                  <a:lnTo>
                    <a:pt x="3124087" y="1874452"/>
                  </a:lnTo>
                  <a:lnTo>
                    <a:pt x="0" y="18744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21" name="Freeform 21"/>
            <p:cNvSpPr/>
            <p:nvPr/>
          </p:nvSpPr>
          <p:spPr>
            <a:xfrm>
              <a:off x="0" y="0"/>
              <a:ext cx="3124087" cy="1874452"/>
            </a:xfrm>
            <a:custGeom>
              <a:avLst/>
              <a:gdLst/>
              <a:ahLst/>
              <a:cxnLst/>
              <a:rect l="l" t="t" r="r" b="b"/>
              <a:pathLst>
                <a:path w="3124087" h="1874452">
                  <a:moveTo>
                    <a:pt x="0" y="0"/>
                  </a:moveTo>
                  <a:lnTo>
                    <a:pt x="3124087" y="0"/>
                  </a:lnTo>
                  <a:lnTo>
                    <a:pt x="3124087" y="1874452"/>
                  </a:lnTo>
                  <a:lnTo>
                    <a:pt x="0" y="18744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grpSp>
      <p:grpSp>
        <p:nvGrpSpPr>
          <p:cNvPr id="22" name="Group 22"/>
          <p:cNvGrpSpPr/>
          <p:nvPr/>
        </p:nvGrpSpPr>
        <p:grpSpPr>
          <a:xfrm>
            <a:off x="5775474" y="3642348"/>
            <a:ext cx="10942515" cy="1405839"/>
            <a:chOff x="0" y="0"/>
            <a:chExt cx="14590020" cy="1874452"/>
          </a:xfrm>
        </p:grpSpPr>
        <p:sp>
          <p:nvSpPr>
            <p:cNvPr id="23" name="Freeform 23"/>
            <p:cNvSpPr/>
            <p:nvPr/>
          </p:nvSpPr>
          <p:spPr>
            <a:xfrm>
              <a:off x="11465933" y="0"/>
              <a:ext cx="3124087" cy="1874452"/>
            </a:xfrm>
            <a:custGeom>
              <a:avLst/>
              <a:gdLst/>
              <a:ahLst/>
              <a:cxnLst/>
              <a:rect l="l" t="t" r="r" b="b"/>
              <a:pathLst>
                <a:path w="3124087" h="1874452">
                  <a:moveTo>
                    <a:pt x="0" y="0"/>
                  </a:moveTo>
                  <a:lnTo>
                    <a:pt x="3124087" y="0"/>
                  </a:lnTo>
                  <a:lnTo>
                    <a:pt x="3124087" y="1874452"/>
                  </a:lnTo>
                  <a:lnTo>
                    <a:pt x="0" y="18744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24" name="Freeform 24"/>
            <p:cNvSpPr/>
            <p:nvPr/>
          </p:nvSpPr>
          <p:spPr>
            <a:xfrm>
              <a:off x="8599450" y="0"/>
              <a:ext cx="3124087" cy="1874452"/>
            </a:xfrm>
            <a:custGeom>
              <a:avLst/>
              <a:gdLst/>
              <a:ahLst/>
              <a:cxnLst/>
              <a:rect l="l" t="t" r="r" b="b"/>
              <a:pathLst>
                <a:path w="3124087" h="1874452">
                  <a:moveTo>
                    <a:pt x="0" y="0"/>
                  </a:moveTo>
                  <a:lnTo>
                    <a:pt x="3124087" y="0"/>
                  </a:lnTo>
                  <a:lnTo>
                    <a:pt x="3124087" y="1874452"/>
                  </a:lnTo>
                  <a:lnTo>
                    <a:pt x="0" y="18744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25" name="Freeform 25"/>
            <p:cNvSpPr/>
            <p:nvPr/>
          </p:nvSpPr>
          <p:spPr>
            <a:xfrm>
              <a:off x="5732966" y="0"/>
              <a:ext cx="3124087" cy="1874452"/>
            </a:xfrm>
            <a:custGeom>
              <a:avLst/>
              <a:gdLst/>
              <a:ahLst/>
              <a:cxnLst/>
              <a:rect l="l" t="t" r="r" b="b"/>
              <a:pathLst>
                <a:path w="3124087" h="1874452">
                  <a:moveTo>
                    <a:pt x="0" y="0"/>
                  </a:moveTo>
                  <a:lnTo>
                    <a:pt x="3124087" y="0"/>
                  </a:lnTo>
                  <a:lnTo>
                    <a:pt x="3124087" y="1874452"/>
                  </a:lnTo>
                  <a:lnTo>
                    <a:pt x="0" y="18744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26" name="Freeform 26"/>
            <p:cNvSpPr/>
            <p:nvPr/>
          </p:nvSpPr>
          <p:spPr>
            <a:xfrm>
              <a:off x="2866483" y="0"/>
              <a:ext cx="3124087" cy="1874452"/>
            </a:xfrm>
            <a:custGeom>
              <a:avLst/>
              <a:gdLst/>
              <a:ahLst/>
              <a:cxnLst/>
              <a:rect l="l" t="t" r="r" b="b"/>
              <a:pathLst>
                <a:path w="3124087" h="1874452">
                  <a:moveTo>
                    <a:pt x="0" y="0"/>
                  </a:moveTo>
                  <a:lnTo>
                    <a:pt x="3124087" y="0"/>
                  </a:lnTo>
                  <a:lnTo>
                    <a:pt x="3124087" y="1874452"/>
                  </a:lnTo>
                  <a:lnTo>
                    <a:pt x="0" y="18744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27" name="Freeform 27"/>
            <p:cNvSpPr/>
            <p:nvPr/>
          </p:nvSpPr>
          <p:spPr>
            <a:xfrm>
              <a:off x="0" y="0"/>
              <a:ext cx="3124087" cy="1874452"/>
            </a:xfrm>
            <a:custGeom>
              <a:avLst/>
              <a:gdLst/>
              <a:ahLst/>
              <a:cxnLst/>
              <a:rect l="l" t="t" r="r" b="b"/>
              <a:pathLst>
                <a:path w="3124087" h="1874452">
                  <a:moveTo>
                    <a:pt x="0" y="0"/>
                  </a:moveTo>
                  <a:lnTo>
                    <a:pt x="3124087" y="0"/>
                  </a:lnTo>
                  <a:lnTo>
                    <a:pt x="3124087" y="1874452"/>
                  </a:lnTo>
                  <a:lnTo>
                    <a:pt x="0" y="18744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grpSp>
      <p:grpSp>
        <p:nvGrpSpPr>
          <p:cNvPr id="28" name="Group 28"/>
          <p:cNvGrpSpPr/>
          <p:nvPr/>
        </p:nvGrpSpPr>
        <p:grpSpPr>
          <a:xfrm>
            <a:off x="5775474" y="5234643"/>
            <a:ext cx="10942515" cy="1405839"/>
            <a:chOff x="0" y="0"/>
            <a:chExt cx="14590020" cy="1874452"/>
          </a:xfrm>
        </p:grpSpPr>
        <p:sp>
          <p:nvSpPr>
            <p:cNvPr id="29" name="Freeform 29"/>
            <p:cNvSpPr/>
            <p:nvPr/>
          </p:nvSpPr>
          <p:spPr>
            <a:xfrm>
              <a:off x="11465933" y="0"/>
              <a:ext cx="3124087" cy="1874452"/>
            </a:xfrm>
            <a:custGeom>
              <a:avLst/>
              <a:gdLst/>
              <a:ahLst/>
              <a:cxnLst/>
              <a:rect l="l" t="t" r="r" b="b"/>
              <a:pathLst>
                <a:path w="3124087" h="1874452">
                  <a:moveTo>
                    <a:pt x="0" y="0"/>
                  </a:moveTo>
                  <a:lnTo>
                    <a:pt x="3124087" y="0"/>
                  </a:lnTo>
                  <a:lnTo>
                    <a:pt x="3124087" y="1874452"/>
                  </a:lnTo>
                  <a:lnTo>
                    <a:pt x="0" y="18744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30" name="Freeform 30"/>
            <p:cNvSpPr/>
            <p:nvPr/>
          </p:nvSpPr>
          <p:spPr>
            <a:xfrm>
              <a:off x="8599450" y="0"/>
              <a:ext cx="3124087" cy="1874452"/>
            </a:xfrm>
            <a:custGeom>
              <a:avLst/>
              <a:gdLst/>
              <a:ahLst/>
              <a:cxnLst/>
              <a:rect l="l" t="t" r="r" b="b"/>
              <a:pathLst>
                <a:path w="3124087" h="1874452">
                  <a:moveTo>
                    <a:pt x="0" y="0"/>
                  </a:moveTo>
                  <a:lnTo>
                    <a:pt x="3124087" y="0"/>
                  </a:lnTo>
                  <a:lnTo>
                    <a:pt x="3124087" y="1874452"/>
                  </a:lnTo>
                  <a:lnTo>
                    <a:pt x="0" y="18744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31" name="Freeform 31"/>
            <p:cNvSpPr/>
            <p:nvPr/>
          </p:nvSpPr>
          <p:spPr>
            <a:xfrm>
              <a:off x="5732966" y="0"/>
              <a:ext cx="3124087" cy="1874452"/>
            </a:xfrm>
            <a:custGeom>
              <a:avLst/>
              <a:gdLst/>
              <a:ahLst/>
              <a:cxnLst/>
              <a:rect l="l" t="t" r="r" b="b"/>
              <a:pathLst>
                <a:path w="3124087" h="1874452">
                  <a:moveTo>
                    <a:pt x="0" y="0"/>
                  </a:moveTo>
                  <a:lnTo>
                    <a:pt x="3124087" y="0"/>
                  </a:lnTo>
                  <a:lnTo>
                    <a:pt x="3124087" y="1874452"/>
                  </a:lnTo>
                  <a:lnTo>
                    <a:pt x="0" y="18744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32" name="Freeform 32"/>
            <p:cNvSpPr/>
            <p:nvPr/>
          </p:nvSpPr>
          <p:spPr>
            <a:xfrm>
              <a:off x="2866483" y="0"/>
              <a:ext cx="3124087" cy="1874452"/>
            </a:xfrm>
            <a:custGeom>
              <a:avLst/>
              <a:gdLst/>
              <a:ahLst/>
              <a:cxnLst/>
              <a:rect l="l" t="t" r="r" b="b"/>
              <a:pathLst>
                <a:path w="3124087" h="1874452">
                  <a:moveTo>
                    <a:pt x="0" y="0"/>
                  </a:moveTo>
                  <a:lnTo>
                    <a:pt x="3124087" y="0"/>
                  </a:lnTo>
                  <a:lnTo>
                    <a:pt x="3124087" y="1874452"/>
                  </a:lnTo>
                  <a:lnTo>
                    <a:pt x="0" y="18744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33" name="Freeform 33"/>
            <p:cNvSpPr/>
            <p:nvPr/>
          </p:nvSpPr>
          <p:spPr>
            <a:xfrm>
              <a:off x="0" y="0"/>
              <a:ext cx="3124087" cy="1874452"/>
            </a:xfrm>
            <a:custGeom>
              <a:avLst/>
              <a:gdLst/>
              <a:ahLst/>
              <a:cxnLst/>
              <a:rect l="l" t="t" r="r" b="b"/>
              <a:pathLst>
                <a:path w="3124087" h="1874452">
                  <a:moveTo>
                    <a:pt x="0" y="0"/>
                  </a:moveTo>
                  <a:lnTo>
                    <a:pt x="3124087" y="0"/>
                  </a:lnTo>
                  <a:lnTo>
                    <a:pt x="3124087" y="1874452"/>
                  </a:lnTo>
                  <a:lnTo>
                    <a:pt x="0" y="18744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dirty="0"/>
            </a:p>
          </p:txBody>
        </p:sp>
      </p:grpSp>
      <p:grpSp>
        <p:nvGrpSpPr>
          <p:cNvPr id="34" name="Group 34"/>
          <p:cNvGrpSpPr/>
          <p:nvPr/>
        </p:nvGrpSpPr>
        <p:grpSpPr>
          <a:xfrm>
            <a:off x="5775474" y="6826939"/>
            <a:ext cx="10942515" cy="1405839"/>
            <a:chOff x="0" y="0"/>
            <a:chExt cx="14590020" cy="1874452"/>
          </a:xfrm>
        </p:grpSpPr>
        <p:sp>
          <p:nvSpPr>
            <p:cNvPr id="35" name="Freeform 35"/>
            <p:cNvSpPr/>
            <p:nvPr/>
          </p:nvSpPr>
          <p:spPr>
            <a:xfrm>
              <a:off x="11465933" y="0"/>
              <a:ext cx="3124087" cy="1874452"/>
            </a:xfrm>
            <a:custGeom>
              <a:avLst/>
              <a:gdLst/>
              <a:ahLst/>
              <a:cxnLst/>
              <a:rect l="l" t="t" r="r" b="b"/>
              <a:pathLst>
                <a:path w="3124087" h="1874452">
                  <a:moveTo>
                    <a:pt x="0" y="0"/>
                  </a:moveTo>
                  <a:lnTo>
                    <a:pt x="3124087" y="0"/>
                  </a:lnTo>
                  <a:lnTo>
                    <a:pt x="3124087" y="1874452"/>
                  </a:lnTo>
                  <a:lnTo>
                    <a:pt x="0" y="18744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36" name="Freeform 36"/>
            <p:cNvSpPr/>
            <p:nvPr/>
          </p:nvSpPr>
          <p:spPr>
            <a:xfrm>
              <a:off x="8599450" y="0"/>
              <a:ext cx="3124087" cy="1874452"/>
            </a:xfrm>
            <a:custGeom>
              <a:avLst/>
              <a:gdLst/>
              <a:ahLst/>
              <a:cxnLst/>
              <a:rect l="l" t="t" r="r" b="b"/>
              <a:pathLst>
                <a:path w="3124087" h="1874452">
                  <a:moveTo>
                    <a:pt x="0" y="0"/>
                  </a:moveTo>
                  <a:lnTo>
                    <a:pt x="3124087" y="0"/>
                  </a:lnTo>
                  <a:lnTo>
                    <a:pt x="3124087" y="1874452"/>
                  </a:lnTo>
                  <a:lnTo>
                    <a:pt x="0" y="18744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37" name="Freeform 37"/>
            <p:cNvSpPr/>
            <p:nvPr/>
          </p:nvSpPr>
          <p:spPr>
            <a:xfrm>
              <a:off x="5732966" y="0"/>
              <a:ext cx="3124087" cy="1874452"/>
            </a:xfrm>
            <a:custGeom>
              <a:avLst/>
              <a:gdLst/>
              <a:ahLst/>
              <a:cxnLst/>
              <a:rect l="l" t="t" r="r" b="b"/>
              <a:pathLst>
                <a:path w="3124087" h="1874452">
                  <a:moveTo>
                    <a:pt x="0" y="0"/>
                  </a:moveTo>
                  <a:lnTo>
                    <a:pt x="3124087" y="0"/>
                  </a:lnTo>
                  <a:lnTo>
                    <a:pt x="3124087" y="1874452"/>
                  </a:lnTo>
                  <a:lnTo>
                    <a:pt x="0" y="18744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38" name="Freeform 38"/>
            <p:cNvSpPr/>
            <p:nvPr/>
          </p:nvSpPr>
          <p:spPr>
            <a:xfrm>
              <a:off x="2866483" y="0"/>
              <a:ext cx="3124087" cy="1874452"/>
            </a:xfrm>
            <a:custGeom>
              <a:avLst/>
              <a:gdLst/>
              <a:ahLst/>
              <a:cxnLst/>
              <a:rect l="l" t="t" r="r" b="b"/>
              <a:pathLst>
                <a:path w="3124087" h="1874452">
                  <a:moveTo>
                    <a:pt x="0" y="0"/>
                  </a:moveTo>
                  <a:lnTo>
                    <a:pt x="3124087" y="0"/>
                  </a:lnTo>
                  <a:lnTo>
                    <a:pt x="3124087" y="1874452"/>
                  </a:lnTo>
                  <a:lnTo>
                    <a:pt x="0" y="18744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39" name="Freeform 39"/>
            <p:cNvSpPr/>
            <p:nvPr/>
          </p:nvSpPr>
          <p:spPr>
            <a:xfrm>
              <a:off x="0" y="0"/>
              <a:ext cx="3124087" cy="1874452"/>
            </a:xfrm>
            <a:custGeom>
              <a:avLst/>
              <a:gdLst/>
              <a:ahLst/>
              <a:cxnLst/>
              <a:rect l="l" t="t" r="r" b="b"/>
              <a:pathLst>
                <a:path w="3124087" h="1874452">
                  <a:moveTo>
                    <a:pt x="0" y="0"/>
                  </a:moveTo>
                  <a:lnTo>
                    <a:pt x="3124087" y="0"/>
                  </a:lnTo>
                  <a:lnTo>
                    <a:pt x="3124087" y="1874452"/>
                  </a:lnTo>
                  <a:lnTo>
                    <a:pt x="0" y="18744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grpSp>
      <p:grpSp>
        <p:nvGrpSpPr>
          <p:cNvPr id="40" name="Group 40"/>
          <p:cNvGrpSpPr/>
          <p:nvPr/>
        </p:nvGrpSpPr>
        <p:grpSpPr>
          <a:xfrm>
            <a:off x="5705499" y="8423278"/>
            <a:ext cx="10942515" cy="1405839"/>
            <a:chOff x="0" y="0"/>
            <a:chExt cx="14590020" cy="1874452"/>
          </a:xfrm>
        </p:grpSpPr>
        <p:sp>
          <p:nvSpPr>
            <p:cNvPr id="41" name="Freeform 41"/>
            <p:cNvSpPr/>
            <p:nvPr/>
          </p:nvSpPr>
          <p:spPr>
            <a:xfrm>
              <a:off x="11465933" y="0"/>
              <a:ext cx="3124087" cy="1874452"/>
            </a:xfrm>
            <a:custGeom>
              <a:avLst/>
              <a:gdLst/>
              <a:ahLst/>
              <a:cxnLst/>
              <a:rect l="l" t="t" r="r" b="b"/>
              <a:pathLst>
                <a:path w="3124087" h="1874452">
                  <a:moveTo>
                    <a:pt x="0" y="0"/>
                  </a:moveTo>
                  <a:lnTo>
                    <a:pt x="3124087" y="0"/>
                  </a:lnTo>
                  <a:lnTo>
                    <a:pt x="3124087" y="1874452"/>
                  </a:lnTo>
                  <a:lnTo>
                    <a:pt x="0" y="18744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42" name="Freeform 42"/>
            <p:cNvSpPr/>
            <p:nvPr/>
          </p:nvSpPr>
          <p:spPr>
            <a:xfrm>
              <a:off x="8599450" y="0"/>
              <a:ext cx="3124087" cy="1874452"/>
            </a:xfrm>
            <a:custGeom>
              <a:avLst/>
              <a:gdLst/>
              <a:ahLst/>
              <a:cxnLst/>
              <a:rect l="l" t="t" r="r" b="b"/>
              <a:pathLst>
                <a:path w="3124087" h="1874452">
                  <a:moveTo>
                    <a:pt x="0" y="0"/>
                  </a:moveTo>
                  <a:lnTo>
                    <a:pt x="3124087" y="0"/>
                  </a:lnTo>
                  <a:lnTo>
                    <a:pt x="3124087" y="1874452"/>
                  </a:lnTo>
                  <a:lnTo>
                    <a:pt x="0" y="18744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43" name="Freeform 43"/>
            <p:cNvSpPr/>
            <p:nvPr/>
          </p:nvSpPr>
          <p:spPr>
            <a:xfrm>
              <a:off x="5732966" y="0"/>
              <a:ext cx="3124087" cy="1874452"/>
            </a:xfrm>
            <a:custGeom>
              <a:avLst/>
              <a:gdLst/>
              <a:ahLst/>
              <a:cxnLst/>
              <a:rect l="l" t="t" r="r" b="b"/>
              <a:pathLst>
                <a:path w="3124087" h="1874452">
                  <a:moveTo>
                    <a:pt x="0" y="0"/>
                  </a:moveTo>
                  <a:lnTo>
                    <a:pt x="3124087" y="0"/>
                  </a:lnTo>
                  <a:lnTo>
                    <a:pt x="3124087" y="1874452"/>
                  </a:lnTo>
                  <a:lnTo>
                    <a:pt x="0" y="18744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44" name="Freeform 44"/>
            <p:cNvSpPr/>
            <p:nvPr/>
          </p:nvSpPr>
          <p:spPr>
            <a:xfrm>
              <a:off x="2866483" y="0"/>
              <a:ext cx="3124087" cy="1874452"/>
            </a:xfrm>
            <a:custGeom>
              <a:avLst/>
              <a:gdLst/>
              <a:ahLst/>
              <a:cxnLst/>
              <a:rect l="l" t="t" r="r" b="b"/>
              <a:pathLst>
                <a:path w="3124087" h="1874452">
                  <a:moveTo>
                    <a:pt x="0" y="0"/>
                  </a:moveTo>
                  <a:lnTo>
                    <a:pt x="3124087" y="0"/>
                  </a:lnTo>
                  <a:lnTo>
                    <a:pt x="3124087" y="1874452"/>
                  </a:lnTo>
                  <a:lnTo>
                    <a:pt x="0" y="18744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45" name="Freeform 45"/>
            <p:cNvSpPr/>
            <p:nvPr/>
          </p:nvSpPr>
          <p:spPr>
            <a:xfrm>
              <a:off x="0" y="0"/>
              <a:ext cx="3124087" cy="1874452"/>
            </a:xfrm>
            <a:custGeom>
              <a:avLst/>
              <a:gdLst/>
              <a:ahLst/>
              <a:cxnLst/>
              <a:rect l="l" t="t" r="r" b="b"/>
              <a:pathLst>
                <a:path w="3124087" h="1874452">
                  <a:moveTo>
                    <a:pt x="0" y="0"/>
                  </a:moveTo>
                  <a:lnTo>
                    <a:pt x="3124087" y="0"/>
                  </a:lnTo>
                  <a:lnTo>
                    <a:pt x="3124087" y="1874452"/>
                  </a:lnTo>
                  <a:lnTo>
                    <a:pt x="0" y="18744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grpSp>
      <p:sp>
        <p:nvSpPr>
          <p:cNvPr id="46" name="Freeform 46"/>
          <p:cNvSpPr/>
          <p:nvPr/>
        </p:nvSpPr>
        <p:spPr>
          <a:xfrm>
            <a:off x="687199" y="5890868"/>
            <a:ext cx="3080956" cy="4114800"/>
          </a:xfrm>
          <a:custGeom>
            <a:avLst/>
            <a:gdLst/>
            <a:ahLst/>
            <a:cxnLst/>
            <a:rect l="l" t="t" r="r" b="b"/>
            <a:pathLst>
              <a:path w="3080956" h="4114800">
                <a:moveTo>
                  <a:pt x="0" y="0"/>
                </a:moveTo>
                <a:lnTo>
                  <a:pt x="3080957" y="0"/>
                </a:lnTo>
                <a:lnTo>
                  <a:pt x="3080957"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l-GR"/>
          </a:p>
        </p:txBody>
      </p:sp>
      <p:sp>
        <p:nvSpPr>
          <p:cNvPr id="47" name="TextBox 47"/>
          <p:cNvSpPr txBox="1"/>
          <p:nvPr/>
        </p:nvSpPr>
        <p:spPr>
          <a:xfrm>
            <a:off x="0" y="4196364"/>
            <a:ext cx="3768156" cy="742369"/>
          </a:xfrm>
          <a:prstGeom prst="rect">
            <a:avLst/>
          </a:prstGeom>
        </p:spPr>
        <p:txBody>
          <a:bodyPr lIns="0" tIns="0" rIns="0" bIns="0" rtlCol="0" anchor="t">
            <a:spAutoFit/>
          </a:bodyPr>
          <a:lstStyle/>
          <a:p>
            <a:pPr algn="ctr">
              <a:lnSpc>
                <a:spcPts val="5600"/>
              </a:lnSpc>
              <a:spcBef>
                <a:spcPct val="0"/>
              </a:spcBef>
            </a:pPr>
            <a:r>
              <a:rPr lang="en-US" sz="5600">
                <a:solidFill>
                  <a:srgbClr val="FFFFFF"/>
                </a:solidFill>
                <a:latin typeface="One Little Font"/>
                <a:ea typeface="One Little Font"/>
                <a:cs typeface="One Little Font"/>
                <a:sym typeface="One Little Font"/>
              </a:rPr>
              <a:t>Απολογισμός</a:t>
            </a:r>
          </a:p>
        </p:txBody>
      </p:sp>
      <p:sp>
        <p:nvSpPr>
          <p:cNvPr id="48" name="TextBox 48"/>
          <p:cNvSpPr txBox="1"/>
          <p:nvPr/>
        </p:nvSpPr>
        <p:spPr>
          <a:xfrm>
            <a:off x="5894033" y="956429"/>
            <a:ext cx="10565446" cy="495955"/>
          </a:xfrm>
          <a:prstGeom prst="rect">
            <a:avLst/>
          </a:prstGeom>
        </p:spPr>
        <p:txBody>
          <a:bodyPr lIns="0" tIns="0" rIns="0" bIns="0" rtlCol="0" anchor="t">
            <a:spAutoFit/>
          </a:bodyPr>
          <a:lstStyle/>
          <a:p>
            <a:pPr algn="ctr">
              <a:lnSpc>
                <a:spcPts val="3758"/>
              </a:lnSpc>
              <a:spcBef>
                <a:spcPct val="0"/>
              </a:spcBef>
            </a:pPr>
            <a:r>
              <a:rPr lang="en-US" sz="3758" dirty="0">
                <a:solidFill>
                  <a:srgbClr val="FFFFFF"/>
                </a:solidFill>
                <a:latin typeface="One Little Font"/>
                <a:ea typeface="One Little Font"/>
                <a:cs typeface="One Little Font"/>
                <a:sym typeface="One Little Font"/>
              </a:rPr>
              <a:t> </a:t>
            </a:r>
            <a:r>
              <a:rPr lang="en-US" sz="3758" dirty="0" err="1">
                <a:solidFill>
                  <a:srgbClr val="FFFFFF"/>
                </a:solidFill>
                <a:latin typeface="One Little Font"/>
                <a:ea typeface="One Little Font"/>
                <a:cs typeface="One Little Font"/>
                <a:sym typeface="One Little Font"/>
              </a:rPr>
              <a:t>Μή</a:t>
            </a:r>
            <a:r>
              <a:rPr lang="en-US" sz="3758" dirty="0">
                <a:solidFill>
                  <a:srgbClr val="FFFFFF"/>
                </a:solidFill>
                <a:latin typeface="One Little Font"/>
                <a:ea typeface="One Little Font"/>
                <a:cs typeface="One Little Font"/>
                <a:sym typeface="One Little Font"/>
              </a:rPr>
              <a:t>πως σήμερα με κάποιον τρόπο στενοχώρησα τον Θεό;</a:t>
            </a:r>
          </a:p>
        </p:txBody>
      </p:sp>
      <p:sp>
        <p:nvSpPr>
          <p:cNvPr id="49" name="TextBox 49"/>
          <p:cNvSpPr txBox="1"/>
          <p:nvPr/>
        </p:nvSpPr>
        <p:spPr>
          <a:xfrm>
            <a:off x="5894033" y="2548725"/>
            <a:ext cx="10565446" cy="495955"/>
          </a:xfrm>
          <a:prstGeom prst="rect">
            <a:avLst/>
          </a:prstGeom>
        </p:spPr>
        <p:txBody>
          <a:bodyPr lIns="0" tIns="0" rIns="0" bIns="0" rtlCol="0" anchor="t">
            <a:spAutoFit/>
          </a:bodyPr>
          <a:lstStyle/>
          <a:p>
            <a:pPr algn="ctr">
              <a:lnSpc>
                <a:spcPts val="3758"/>
              </a:lnSpc>
              <a:spcBef>
                <a:spcPct val="0"/>
              </a:spcBef>
            </a:pPr>
            <a:r>
              <a:rPr lang="en-US" sz="3758">
                <a:solidFill>
                  <a:srgbClr val="FFFFFF"/>
                </a:solidFill>
                <a:latin typeface="One Little Font"/>
                <a:ea typeface="One Little Font"/>
                <a:cs typeface="One Little Font"/>
                <a:sym typeface="One Little Font"/>
              </a:rPr>
              <a:t>Μήπως είπα κάποιον λόγο άσχημο;</a:t>
            </a:r>
          </a:p>
        </p:txBody>
      </p:sp>
      <p:sp>
        <p:nvSpPr>
          <p:cNvPr id="50" name="TextBox 50"/>
          <p:cNvSpPr txBox="1"/>
          <p:nvPr/>
        </p:nvSpPr>
        <p:spPr>
          <a:xfrm>
            <a:off x="5894033" y="3985762"/>
            <a:ext cx="10565446" cy="972656"/>
          </a:xfrm>
          <a:prstGeom prst="rect">
            <a:avLst/>
          </a:prstGeom>
        </p:spPr>
        <p:txBody>
          <a:bodyPr lIns="0" tIns="0" rIns="0" bIns="0" rtlCol="0" anchor="t">
            <a:spAutoFit/>
          </a:bodyPr>
          <a:lstStyle/>
          <a:p>
            <a:pPr algn="ctr">
              <a:lnSpc>
                <a:spcPts val="3758"/>
              </a:lnSpc>
            </a:pPr>
            <a:r>
              <a:rPr lang="en-US" sz="3758">
                <a:solidFill>
                  <a:srgbClr val="FFFFFF"/>
                </a:solidFill>
                <a:latin typeface="One Little Font"/>
                <a:ea typeface="One Little Font"/>
                <a:cs typeface="One Little Font"/>
                <a:sym typeface="One Little Font"/>
              </a:rPr>
              <a:t>Μήπως εξόργισα τους γονείς ή τα αδέλφια μου </a:t>
            </a:r>
          </a:p>
          <a:p>
            <a:pPr algn="ctr">
              <a:lnSpc>
                <a:spcPts val="3758"/>
              </a:lnSpc>
              <a:spcBef>
                <a:spcPct val="0"/>
              </a:spcBef>
            </a:pPr>
            <a:r>
              <a:rPr lang="en-US" sz="3758">
                <a:solidFill>
                  <a:srgbClr val="FFFFFF"/>
                </a:solidFill>
                <a:latin typeface="One Little Font"/>
                <a:ea typeface="One Little Font"/>
                <a:cs typeface="One Little Font"/>
                <a:sym typeface="One Little Font"/>
              </a:rPr>
              <a:t>ή τους συνανθρώπους μου;</a:t>
            </a:r>
          </a:p>
        </p:txBody>
      </p:sp>
      <p:sp>
        <p:nvSpPr>
          <p:cNvPr id="51" name="TextBox 51"/>
          <p:cNvSpPr txBox="1"/>
          <p:nvPr/>
        </p:nvSpPr>
        <p:spPr>
          <a:xfrm>
            <a:off x="5894033" y="5733316"/>
            <a:ext cx="10565446" cy="495955"/>
          </a:xfrm>
          <a:prstGeom prst="rect">
            <a:avLst/>
          </a:prstGeom>
        </p:spPr>
        <p:txBody>
          <a:bodyPr lIns="0" tIns="0" rIns="0" bIns="0" rtlCol="0" anchor="t">
            <a:spAutoFit/>
          </a:bodyPr>
          <a:lstStyle/>
          <a:p>
            <a:pPr algn="ctr">
              <a:lnSpc>
                <a:spcPts val="3758"/>
              </a:lnSpc>
              <a:spcBef>
                <a:spcPct val="0"/>
              </a:spcBef>
            </a:pPr>
            <a:r>
              <a:rPr lang="en-US" sz="3758">
                <a:solidFill>
                  <a:srgbClr val="FFFFFF"/>
                </a:solidFill>
                <a:latin typeface="One Little Font"/>
                <a:ea typeface="One Little Font"/>
                <a:cs typeface="One Little Font"/>
                <a:sym typeface="One Little Font"/>
              </a:rPr>
              <a:t>Μήπως κατέκρινα κάποιον;</a:t>
            </a:r>
          </a:p>
        </p:txBody>
      </p:sp>
      <p:sp>
        <p:nvSpPr>
          <p:cNvPr id="52" name="TextBox 52"/>
          <p:cNvSpPr txBox="1"/>
          <p:nvPr/>
        </p:nvSpPr>
        <p:spPr>
          <a:xfrm>
            <a:off x="5894033" y="7241071"/>
            <a:ext cx="10565446" cy="972656"/>
          </a:xfrm>
          <a:prstGeom prst="rect">
            <a:avLst/>
          </a:prstGeom>
        </p:spPr>
        <p:txBody>
          <a:bodyPr lIns="0" tIns="0" rIns="0" bIns="0" rtlCol="0" anchor="t">
            <a:spAutoFit/>
          </a:bodyPr>
          <a:lstStyle/>
          <a:p>
            <a:pPr algn="ctr">
              <a:lnSpc>
                <a:spcPts val="3758"/>
              </a:lnSpc>
              <a:spcBef>
                <a:spcPct val="0"/>
              </a:spcBef>
            </a:pPr>
            <a:r>
              <a:rPr lang="en-US" sz="3758" dirty="0" err="1">
                <a:solidFill>
                  <a:srgbClr val="FFFFFF"/>
                </a:solidFill>
                <a:latin typeface="One Little Font"/>
                <a:ea typeface="One Little Font"/>
                <a:cs typeface="One Little Font"/>
                <a:sym typeface="One Little Font"/>
              </a:rPr>
              <a:t>Μή</a:t>
            </a:r>
            <a:r>
              <a:rPr lang="en-US" sz="3758" dirty="0">
                <a:solidFill>
                  <a:srgbClr val="FFFFFF"/>
                </a:solidFill>
                <a:latin typeface="One Little Font"/>
                <a:ea typeface="One Little Font"/>
                <a:cs typeface="One Little Font"/>
                <a:sym typeface="One Little Font"/>
              </a:rPr>
              <a:t>πως ήρθε μέσα μου κάποια επιθυμία σαρκική και την δέχθηκα με ευχαρίστηση;</a:t>
            </a:r>
          </a:p>
        </p:txBody>
      </p:sp>
      <p:sp>
        <p:nvSpPr>
          <p:cNvPr id="53" name="TextBox 53"/>
          <p:cNvSpPr txBox="1"/>
          <p:nvPr/>
        </p:nvSpPr>
        <p:spPr>
          <a:xfrm>
            <a:off x="5824059" y="8837411"/>
            <a:ext cx="10565446" cy="972656"/>
          </a:xfrm>
          <a:prstGeom prst="rect">
            <a:avLst/>
          </a:prstGeom>
        </p:spPr>
        <p:txBody>
          <a:bodyPr lIns="0" tIns="0" rIns="0" bIns="0" rtlCol="0" anchor="t">
            <a:spAutoFit/>
          </a:bodyPr>
          <a:lstStyle/>
          <a:p>
            <a:pPr algn="ctr">
              <a:lnSpc>
                <a:spcPts val="3758"/>
              </a:lnSpc>
              <a:spcBef>
                <a:spcPct val="0"/>
              </a:spcBef>
            </a:pPr>
            <a:r>
              <a:rPr lang="en-US" sz="3758">
                <a:solidFill>
                  <a:srgbClr val="FFFFFF"/>
                </a:solidFill>
                <a:latin typeface="One Little Font"/>
                <a:ea typeface="One Little Font"/>
                <a:cs typeface="One Little Font"/>
                <a:sym typeface="One Little Font"/>
              </a:rPr>
              <a:t>Μήπως νικήθηκα από γήινες φροντίδες και παραμέλησα την ψυχή μου;</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1000"/>
                                        <p:tgtEl>
                                          <p:spTgt spid="49"/>
                                        </p:tgtEl>
                                      </p:cBhvr>
                                    </p:animEffect>
                                    <p:anim calcmode="lin" valueType="num">
                                      <p:cBhvr>
                                        <p:cTn id="25" dur="1000" fill="hold"/>
                                        <p:tgtEl>
                                          <p:spTgt spid="49"/>
                                        </p:tgtEl>
                                        <p:attrNameLst>
                                          <p:attrName>ppt_x</p:attrName>
                                        </p:attrNameLst>
                                      </p:cBhvr>
                                      <p:tavLst>
                                        <p:tav tm="0">
                                          <p:val>
                                            <p:strVal val="#ppt_x"/>
                                          </p:val>
                                        </p:tav>
                                        <p:tav tm="100000">
                                          <p:val>
                                            <p:strVal val="#ppt_x"/>
                                          </p:val>
                                        </p:tav>
                                      </p:tavLst>
                                    </p:anim>
                                    <p:anim calcmode="lin" valueType="num">
                                      <p:cBhvr>
                                        <p:cTn id="26"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1000"/>
                                        <p:tgtEl>
                                          <p:spTgt spid="50"/>
                                        </p:tgtEl>
                                      </p:cBhvr>
                                    </p:animEffect>
                                    <p:anim calcmode="lin" valueType="num">
                                      <p:cBhvr>
                                        <p:cTn id="37" dur="1000" fill="hold"/>
                                        <p:tgtEl>
                                          <p:spTgt spid="50"/>
                                        </p:tgtEl>
                                        <p:attrNameLst>
                                          <p:attrName>ppt_x</p:attrName>
                                        </p:attrNameLst>
                                      </p:cBhvr>
                                      <p:tavLst>
                                        <p:tav tm="0">
                                          <p:val>
                                            <p:strVal val="#ppt_x"/>
                                          </p:val>
                                        </p:tav>
                                        <p:tav tm="100000">
                                          <p:val>
                                            <p:strVal val="#ppt_x"/>
                                          </p:val>
                                        </p:tav>
                                      </p:tavLst>
                                    </p:anim>
                                    <p:anim calcmode="lin" valueType="num">
                                      <p:cBhvr>
                                        <p:cTn id="3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1000"/>
                                        <p:tgtEl>
                                          <p:spTgt spid="28"/>
                                        </p:tgtEl>
                                      </p:cBhvr>
                                    </p:animEffect>
                                    <p:anim calcmode="lin" valueType="num">
                                      <p:cBhvr>
                                        <p:cTn id="44" dur="1000" fill="hold"/>
                                        <p:tgtEl>
                                          <p:spTgt spid="28"/>
                                        </p:tgtEl>
                                        <p:attrNameLst>
                                          <p:attrName>ppt_x</p:attrName>
                                        </p:attrNameLst>
                                      </p:cBhvr>
                                      <p:tavLst>
                                        <p:tav tm="0">
                                          <p:val>
                                            <p:strVal val="#ppt_x"/>
                                          </p:val>
                                        </p:tav>
                                        <p:tav tm="100000">
                                          <p:val>
                                            <p:strVal val="#ppt_x"/>
                                          </p:val>
                                        </p:tav>
                                      </p:tavLst>
                                    </p:anim>
                                    <p:anim calcmode="lin" valueType="num">
                                      <p:cBhvr>
                                        <p:cTn id="45" dur="1000" fill="hold"/>
                                        <p:tgtEl>
                                          <p:spTgt spid="2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1000"/>
                                        <p:tgtEl>
                                          <p:spTgt spid="51"/>
                                        </p:tgtEl>
                                      </p:cBhvr>
                                    </p:animEffect>
                                    <p:anim calcmode="lin" valueType="num">
                                      <p:cBhvr>
                                        <p:cTn id="49" dur="1000" fill="hold"/>
                                        <p:tgtEl>
                                          <p:spTgt spid="51"/>
                                        </p:tgtEl>
                                        <p:attrNameLst>
                                          <p:attrName>ppt_x</p:attrName>
                                        </p:attrNameLst>
                                      </p:cBhvr>
                                      <p:tavLst>
                                        <p:tav tm="0">
                                          <p:val>
                                            <p:strVal val="#ppt_x"/>
                                          </p:val>
                                        </p:tav>
                                        <p:tav tm="100000">
                                          <p:val>
                                            <p:strVal val="#ppt_x"/>
                                          </p:val>
                                        </p:tav>
                                      </p:tavLst>
                                    </p:anim>
                                    <p:anim calcmode="lin" valueType="num">
                                      <p:cBhvr>
                                        <p:cTn id="50"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fade">
                                      <p:cBhvr>
                                        <p:cTn id="55" dur="1000"/>
                                        <p:tgtEl>
                                          <p:spTgt spid="52"/>
                                        </p:tgtEl>
                                      </p:cBhvr>
                                    </p:animEffect>
                                    <p:anim calcmode="lin" valueType="num">
                                      <p:cBhvr>
                                        <p:cTn id="56" dur="1000" fill="hold"/>
                                        <p:tgtEl>
                                          <p:spTgt spid="52"/>
                                        </p:tgtEl>
                                        <p:attrNameLst>
                                          <p:attrName>ppt_x</p:attrName>
                                        </p:attrNameLst>
                                      </p:cBhvr>
                                      <p:tavLst>
                                        <p:tav tm="0">
                                          <p:val>
                                            <p:strVal val="#ppt_x"/>
                                          </p:val>
                                        </p:tav>
                                        <p:tav tm="100000">
                                          <p:val>
                                            <p:strVal val="#ppt_x"/>
                                          </p:val>
                                        </p:tav>
                                      </p:tavLst>
                                    </p:anim>
                                    <p:anim calcmode="lin" valueType="num">
                                      <p:cBhvr>
                                        <p:cTn id="57" dur="1000" fill="hold"/>
                                        <p:tgtEl>
                                          <p:spTgt spid="52"/>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1000"/>
                                        <p:tgtEl>
                                          <p:spTgt spid="34"/>
                                        </p:tgtEl>
                                      </p:cBhvr>
                                    </p:animEffect>
                                    <p:anim calcmode="lin" valueType="num">
                                      <p:cBhvr>
                                        <p:cTn id="61" dur="1000" fill="hold"/>
                                        <p:tgtEl>
                                          <p:spTgt spid="34"/>
                                        </p:tgtEl>
                                        <p:attrNameLst>
                                          <p:attrName>ppt_x</p:attrName>
                                        </p:attrNameLst>
                                      </p:cBhvr>
                                      <p:tavLst>
                                        <p:tav tm="0">
                                          <p:val>
                                            <p:strVal val="#ppt_x"/>
                                          </p:val>
                                        </p:tav>
                                        <p:tav tm="100000">
                                          <p:val>
                                            <p:strVal val="#ppt_x"/>
                                          </p:val>
                                        </p:tav>
                                      </p:tavLst>
                                    </p:anim>
                                    <p:anim calcmode="lin" valueType="num">
                                      <p:cBhvr>
                                        <p:cTn id="6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1000"/>
                                        <p:tgtEl>
                                          <p:spTgt spid="40"/>
                                        </p:tgtEl>
                                      </p:cBhvr>
                                    </p:animEffect>
                                    <p:anim calcmode="lin" valueType="num">
                                      <p:cBhvr>
                                        <p:cTn id="68" dur="1000" fill="hold"/>
                                        <p:tgtEl>
                                          <p:spTgt spid="40"/>
                                        </p:tgtEl>
                                        <p:attrNameLst>
                                          <p:attrName>ppt_x</p:attrName>
                                        </p:attrNameLst>
                                      </p:cBhvr>
                                      <p:tavLst>
                                        <p:tav tm="0">
                                          <p:val>
                                            <p:strVal val="#ppt_x"/>
                                          </p:val>
                                        </p:tav>
                                        <p:tav tm="100000">
                                          <p:val>
                                            <p:strVal val="#ppt_x"/>
                                          </p:val>
                                        </p:tav>
                                      </p:tavLst>
                                    </p:anim>
                                    <p:anim calcmode="lin" valueType="num">
                                      <p:cBhvr>
                                        <p:cTn id="69" dur="1000" fill="hold"/>
                                        <p:tgtEl>
                                          <p:spTgt spid="40"/>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fade">
                                      <p:cBhvr>
                                        <p:cTn id="72" dur="1000"/>
                                        <p:tgtEl>
                                          <p:spTgt spid="53"/>
                                        </p:tgtEl>
                                      </p:cBhvr>
                                    </p:animEffect>
                                    <p:anim calcmode="lin" valueType="num">
                                      <p:cBhvr>
                                        <p:cTn id="73" dur="1000" fill="hold"/>
                                        <p:tgtEl>
                                          <p:spTgt spid="53"/>
                                        </p:tgtEl>
                                        <p:attrNameLst>
                                          <p:attrName>ppt_x</p:attrName>
                                        </p:attrNameLst>
                                      </p:cBhvr>
                                      <p:tavLst>
                                        <p:tav tm="0">
                                          <p:val>
                                            <p:strVal val="#ppt_x"/>
                                          </p:val>
                                        </p:tav>
                                        <p:tav tm="100000">
                                          <p:val>
                                            <p:strVal val="#ppt_x"/>
                                          </p:val>
                                        </p:tav>
                                      </p:tavLst>
                                    </p:anim>
                                    <p:anim calcmode="lin" valueType="num">
                                      <p:cBhvr>
                                        <p:cTn id="74"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P spid="52" grpId="0"/>
      <p:bldP spid="5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FBFF"/>
        </a:solidFill>
        <a:effectLst/>
      </p:bgPr>
    </p:bg>
    <p:spTree>
      <p:nvGrpSpPr>
        <p:cNvPr id="1" name=""/>
        <p:cNvGrpSpPr/>
        <p:nvPr/>
      </p:nvGrpSpPr>
      <p:grpSpPr>
        <a:xfrm>
          <a:off x="0" y="0"/>
          <a:ext cx="0" cy="0"/>
          <a:chOff x="0" y="0"/>
          <a:chExt cx="0" cy="0"/>
        </a:xfrm>
      </p:grpSpPr>
      <p:grpSp>
        <p:nvGrpSpPr>
          <p:cNvPr id="2" name="Group 2"/>
          <p:cNvGrpSpPr/>
          <p:nvPr/>
        </p:nvGrpSpPr>
        <p:grpSpPr>
          <a:xfrm>
            <a:off x="2032586" y="1520866"/>
            <a:ext cx="6079545" cy="7074380"/>
            <a:chOff x="0" y="0"/>
            <a:chExt cx="698500" cy="812800"/>
          </a:xfrm>
        </p:grpSpPr>
        <p:sp>
          <p:nvSpPr>
            <p:cNvPr id="3" name="Freeform 3"/>
            <p:cNvSpPr/>
            <p:nvPr/>
          </p:nvSpPr>
          <p:spPr>
            <a:xfrm>
              <a:off x="0" y="4833"/>
              <a:ext cx="698500" cy="803133"/>
            </a:xfrm>
            <a:custGeom>
              <a:avLst/>
              <a:gdLst/>
              <a:ahLst/>
              <a:cxnLst/>
              <a:rect l="l" t="t" r="r" b="b"/>
              <a:pathLst>
                <a:path w="698500" h="803133">
                  <a:moveTo>
                    <a:pt x="371006" y="7825"/>
                  </a:moveTo>
                  <a:lnTo>
                    <a:pt x="676744" y="185709"/>
                  </a:lnTo>
                  <a:cubicBezTo>
                    <a:pt x="690214" y="193546"/>
                    <a:pt x="698500" y="207954"/>
                    <a:pt x="698500" y="223537"/>
                  </a:cubicBezTo>
                  <a:lnTo>
                    <a:pt x="698500" y="579597"/>
                  </a:lnTo>
                  <a:cubicBezTo>
                    <a:pt x="698500" y="595180"/>
                    <a:pt x="690214" y="609588"/>
                    <a:pt x="676744" y="617425"/>
                  </a:cubicBezTo>
                  <a:lnTo>
                    <a:pt x="371006" y="795309"/>
                  </a:lnTo>
                  <a:cubicBezTo>
                    <a:pt x="357557" y="803134"/>
                    <a:pt x="340943" y="803134"/>
                    <a:pt x="327494" y="795309"/>
                  </a:cubicBezTo>
                  <a:lnTo>
                    <a:pt x="21756" y="617425"/>
                  </a:lnTo>
                  <a:cubicBezTo>
                    <a:pt x="8286" y="609588"/>
                    <a:pt x="0" y="595180"/>
                    <a:pt x="0" y="579597"/>
                  </a:cubicBezTo>
                  <a:lnTo>
                    <a:pt x="0" y="223537"/>
                  </a:lnTo>
                  <a:cubicBezTo>
                    <a:pt x="0" y="207954"/>
                    <a:pt x="8286" y="193546"/>
                    <a:pt x="21756" y="185709"/>
                  </a:cubicBezTo>
                  <a:lnTo>
                    <a:pt x="327494" y="7825"/>
                  </a:lnTo>
                  <a:cubicBezTo>
                    <a:pt x="340943" y="0"/>
                    <a:pt x="357557" y="0"/>
                    <a:pt x="371006" y="7825"/>
                  </a:cubicBezTo>
                  <a:close/>
                </a:path>
              </a:pathLst>
            </a:custGeom>
            <a:solidFill>
              <a:srgbClr val="FFFFFF"/>
            </a:solidFill>
          </p:spPr>
          <p:txBody>
            <a:bodyPr/>
            <a:lstStyle/>
            <a:p>
              <a:endParaRPr lang="el-GR"/>
            </a:p>
          </p:txBody>
        </p:sp>
        <p:sp>
          <p:nvSpPr>
            <p:cNvPr id="4" name="TextBox 4"/>
            <p:cNvSpPr txBox="1"/>
            <p:nvPr/>
          </p:nvSpPr>
          <p:spPr>
            <a:xfrm>
              <a:off x="0" y="168275"/>
              <a:ext cx="698500" cy="504825"/>
            </a:xfrm>
            <a:prstGeom prst="rect">
              <a:avLst/>
            </a:prstGeom>
          </p:spPr>
          <p:txBody>
            <a:bodyPr lIns="50800" tIns="50800" rIns="50800" bIns="50800" rtlCol="0" anchor="ctr"/>
            <a:lstStyle/>
            <a:p>
              <a:pPr algn="ctr">
                <a:lnSpc>
                  <a:spcPts val="1632"/>
                </a:lnSpc>
              </a:pPr>
              <a:endParaRPr/>
            </a:p>
          </p:txBody>
        </p:sp>
      </p:grpSp>
      <p:sp>
        <p:nvSpPr>
          <p:cNvPr id="5" name="Freeform 5"/>
          <p:cNvSpPr/>
          <p:nvPr/>
        </p:nvSpPr>
        <p:spPr>
          <a:xfrm>
            <a:off x="-926986" y="7899964"/>
            <a:ext cx="3911372" cy="3446896"/>
          </a:xfrm>
          <a:custGeom>
            <a:avLst/>
            <a:gdLst/>
            <a:ahLst/>
            <a:cxnLst/>
            <a:rect l="l" t="t" r="r" b="b"/>
            <a:pathLst>
              <a:path w="3911372" h="3446896">
                <a:moveTo>
                  <a:pt x="0" y="0"/>
                </a:moveTo>
                <a:lnTo>
                  <a:pt x="3911372" y="0"/>
                </a:lnTo>
                <a:lnTo>
                  <a:pt x="3911372" y="3446896"/>
                </a:lnTo>
                <a:lnTo>
                  <a:pt x="0" y="3446896"/>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l-GR"/>
          </a:p>
        </p:txBody>
      </p:sp>
      <p:sp>
        <p:nvSpPr>
          <p:cNvPr id="6" name="Freeform 6"/>
          <p:cNvSpPr/>
          <p:nvPr/>
        </p:nvSpPr>
        <p:spPr>
          <a:xfrm rot="-9334520">
            <a:off x="52254" y="-854981"/>
            <a:ext cx="1651804" cy="3495882"/>
          </a:xfrm>
          <a:custGeom>
            <a:avLst/>
            <a:gdLst/>
            <a:ahLst/>
            <a:cxnLst/>
            <a:rect l="l" t="t" r="r" b="b"/>
            <a:pathLst>
              <a:path w="1651804" h="3495882">
                <a:moveTo>
                  <a:pt x="0" y="0"/>
                </a:moveTo>
                <a:lnTo>
                  <a:pt x="1651804" y="0"/>
                </a:lnTo>
                <a:lnTo>
                  <a:pt x="1651804" y="3495882"/>
                </a:lnTo>
                <a:lnTo>
                  <a:pt x="0" y="34958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7" name="Freeform 7"/>
          <p:cNvSpPr/>
          <p:nvPr/>
        </p:nvSpPr>
        <p:spPr>
          <a:xfrm>
            <a:off x="14600017" y="-2442709"/>
            <a:ext cx="7722795" cy="7500765"/>
          </a:xfrm>
          <a:custGeom>
            <a:avLst/>
            <a:gdLst/>
            <a:ahLst/>
            <a:cxnLst/>
            <a:rect l="l" t="t" r="r" b="b"/>
            <a:pathLst>
              <a:path w="7722795" h="7500765">
                <a:moveTo>
                  <a:pt x="0" y="0"/>
                </a:moveTo>
                <a:lnTo>
                  <a:pt x="7722795" y="0"/>
                </a:lnTo>
                <a:lnTo>
                  <a:pt x="7722795" y="7500765"/>
                </a:lnTo>
                <a:lnTo>
                  <a:pt x="0" y="7500765"/>
                </a:lnTo>
                <a:lnTo>
                  <a:pt x="0" y="0"/>
                </a:lnTo>
                <a:close/>
              </a:path>
            </a:pathLst>
          </a:custGeom>
          <a:blipFill>
            <a:blip r:embed="rId6">
              <a:alphaModFix amt="50000"/>
              <a:extLst>
                <a:ext uri="{96DAC541-7B7A-43D3-8B79-37D633B846F1}">
                  <asvg:svgBlip xmlns:asvg="http://schemas.microsoft.com/office/drawing/2016/SVG/main" r:embed="rId7"/>
                </a:ext>
              </a:extLst>
            </a:blip>
            <a:stretch>
              <a:fillRect/>
            </a:stretch>
          </a:blipFill>
        </p:spPr>
        <p:txBody>
          <a:bodyPr/>
          <a:lstStyle/>
          <a:p>
            <a:endParaRPr lang="el-GR"/>
          </a:p>
        </p:txBody>
      </p:sp>
      <p:sp>
        <p:nvSpPr>
          <p:cNvPr id="8" name="Freeform 8"/>
          <p:cNvSpPr/>
          <p:nvPr/>
        </p:nvSpPr>
        <p:spPr>
          <a:xfrm rot="877102">
            <a:off x="12792125" y="8473791"/>
            <a:ext cx="5231389" cy="5421129"/>
          </a:xfrm>
          <a:custGeom>
            <a:avLst/>
            <a:gdLst/>
            <a:ahLst/>
            <a:cxnLst/>
            <a:rect l="l" t="t" r="r" b="b"/>
            <a:pathLst>
              <a:path w="5231389" h="5421129">
                <a:moveTo>
                  <a:pt x="0" y="0"/>
                </a:moveTo>
                <a:lnTo>
                  <a:pt x="5231389" y="0"/>
                </a:lnTo>
                <a:lnTo>
                  <a:pt x="5231389" y="5421129"/>
                </a:lnTo>
                <a:lnTo>
                  <a:pt x="0" y="5421129"/>
                </a:lnTo>
                <a:lnTo>
                  <a:pt x="0" y="0"/>
                </a:lnTo>
                <a:close/>
              </a:path>
            </a:pathLst>
          </a:custGeom>
          <a:blipFill>
            <a:blip r:embed="rId8">
              <a:alphaModFix amt="50000"/>
              <a:extLst>
                <a:ext uri="{96DAC541-7B7A-43D3-8B79-37D633B846F1}">
                  <asvg:svgBlip xmlns:asvg="http://schemas.microsoft.com/office/drawing/2016/SVG/main" r:embed="rId9"/>
                </a:ext>
              </a:extLst>
            </a:blip>
            <a:stretch>
              <a:fillRect/>
            </a:stretch>
          </a:blipFill>
        </p:spPr>
        <p:txBody>
          <a:bodyPr/>
          <a:lstStyle/>
          <a:p>
            <a:endParaRPr lang="el-GR"/>
          </a:p>
        </p:txBody>
      </p:sp>
      <p:sp>
        <p:nvSpPr>
          <p:cNvPr id="9" name="Freeform 9"/>
          <p:cNvSpPr/>
          <p:nvPr/>
        </p:nvSpPr>
        <p:spPr>
          <a:xfrm>
            <a:off x="15724001" y="7054130"/>
            <a:ext cx="2581004" cy="4292729"/>
          </a:xfrm>
          <a:custGeom>
            <a:avLst/>
            <a:gdLst/>
            <a:ahLst/>
            <a:cxnLst/>
            <a:rect l="l" t="t" r="r" b="b"/>
            <a:pathLst>
              <a:path w="2581004" h="4292729">
                <a:moveTo>
                  <a:pt x="0" y="0"/>
                </a:moveTo>
                <a:lnTo>
                  <a:pt x="2581003" y="0"/>
                </a:lnTo>
                <a:lnTo>
                  <a:pt x="2581003" y="4292730"/>
                </a:lnTo>
                <a:lnTo>
                  <a:pt x="0" y="42927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grpSp>
        <p:nvGrpSpPr>
          <p:cNvPr id="10" name="Group 10"/>
          <p:cNvGrpSpPr/>
          <p:nvPr/>
        </p:nvGrpSpPr>
        <p:grpSpPr>
          <a:xfrm>
            <a:off x="998075" y="1251322"/>
            <a:ext cx="16261225" cy="7784355"/>
            <a:chOff x="0" y="0"/>
            <a:chExt cx="21681634" cy="10379140"/>
          </a:xfrm>
        </p:grpSpPr>
        <p:sp>
          <p:nvSpPr>
            <p:cNvPr id="11" name="Freeform 11"/>
            <p:cNvSpPr/>
            <p:nvPr/>
          </p:nvSpPr>
          <p:spPr>
            <a:xfrm>
              <a:off x="6579236" y="0"/>
              <a:ext cx="3954965" cy="4961796"/>
            </a:xfrm>
            <a:custGeom>
              <a:avLst/>
              <a:gdLst/>
              <a:ahLst/>
              <a:cxnLst/>
              <a:rect l="l" t="t" r="r" b="b"/>
              <a:pathLst>
                <a:path w="3954965" h="4961796">
                  <a:moveTo>
                    <a:pt x="0" y="0"/>
                  </a:moveTo>
                  <a:lnTo>
                    <a:pt x="3954965" y="0"/>
                  </a:lnTo>
                  <a:lnTo>
                    <a:pt x="3954965" y="4961796"/>
                  </a:lnTo>
                  <a:lnTo>
                    <a:pt x="0" y="496179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12" name="Freeform 12"/>
            <p:cNvSpPr/>
            <p:nvPr/>
          </p:nvSpPr>
          <p:spPr>
            <a:xfrm>
              <a:off x="9960598" y="0"/>
              <a:ext cx="4229931" cy="4961796"/>
            </a:xfrm>
            <a:custGeom>
              <a:avLst/>
              <a:gdLst/>
              <a:ahLst/>
              <a:cxnLst/>
              <a:rect l="l" t="t" r="r" b="b"/>
              <a:pathLst>
                <a:path w="4229931" h="4961796">
                  <a:moveTo>
                    <a:pt x="0" y="0"/>
                  </a:moveTo>
                  <a:lnTo>
                    <a:pt x="4229931" y="0"/>
                  </a:lnTo>
                  <a:lnTo>
                    <a:pt x="4229931" y="4961796"/>
                  </a:lnTo>
                  <a:lnTo>
                    <a:pt x="0" y="496179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13" name="TextBox 13"/>
            <p:cNvSpPr txBox="1"/>
            <p:nvPr/>
          </p:nvSpPr>
          <p:spPr>
            <a:xfrm>
              <a:off x="0" y="5414344"/>
              <a:ext cx="21681634" cy="4964796"/>
            </a:xfrm>
            <a:prstGeom prst="rect">
              <a:avLst/>
            </a:prstGeom>
          </p:spPr>
          <p:txBody>
            <a:bodyPr lIns="0" tIns="0" rIns="0" bIns="0" rtlCol="0" anchor="t">
              <a:spAutoFit/>
            </a:bodyPr>
            <a:lstStyle/>
            <a:p>
              <a:pPr algn="ctr">
                <a:lnSpc>
                  <a:spcPts val="6010"/>
                </a:lnSpc>
                <a:spcBef>
                  <a:spcPct val="0"/>
                </a:spcBef>
              </a:pPr>
              <a:r>
                <a:rPr lang="en-US" sz="4293" b="1">
                  <a:solidFill>
                    <a:srgbClr val="4B3825"/>
                  </a:solidFill>
                  <a:latin typeface="Alegreya Bold"/>
                  <a:ea typeface="Alegreya Bold"/>
                  <a:cs typeface="Alegreya Bold"/>
                  <a:sym typeface="Alegreya Bold"/>
                </a:rPr>
                <a:t>Χριστέ, τὸ φῶς τὸ ἀληθινόν, τὸ φωτίζον καὶ ἁγιάζον πάντα ἄνθρωπον ἐρχόμενον εἰς τὸν κόσμον, σημειωθήτω ἐφ’ ἡμᾶς τὸ φῶς τοῦ προσώπου σου, ἵνα ἐν αὐτῷ ὀψώμεθα φῶς τὸ ἀπρόσιτον, καὶ κατεύθυνον τὰ διαβήματα ἡμῶν πρὸς ἐργασίαν τῶν ἐντολῶν σου, πρεσβείαις τῆς παναχράντου σου Μητρός, καὶ πάντων σου τῶν ἁγίων. Ἀμήν.</a:t>
              </a:r>
            </a:p>
          </p:txBody>
        </p:sp>
      </p:grpSp>
      <p:sp>
        <p:nvSpPr>
          <p:cNvPr id="14" name="Freeform 14"/>
          <p:cNvSpPr/>
          <p:nvPr/>
        </p:nvSpPr>
        <p:spPr>
          <a:xfrm>
            <a:off x="387299" y="111058"/>
            <a:ext cx="1606240" cy="2055321"/>
          </a:xfrm>
          <a:custGeom>
            <a:avLst/>
            <a:gdLst/>
            <a:ahLst/>
            <a:cxnLst/>
            <a:rect l="l" t="t" r="r" b="b"/>
            <a:pathLst>
              <a:path w="1606240" h="2055321">
                <a:moveTo>
                  <a:pt x="0" y="0"/>
                </a:moveTo>
                <a:lnTo>
                  <a:pt x="1606240" y="0"/>
                </a:lnTo>
                <a:lnTo>
                  <a:pt x="1606240" y="2055322"/>
                </a:lnTo>
                <a:lnTo>
                  <a:pt x="0" y="2055322"/>
                </a:lnTo>
                <a:lnTo>
                  <a:pt x="0" y="0"/>
                </a:lnTo>
                <a:close/>
              </a:path>
            </a:pathLst>
          </a:custGeom>
          <a:blipFill>
            <a:blip r:embed="rId16"/>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4FBFF"/>
        </a:solidFill>
        <a:effectLst/>
      </p:bgPr>
    </p:bg>
    <p:spTree>
      <p:nvGrpSpPr>
        <p:cNvPr id="1" name=""/>
        <p:cNvGrpSpPr/>
        <p:nvPr/>
      </p:nvGrpSpPr>
      <p:grpSpPr>
        <a:xfrm>
          <a:off x="0" y="0"/>
          <a:ext cx="0" cy="0"/>
          <a:chOff x="0" y="0"/>
          <a:chExt cx="0" cy="0"/>
        </a:xfrm>
      </p:grpSpPr>
      <p:grpSp>
        <p:nvGrpSpPr>
          <p:cNvPr id="2" name="Group 2"/>
          <p:cNvGrpSpPr/>
          <p:nvPr/>
        </p:nvGrpSpPr>
        <p:grpSpPr>
          <a:xfrm>
            <a:off x="4286041" y="0"/>
            <a:ext cx="8625318" cy="10036734"/>
            <a:chOff x="0" y="0"/>
            <a:chExt cx="698500" cy="812800"/>
          </a:xfrm>
        </p:grpSpPr>
        <p:sp>
          <p:nvSpPr>
            <p:cNvPr id="3" name="Freeform 3"/>
            <p:cNvSpPr/>
            <p:nvPr/>
          </p:nvSpPr>
          <p:spPr>
            <a:xfrm>
              <a:off x="0" y="3407"/>
              <a:ext cx="698500" cy="805986"/>
            </a:xfrm>
            <a:custGeom>
              <a:avLst/>
              <a:gdLst/>
              <a:ahLst/>
              <a:cxnLst/>
              <a:rect l="l" t="t" r="r" b="b"/>
              <a:pathLst>
                <a:path w="698500" h="805986">
                  <a:moveTo>
                    <a:pt x="364585" y="5515"/>
                  </a:moveTo>
                  <a:lnTo>
                    <a:pt x="683165" y="190871"/>
                  </a:lnTo>
                  <a:cubicBezTo>
                    <a:pt x="692659" y="196395"/>
                    <a:pt x="698500" y="206550"/>
                    <a:pt x="698500" y="217534"/>
                  </a:cubicBezTo>
                  <a:lnTo>
                    <a:pt x="698500" y="588452"/>
                  </a:lnTo>
                  <a:cubicBezTo>
                    <a:pt x="698500" y="599436"/>
                    <a:pt x="692659" y="609591"/>
                    <a:pt x="683165" y="615115"/>
                  </a:cubicBezTo>
                  <a:lnTo>
                    <a:pt x="364585" y="800471"/>
                  </a:lnTo>
                  <a:cubicBezTo>
                    <a:pt x="355105" y="805986"/>
                    <a:pt x="343395" y="805986"/>
                    <a:pt x="333915" y="800471"/>
                  </a:cubicBezTo>
                  <a:lnTo>
                    <a:pt x="15335" y="615115"/>
                  </a:lnTo>
                  <a:cubicBezTo>
                    <a:pt x="5841" y="609591"/>
                    <a:pt x="0" y="599436"/>
                    <a:pt x="0" y="588452"/>
                  </a:cubicBezTo>
                  <a:lnTo>
                    <a:pt x="0" y="217534"/>
                  </a:lnTo>
                  <a:cubicBezTo>
                    <a:pt x="0" y="206550"/>
                    <a:pt x="5841" y="196395"/>
                    <a:pt x="15335" y="190871"/>
                  </a:cubicBezTo>
                  <a:lnTo>
                    <a:pt x="333915" y="5515"/>
                  </a:lnTo>
                  <a:cubicBezTo>
                    <a:pt x="343395" y="0"/>
                    <a:pt x="355105" y="0"/>
                    <a:pt x="364585" y="5515"/>
                  </a:cubicBezTo>
                  <a:close/>
                </a:path>
              </a:pathLst>
            </a:custGeom>
            <a:solidFill>
              <a:srgbClr val="FFFFFF"/>
            </a:solidFill>
          </p:spPr>
          <p:txBody>
            <a:bodyPr/>
            <a:lstStyle/>
            <a:p>
              <a:endParaRPr lang="el-GR"/>
            </a:p>
          </p:txBody>
        </p:sp>
        <p:sp>
          <p:nvSpPr>
            <p:cNvPr id="4" name="TextBox 4"/>
            <p:cNvSpPr txBox="1"/>
            <p:nvPr/>
          </p:nvSpPr>
          <p:spPr>
            <a:xfrm>
              <a:off x="0" y="168275"/>
              <a:ext cx="698500" cy="504825"/>
            </a:xfrm>
            <a:prstGeom prst="rect">
              <a:avLst/>
            </a:prstGeom>
          </p:spPr>
          <p:txBody>
            <a:bodyPr lIns="50800" tIns="50800" rIns="50800" bIns="50800" rtlCol="0" anchor="ctr"/>
            <a:lstStyle/>
            <a:p>
              <a:pPr algn="ctr">
                <a:lnSpc>
                  <a:spcPts val="1632"/>
                </a:lnSpc>
              </a:pPr>
              <a:endParaRPr/>
            </a:p>
          </p:txBody>
        </p:sp>
      </p:grpSp>
      <p:sp>
        <p:nvSpPr>
          <p:cNvPr id="5" name="Freeform 5"/>
          <p:cNvSpPr/>
          <p:nvPr/>
        </p:nvSpPr>
        <p:spPr>
          <a:xfrm>
            <a:off x="-926986" y="7899964"/>
            <a:ext cx="3911372" cy="3446896"/>
          </a:xfrm>
          <a:custGeom>
            <a:avLst/>
            <a:gdLst/>
            <a:ahLst/>
            <a:cxnLst/>
            <a:rect l="l" t="t" r="r" b="b"/>
            <a:pathLst>
              <a:path w="3911372" h="3446896">
                <a:moveTo>
                  <a:pt x="0" y="0"/>
                </a:moveTo>
                <a:lnTo>
                  <a:pt x="3911372" y="0"/>
                </a:lnTo>
                <a:lnTo>
                  <a:pt x="3911372" y="3446896"/>
                </a:lnTo>
                <a:lnTo>
                  <a:pt x="0" y="3446896"/>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l-GR"/>
          </a:p>
        </p:txBody>
      </p:sp>
      <p:sp>
        <p:nvSpPr>
          <p:cNvPr id="6" name="Freeform 6"/>
          <p:cNvSpPr/>
          <p:nvPr/>
        </p:nvSpPr>
        <p:spPr>
          <a:xfrm rot="-9334520">
            <a:off x="52254" y="-854981"/>
            <a:ext cx="1651804" cy="3495882"/>
          </a:xfrm>
          <a:custGeom>
            <a:avLst/>
            <a:gdLst/>
            <a:ahLst/>
            <a:cxnLst/>
            <a:rect l="l" t="t" r="r" b="b"/>
            <a:pathLst>
              <a:path w="1651804" h="3495882">
                <a:moveTo>
                  <a:pt x="0" y="0"/>
                </a:moveTo>
                <a:lnTo>
                  <a:pt x="1651804" y="0"/>
                </a:lnTo>
                <a:lnTo>
                  <a:pt x="1651804" y="3495882"/>
                </a:lnTo>
                <a:lnTo>
                  <a:pt x="0" y="34958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7" name="Freeform 7"/>
          <p:cNvSpPr/>
          <p:nvPr/>
        </p:nvSpPr>
        <p:spPr>
          <a:xfrm>
            <a:off x="14600017" y="-2442709"/>
            <a:ext cx="7722795" cy="7500765"/>
          </a:xfrm>
          <a:custGeom>
            <a:avLst/>
            <a:gdLst/>
            <a:ahLst/>
            <a:cxnLst/>
            <a:rect l="l" t="t" r="r" b="b"/>
            <a:pathLst>
              <a:path w="7722795" h="7500765">
                <a:moveTo>
                  <a:pt x="0" y="0"/>
                </a:moveTo>
                <a:lnTo>
                  <a:pt x="7722795" y="0"/>
                </a:lnTo>
                <a:lnTo>
                  <a:pt x="7722795" y="7500765"/>
                </a:lnTo>
                <a:lnTo>
                  <a:pt x="0" y="7500765"/>
                </a:lnTo>
                <a:lnTo>
                  <a:pt x="0" y="0"/>
                </a:lnTo>
                <a:close/>
              </a:path>
            </a:pathLst>
          </a:custGeom>
          <a:blipFill>
            <a:blip r:embed="rId6">
              <a:alphaModFix amt="50000"/>
              <a:extLst>
                <a:ext uri="{96DAC541-7B7A-43D3-8B79-37D633B846F1}">
                  <asvg:svgBlip xmlns:asvg="http://schemas.microsoft.com/office/drawing/2016/SVG/main" r:embed="rId7"/>
                </a:ext>
              </a:extLst>
            </a:blip>
            <a:stretch>
              <a:fillRect/>
            </a:stretch>
          </a:blipFill>
        </p:spPr>
        <p:txBody>
          <a:bodyPr/>
          <a:lstStyle/>
          <a:p>
            <a:endParaRPr lang="el-GR"/>
          </a:p>
        </p:txBody>
      </p:sp>
      <p:sp>
        <p:nvSpPr>
          <p:cNvPr id="8" name="Freeform 8"/>
          <p:cNvSpPr/>
          <p:nvPr/>
        </p:nvSpPr>
        <p:spPr>
          <a:xfrm rot="877102">
            <a:off x="12792125" y="8473791"/>
            <a:ext cx="5231389" cy="5421129"/>
          </a:xfrm>
          <a:custGeom>
            <a:avLst/>
            <a:gdLst/>
            <a:ahLst/>
            <a:cxnLst/>
            <a:rect l="l" t="t" r="r" b="b"/>
            <a:pathLst>
              <a:path w="5231389" h="5421129">
                <a:moveTo>
                  <a:pt x="0" y="0"/>
                </a:moveTo>
                <a:lnTo>
                  <a:pt x="5231389" y="0"/>
                </a:lnTo>
                <a:lnTo>
                  <a:pt x="5231389" y="5421129"/>
                </a:lnTo>
                <a:lnTo>
                  <a:pt x="0" y="5421129"/>
                </a:lnTo>
                <a:lnTo>
                  <a:pt x="0" y="0"/>
                </a:lnTo>
                <a:close/>
              </a:path>
            </a:pathLst>
          </a:custGeom>
          <a:blipFill>
            <a:blip r:embed="rId8">
              <a:alphaModFix amt="50000"/>
              <a:extLst>
                <a:ext uri="{96DAC541-7B7A-43D3-8B79-37D633B846F1}">
                  <asvg:svgBlip xmlns:asvg="http://schemas.microsoft.com/office/drawing/2016/SVG/main" r:embed="rId9"/>
                </a:ext>
              </a:extLst>
            </a:blip>
            <a:stretch>
              <a:fillRect/>
            </a:stretch>
          </a:blipFill>
        </p:spPr>
        <p:txBody>
          <a:bodyPr/>
          <a:lstStyle/>
          <a:p>
            <a:endParaRPr lang="el-GR"/>
          </a:p>
        </p:txBody>
      </p:sp>
      <p:sp>
        <p:nvSpPr>
          <p:cNvPr id="9" name="Freeform 9"/>
          <p:cNvSpPr/>
          <p:nvPr/>
        </p:nvSpPr>
        <p:spPr>
          <a:xfrm>
            <a:off x="15724001" y="7054130"/>
            <a:ext cx="2581004" cy="4292729"/>
          </a:xfrm>
          <a:custGeom>
            <a:avLst/>
            <a:gdLst/>
            <a:ahLst/>
            <a:cxnLst/>
            <a:rect l="l" t="t" r="r" b="b"/>
            <a:pathLst>
              <a:path w="2581004" h="4292729">
                <a:moveTo>
                  <a:pt x="0" y="0"/>
                </a:moveTo>
                <a:lnTo>
                  <a:pt x="2581003" y="0"/>
                </a:lnTo>
                <a:lnTo>
                  <a:pt x="2581003" y="4292730"/>
                </a:lnTo>
                <a:lnTo>
                  <a:pt x="0" y="42927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grpSp>
        <p:nvGrpSpPr>
          <p:cNvPr id="10" name="Group 10"/>
          <p:cNvGrpSpPr/>
          <p:nvPr/>
        </p:nvGrpSpPr>
        <p:grpSpPr>
          <a:xfrm>
            <a:off x="4329229" y="1816212"/>
            <a:ext cx="8538943" cy="6180247"/>
            <a:chOff x="0" y="0"/>
            <a:chExt cx="11385257" cy="8240329"/>
          </a:xfrm>
        </p:grpSpPr>
        <p:sp>
          <p:nvSpPr>
            <p:cNvPr id="11" name="Freeform 11"/>
            <p:cNvSpPr/>
            <p:nvPr/>
          </p:nvSpPr>
          <p:spPr>
            <a:xfrm>
              <a:off x="3675425" y="0"/>
              <a:ext cx="4034407" cy="5162370"/>
            </a:xfrm>
            <a:custGeom>
              <a:avLst/>
              <a:gdLst/>
              <a:ahLst/>
              <a:cxnLst/>
              <a:rect l="l" t="t" r="r" b="b"/>
              <a:pathLst>
                <a:path w="4034407" h="5162370">
                  <a:moveTo>
                    <a:pt x="0" y="0"/>
                  </a:moveTo>
                  <a:lnTo>
                    <a:pt x="4034407" y="0"/>
                  </a:lnTo>
                  <a:lnTo>
                    <a:pt x="4034407" y="5162370"/>
                  </a:lnTo>
                  <a:lnTo>
                    <a:pt x="0" y="5162370"/>
                  </a:lnTo>
                  <a:lnTo>
                    <a:pt x="0" y="0"/>
                  </a:lnTo>
                  <a:close/>
                </a:path>
              </a:pathLst>
            </a:custGeom>
            <a:blipFill>
              <a:blip r:embed="rId12"/>
              <a:stretch>
                <a:fillRect/>
              </a:stretch>
            </a:blipFill>
          </p:spPr>
          <p:txBody>
            <a:bodyPr/>
            <a:lstStyle/>
            <a:p>
              <a:endParaRPr lang="el-GR"/>
            </a:p>
          </p:txBody>
        </p:sp>
        <p:sp>
          <p:nvSpPr>
            <p:cNvPr id="12" name="TextBox 12"/>
            <p:cNvSpPr txBox="1"/>
            <p:nvPr/>
          </p:nvSpPr>
          <p:spPr>
            <a:xfrm>
              <a:off x="0" y="5878984"/>
              <a:ext cx="11385257" cy="2361345"/>
            </a:xfrm>
            <a:prstGeom prst="rect">
              <a:avLst/>
            </a:prstGeom>
          </p:spPr>
          <p:txBody>
            <a:bodyPr lIns="0" tIns="0" rIns="0" bIns="0" rtlCol="0" anchor="t">
              <a:spAutoFit/>
            </a:bodyPr>
            <a:lstStyle/>
            <a:p>
              <a:pPr algn="ctr">
                <a:lnSpc>
                  <a:spcPts val="4598"/>
                </a:lnSpc>
              </a:pPr>
              <a:r>
                <a:rPr lang="en-US" sz="4297" b="1" spc="202">
                  <a:solidFill>
                    <a:srgbClr val="0E756F"/>
                  </a:solidFill>
                  <a:latin typeface="One Little Font Bold"/>
                  <a:ea typeface="One Little Font Bold"/>
                  <a:cs typeface="One Little Font Bold"/>
                  <a:sym typeface="One Little Font Bold"/>
                </a:rPr>
                <a:t>Ιερά Μητρόπολις</a:t>
              </a:r>
            </a:p>
            <a:p>
              <a:pPr algn="ctr">
                <a:lnSpc>
                  <a:spcPts val="4598"/>
                </a:lnSpc>
              </a:pPr>
              <a:r>
                <a:rPr lang="en-US" sz="4297" b="1" spc="202">
                  <a:solidFill>
                    <a:srgbClr val="0E756F"/>
                  </a:solidFill>
                  <a:latin typeface="One Little Font Bold"/>
                  <a:ea typeface="One Little Font Bold"/>
                  <a:cs typeface="One Little Font Bold"/>
                  <a:sym typeface="One Little Font Bold"/>
                </a:rPr>
                <a:t>Μεσογαίας &amp; Λαυρεωτικής</a:t>
              </a:r>
            </a:p>
            <a:p>
              <a:pPr algn="ctr">
                <a:lnSpc>
                  <a:spcPts val="4598"/>
                </a:lnSpc>
              </a:pPr>
              <a:r>
                <a:rPr lang="en-US" sz="4297" b="1" spc="202">
                  <a:solidFill>
                    <a:srgbClr val="0E756F"/>
                  </a:solidFill>
                  <a:latin typeface="One Little Font Bold"/>
                  <a:ea typeface="One Little Font Bold"/>
                  <a:cs typeface="One Little Font Bold"/>
                  <a:sym typeface="One Little Font Bold"/>
                </a:rPr>
                <a:t>Γραφείο Νεότητος </a:t>
              </a: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FBFF"/>
        </a:solidFill>
        <a:effectLst/>
      </p:bgPr>
    </p:bg>
    <p:spTree>
      <p:nvGrpSpPr>
        <p:cNvPr id="1" name=""/>
        <p:cNvGrpSpPr/>
        <p:nvPr/>
      </p:nvGrpSpPr>
      <p:grpSpPr>
        <a:xfrm>
          <a:off x="0" y="0"/>
          <a:ext cx="0" cy="0"/>
          <a:chOff x="0" y="0"/>
          <a:chExt cx="0" cy="0"/>
        </a:xfrm>
      </p:grpSpPr>
      <p:grpSp>
        <p:nvGrpSpPr>
          <p:cNvPr id="2" name="Group 2"/>
          <p:cNvGrpSpPr/>
          <p:nvPr/>
        </p:nvGrpSpPr>
        <p:grpSpPr>
          <a:xfrm>
            <a:off x="2032586" y="1520866"/>
            <a:ext cx="6079545" cy="7074380"/>
            <a:chOff x="0" y="0"/>
            <a:chExt cx="698500" cy="812800"/>
          </a:xfrm>
        </p:grpSpPr>
        <p:sp>
          <p:nvSpPr>
            <p:cNvPr id="3" name="Freeform 3"/>
            <p:cNvSpPr/>
            <p:nvPr/>
          </p:nvSpPr>
          <p:spPr>
            <a:xfrm>
              <a:off x="0" y="4833"/>
              <a:ext cx="698500" cy="803133"/>
            </a:xfrm>
            <a:custGeom>
              <a:avLst/>
              <a:gdLst/>
              <a:ahLst/>
              <a:cxnLst/>
              <a:rect l="l" t="t" r="r" b="b"/>
              <a:pathLst>
                <a:path w="698500" h="803133">
                  <a:moveTo>
                    <a:pt x="371006" y="7825"/>
                  </a:moveTo>
                  <a:lnTo>
                    <a:pt x="676744" y="185709"/>
                  </a:lnTo>
                  <a:cubicBezTo>
                    <a:pt x="690214" y="193546"/>
                    <a:pt x="698500" y="207954"/>
                    <a:pt x="698500" y="223537"/>
                  </a:cubicBezTo>
                  <a:lnTo>
                    <a:pt x="698500" y="579597"/>
                  </a:lnTo>
                  <a:cubicBezTo>
                    <a:pt x="698500" y="595180"/>
                    <a:pt x="690214" y="609588"/>
                    <a:pt x="676744" y="617425"/>
                  </a:cubicBezTo>
                  <a:lnTo>
                    <a:pt x="371006" y="795309"/>
                  </a:lnTo>
                  <a:cubicBezTo>
                    <a:pt x="357557" y="803134"/>
                    <a:pt x="340943" y="803134"/>
                    <a:pt x="327494" y="795309"/>
                  </a:cubicBezTo>
                  <a:lnTo>
                    <a:pt x="21756" y="617425"/>
                  </a:lnTo>
                  <a:cubicBezTo>
                    <a:pt x="8286" y="609588"/>
                    <a:pt x="0" y="595180"/>
                    <a:pt x="0" y="579597"/>
                  </a:cubicBezTo>
                  <a:lnTo>
                    <a:pt x="0" y="223537"/>
                  </a:lnTo>
                  <a:cubicBezTo>
                    <a:pt x="0" y="207954"/>
                    <a:pt x="8286" y="193546"/>
                    <a:pt x="21756" y="185709"/>
                  </a:cubicBezTo>
                  <a:lnTo>
                    <a:pt x="327494" y="7825"/>
                  </a:lnTo>
                  <a:cubicBezTo>
                    <a:pt x="340943" y="0"/>
                    <a:pt x="357557" y="0"/>
                    <a:pt x="371006" y="7825"/>
                  </a:cubicBezTo>
                  <a:close/>
                </a:path>
              </a:pathLst>
            </a:custGeom>
            <a:solidFill>
              <a:srgbClr val="FFFFFF"/>
            </a:solidFill>
          </p:spPr>
          <p:txBody>
            <a:bodyPr/>
            <a:lstStyle/>
            <a:p>
              <a:endParaRPr lang="el-GR"/>
            </a:p>
          </p:txBody>
        </p:sp>
        <p:sp>
          <p:nvSpPr>
            <p:cNvPr id="4" name="TextBox 4"/>
            <p:cNvSpPr txBox="1"/>
            <p:nvPr/>
          </p:nvSpPr>
          <p:spPr>
            <a:xfrm>
              <a:off x="0" y="168275"/>
              <a:ext cx="698500" cy="504825"/>
            </a:xfrm>
            <a:prstGeom prst="rect">
              <a:avLst/>
            </a:prstGeom>
          </p:spPr>
          <p:txBody>
            <a:bodyPr lIns="50800" tIns="50800" rIns="50800" bIns="50800" rtlCol="0" anchor="ctr"/>
            <a:lstStyle/>
            <a:p>
              <a:pPr algn="ctr">
                <a:lnSpc>
                  <a:spcPts val="1632"/>
                </a:lnSpc>
              </a:pPr>
              <a:endParaRPr/>
            </a:p>
          </p:txBody>
        </p:sp>
      </p:grpSp>
      <p:sp>
        <p:nvSpPr>
          <p:cNvPr id="5" name="Freeform 5"/>
          <p:cNvSpPr/>
          <p:nvPr/>
        </p:nvSpPr>
        <p:spPr>
          <a:xfrm>
            <a:off x="-926986" y="7899964"/>
            <a:ext cx="3911372" cy="3446896"/>
          </a:xfrm>
          <a:custGeom>
            <a:avLst/>
            <a:gdLst/>
            <a:ahLst/>
            <a:cxnLst/>
            <a:rect l="l" t="t" r="r" b="b"/>
            <a:pathLst>
              <a:path w="3911372" h="3446896">
                <a:moveTo>
                  <a:pt x="0" y="0"/>
                </a:moveTo>
                <a:lnTo>
                  <a:pt x="3911372" y="0"/>
                </a:lnTo>
                <a:lnTo>
                  <a:pt x="3911372" y="3446896"/>
                </a:lnTo>
                <a:lnTo>
                  <a:pt x="0" y="3446896"/>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l-GR"/>
          </a:p>
        </p:txBody>
      </p:sp>
      <p:sp>
        <p:nvSpPr>
          <p:cNvPr id="6" name="Freeform 6"/>
          <p:cNvSpPr/>
          <p:nvPr/>
        </p:nvSpPr>
        <p:spPr>
          <a:xfrm rot="-9334520">
            <a:off x="52254" y="-854981"/>
            <a:ext cx="1651804" cy="3495882"/>
          </a:xfrm>
          <a:custGeom>
            <a:avLst/>
            <a:gdLst/>
            <a:ahLst/>
            <a:cxnLst/>
            <a:rect l="l" t="t" r="r" b="b"/>
            <a:pathLst>
              <a:path w="1651804" h="3495882">
                <a:moveTo>
                  <a:pt x="0" y="0"/>
                </a:moveTo>
                <a:lnTo>
                  <a:pt x="1651804" y="0"/>
                </a:lnTo>
                <a:lnTo>
                  <a:pt x="1651804" y="3495882"/>
                </a:lnTo>
                <a:lnTo>
                  <a:pt x="0" y="34958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7" name="Freeform 7"/>
          <p:cNvSpPr/>
          <p:nvPr/>
        </p:nvSpPr>
        <p:spPr>
          <a:xfrm>
            <a:off x="14600017" y="-2442709"/>
            <a:ext cx="7722795" cy="7500765"/>
          </a:xfrm>
          <a:custGeom>
            <a:avLst/>
            <a:gdLst/>
            <a:ahLst/>
            <a:cxnLst/>
            <a:rect l="l" t="t" r="r" b="b"/>
            <a:pathLst>
              <a:path w="7722795" h="7500765">
                <a:moveTo>
                  <a:pt x="0" y="0"/>
                </a:moveTo>
                <a:lnTo>
                  <a:pt x="7722795" y="0"/>
                </a:lnTo>
                <a:lnTo>
                  <a:pt x="7722795" y="7500765"/>
                </a:lnTo>
                <a:lnTo>
                  <a:pt x="0" y="7500765"/>
                </a:lnTo>
                <a:lnTo>
                  <a:pt x="0" y="0"/>
                </a:lnTo>
                <a:close/>
              </a:path>
            </a:pathLst>
          </a:custGeom>
          <a:blipFill>
            <a:blip r:embed="rId6">
              <a:alphaModFix amt="50000"/>
              <a:extLst>
                <a:ext uri="{96DAC541-7B7A-43D3-8B79-37D633B846F1}">
                  <asvg:svgBlip xmlns:asvg="http://schemas.microsoft.com/office/drawing/2016/SVG/main" r:embed="rId7"/>
                </a:ext>
              </a:extLst>
            </a:blip>
            <a:stretch>
              <a:fillRect/>
            </a:stretch>
          </a:blipFill>
        </p:spPr>
        <p:txBody>
          <a:bodyPr/>
          <a:lstStyle/>
          <a:p>
            <a:endParaRPr lang="el-GR"/>
          </a:p>
        </p:txBody>
      </p:sp>
      <p:sp>
        <p:nvSpPr>
          <p:cNvPr id="8" name="Freeform 8"/>
          <p:cNvSpPr/>
          <p:nvPr/>
        </p:nvSpPr>
        <p:spPr>
          <a:xfrm rot="877102">
            <a:off x="12792125" y="8473791"/>
            <a:ext cx="5231389" cy="5421129"/>
          </a:xfrm>
          <a:custGeom>
            <a:avLst/>
            <a:gdLst/>
            <a:ahLst/>
            <a:cxnLst/>
            <a:rect l="l" t="t" r="r" b="b"/>
            <a:pathLst>
              <a:path w="5231389" h="5421129">
                <a:moveTo>
                  <a:pt x="0" y="0"/>
                </a:moveTo>
                <a:lnTo>
                  <a:pt x="5231389" y="0"/>
                </a:lnTo>
                <a:lnTo>
                  <a:pt x="5231389" y="5421129"/>
                </a:lnTo>
                <a:lnTo>
                  <a:pt x="0" y="5421129"/>
                </a:lnTo>
                <a:lnTo>
                  <a:pt x="0" y="0"/>
                </a:lnTo>
                <a:close/>
              </a:path>
            </a:pathLst>
          </a:custGeom>
          <a:blipFill>
            <a:blip r:embed="rId8">
              <a:alphaModFix amt="50000"/>
              <a:extLst>
                <a:ext uri="{96DAC541-7B7A-43D3-8B79-37D633B846F1}">
                  <asvg:svgBlip xmlns:asvg="http://schemas.microsoft.com/office/drawing/2016/SVG/main" r:embed="rId9"/>
                </a:ext>
              </a:extLst>
            </a:blip>
            <a:stretch>
              <a:fillRect/>
            </a:stretch>
          </a:blipFill>
        </p:spPr>
        <p:txBody>
          <a:bodyPr/>
          <a:lstStyle/>
          <a:p>
            <a:endParaRPr lang="el-GR"/>
          </a:p>
        </p:txBody>
      </p:sp>
      <p:sp>
        <p:nvSpPr>
          <p:cNvPr id="9" name="Freeform 9"/>
          <p:cNvSpPr/>
          <p:nvPr/>
        </p:nvSpPr>
        <p:spPr>
          <a:xfrm>
            <a:off x="15724001" y="7054130"/>
            <a:ext cx="2581004" cy="4292729"/>
          </a:xfrm>
          <a:custGeom>
            <a:avLst/>
            <a:gdLst/>
            <a:ahLst/>
            <a:cxnLst/>
            <a:rect l="l" t="t" r="r" b="b"/>
            <a:pathLst>
              <a:path w="2581004" h="4292729">
                <a:moveTo>
                  <a:pt x="0" y="0"/>
                </a:moveTo>
                <a:lnTo>
                  <a:pt x="2581003" y="0"/>
                </a:lnTo>
                <a:lnTo>
                  <a:pt x="2581003" y="4292730"/>
                </a:lnTo>
                <a:lnTo>
                  <a:pt x="0" y="42927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grpSp>
        <p:nvGrpSpPr>
          <p:cNvPr id="10" name="Group 10"/>
          <p:cNvGrpSpPr/>
          <p:nvPr/>
        </p:nvGrpSpPr>
        <p:grpSpPr>
          <a:xfrm>
            <a:off x="387299" y="111058"/>
            <a:ext cx="17513401" cy="9147242"/>
            <a:chOff x="0" y="0"/>
            <a:chExt cx="23351202" cy="12196322"/>
          </a:xfrm>
        </p:grpSpPr>
        <p:sp>
          <p:nvSpPr>
            <p:cNvPr id="11" name="Freeform 11"/>
            <p:cNvSpPr/>
            <p:nvPr/>
          </p:nvSpPr>
          <p:spPr>
            <a:xfrm>
              <a:off x="3022085" y="4369421"/>
              <a:ext cx="3943934" cy="4947957"/>
            </a:xfrm>
            <a:custGeom>
              <a:avLst/>
              <a:gdLst/>
              <a:ahLst/>
              <a:cxnLst/>
              <a:rect l="l" t="t" r="r" b="b"/>
              <a:pathLst>
                <a:path w="3943934" h="4947957">
                  <a:moveTo>
                    <a:pt x="0" y="0"/>
                  </a:moveTo>
                  <a:lnTo>
                    <a:pt x="3943934" y="0"/>
                  </a:lnTo>
                  <a:lnTo>
                    <a:pt x="3943934" y="4947957"/>
                  </a:lnTo>
                  <a:lnTo>
                    <a:pt x="0" y="494795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12" name="TextBox 12"/>
            <p:cNvSpPr txBox="1"/>
            <p:nvPr/>
          </p:nvSpPr>
          <p:spPr>
            <a:xfrm>
              <a:off x="848759" y="2808767"/>
              <a:ext cx="22502442" cy="1949719"/>
            </a:xfrm>
            <a:prstGeom prst="rect">
              <a:avLst/>
            </a:prstGeom>
          </p:spPr>
          <p:txBody>
            <a:bodyPr lIns="0" tIns="0" rIns="0" bIns="0" rtlCol="0" anchor="t">
              <a:spAutoFit/>
            </a:bodyPr>
            <a:lstStyle/>
            <a:p>
              <a:pPr algn="ctr">
                <a:lnSpc>
                  <a:spcPts val="3977"/>
                </a:lnSpc>
                <a:spcBef>
                  <a:spcPct val="0"/>
                </a:spcBef>
              </a:pPr>
              <a:r>
                <a:rPr lang="en-US" sz="2840" b="1">
                  <a:solidFill>
                    <a:srgbClr val="4B3825"/>
                  </a:solidFill>
                  <a:latin typeface="Alegreya Bold"/>
                  <a:ea typeface="Alegreya Bold"/>
                  <a:cs typeface="Alegreya Bold"/>
                  <a:sym typeface="Alegreya Bold"/>
                </a:rPr>
                <a:t>Βασιλεύ  ουράνιε, Παράκλητε, το Πνεύμα της αληθείας, ο πανταχού παρών  και τα πάντα πληρών, ο θησαυρός των αγαθών και ζωής χορηγός , ελθέ και σκήνωσον εν ημίν, και καθάρισον ημάς από πάσης κηλίδος,και σώσον αγαθέ τας ψυχάς ημών. Αμήν .</a:t>
              </a:r>
            </a:p>
          </p:txBody>
        </p:sp>
        <p:sp>
          <p:nvSpPr>
            <p:cNvPr id="13" name="TextBox 13"/>
            <p:cNvSpPr txBox="1"/>
            <p:nvPr/>
          </p:nvSpPr>
          <p:spPr>
            <a:xfrm>
              <a:off x="2227240" y="1645999"/>
              <a:ext cx="19542785" cy="614824"/>
            </a:xfrm>
            <a:prstGeom prst="rect">
              <a:avLst/>
            </a:prstGeom>
          </p:spPr>
          <p:txBody>
            <a:bodyPr lIns="0" tIns="0" rIns="0" bIns="0" rtlCol="0" anchor="t">
              <a:spAutoFit/>
            </a:bodyPr>
            <a:lstStyle/>
            <a:p>
              <a:pPr algn="ctr">
                <a:lnSpc>
                  <a:spcPts val="3856"/>
                </a:lnSpc>
                <a:spcBef>
                  <a:spcPct val="0"/>
                </a:spcBef>
              </a:pPr>
              <a:r>
                <a:rPr lang="en-US" sz="2754" b="1">
                  <a:solidFill>
                    <a:srgbClr val="4B3825"/>
                  </a:solidFill>
                  <a:latin typeface="Alegreya Bold"/>
                  <a:ea typeface="Alegreya Bold"/>
                  <a:cs typeface="Alegreya Bold"/>
                  <a:sym typeface="Alegreya Bold"/>
                </a:rPr>
                <a:t>ΕΙΣ ΤΟ ΟΝΟΜΑ ΤΟΥ ΠΑΤΡΟΣ ΚΑΙ ΤΟΥ ΥΙΟΥ ΚΑΙ ΤΟΥ ΑΓΙΟΥ ΠΝΕΥΜΑΤΟΣ. ΑΜΗΝ</a:t>
              </a:r>
            </a:p>
          </p:txBody>
        </p:sp>
        <p:sp>
          <p:nvSpPr>
            <p:cNvPr id="14" name="TextBox 14"/>
            <p:cNvSpPr txBox="1"/>
            <p:nvPr/>
          </p:nvSpPr>
          <p:spPr>
            <a:xfrm>
              <a:off x="7708624" y="5310667"/>
              <a:ext cx="9019480" cy="3323552"/>
            </a:xfrm>
            <a:prstGeom prst="rect">
              <a:avLst/>
            </a:prstGeom>
          </p:spPr>
          <p:txBody>
            <a:bodyPr lIns="0" tIns="0" rIns="0" bIns="0" rtlCol="0" anchor="t">
              <a:spAutoFit/>
            </a:bodyPr>
            <a:lstStyle/>
            <a:p>
              <a:pPr algn="ctr">
                <a:lnSpc>
                  <a:spcPts val="4036"/>
                </a:lnSpc>
              </a:pPr>
              <a:r>
                <a:rPr lang="en-US" sz="2883" b="1">
                  <a:solidFill>
                    <a:srgbClr val="4B3825"/>
                  </a:solidFill>
                  <a:latin typeface="Alegreya Bold"/>
                  <a:ea typeface="Alegreya Bold"/>
                  <a:cs typeface="Alegreya Bold"/>
                  <a:sym typeface="Alegreya Bold"/>
                </a:rPr>
                <a:t>Εὐλογητὸς εἶ Χριστὲ ὁ Θεὸς ἡμῶν, </a:t>
              </a:r>
            </a:p>
            <a:p>
              <a:pPr algn="ctr">
                <a:lnSpc>
                  <a:spcPts val="4036"/>
                </a:lnSpc>
              </a:pPr>
              <a:r>
                <a:rPr lang="en-US" sz="2883" b="1">
                  <a:solidFill>
                    <a:srgbClr val="4B3825"/>
                  </a:solidFill>
                  <a:latin typeface="Alegreya Bold"/>
                  <a:ea typeface="Alegreya Bold"/>
                  <a:cs typeface="Alegreya Bold"/>
                  <a:sym typeface="Alegreya Bold"/>
                </a:rPr>
                <a:t>ὁ πανσόφους τοὺς ἁλιεῖς ἀναδείξας, </a:t>
              </a:r>
            </a:p>
            <a:p>
              <a:pPr algn="ctr">
                <a:lnSpc>
                  <a:spcPts val="4036"/>
                </a:lnSpc>
              </a:pPr>
              <a:r>
                <a:rPr lang="en-US" sz="2883" b="1">
                  <a:solidFill>
                    <a:srgbClr val="4B3825"/>
                  </a:solidFill>
                  <a:latin typeface="Alegreya Bold"/>
                  <a:ea typeface="Alegreya Bold"/>
                  <a:cs typeface="Alegreya Bold"/>
                  <a:sym typeface="Alegreya Bold"/>
                </a:rPr>
                <a:t>καταπέμψας αὐτοῖς τὸ Πνεῦμα τὸ Ἅγιον, </a:t>
              </a:r>
            </a:p>
            <a:p>
              <a:pPr algn="ctr">
                <a:lnSpc>
                  <a:spcPts val="4036"/>
                </a:lnSpc>
              </a:pPr>
              <a:r>
                <a:rPr lang="en-US" sz="2883" b="1">
                  <a:solidFill>
                    <a:srgbClr val="4B3825"/>
                  </a:solidFill>
                  <a:latin typeface="Alegreya Bold"/>
                  <a:ea typeface="Alegreya Bold"/>
                  <a:cs typeface="Alegreya Bold"/>
                  <a:sym typeface="Alegreya Bold"/>
                </a:rPr>
                <a:t>καὶ δι' αὐτῶν τὴν οἰκουμένην σαγηνεύσας, </a:t>
              </a:r>
            </a:p>
            <a:p>
              <a:pPr algn="ctr">
                <a:lnSpc>
                  <a:spcPts val="4036"/>
                </a:lnSpc>
                <a:spcBef>
                  <a:spcPct val="0"/>
                </a:spcBef>
              </a:pPr>
              <a:r>
                <a:rPr lang="en-US" sz="2883" b="1">
                  <a:solidFill>
                    <a:srgbClr val="4B3825"/>
                  </a:solidFill>
                  <a:latin typeface="Alegreya Bold"/>
                  <a:ea typeface="Alegreya Bold"/>
                  <a:cs typeface="Alegreya Bold"/>
                  <a:sym typeface="Alegreya Bold"/>
                </a:rPr>
                <a:t>Φιλάνθρωπε, δόξα σοι.</a:t>
              </a:r>
            </a:p>
          </p:txBody>
        </p:sp>
        <p:sp>
          <p:nvSpPr>
            <p:cNvPr id="15" name="TextBox 15"/>
            <p:cNvSpPr txBox="1"/>
            <p:nvPr/>
          </p:nvSpPr>
          <p:spPr>
            <a:xfrm>
              <a:off x="1085527" y="8699141"/>
              <a:ext cx="22265675" cy="3497181"/>
            </a:xfrm>
            <a:prstGeom prst="rect">
              <a:avLst/>
            </a:prstGeom>
          </p:spPr>
          <p:txBody>
            <a:bodyPr lIns="0" tIns="0" rIns="0" bIns="0" rtlCol="0" anchor="t">
              <a:spAutoFit/>
            </a:bodyPr>
            <a:lstStyle/>
            <a:p>
              <a:pPr algn="ctr">
                <a:lnSpc>
                  <a:spcPts val="4018"/>
                </a:lnSpc>
              </a:pPr>
              <a:endParaRPr/>
            </a:p>
            <a:p>
              <a:pPr algn="ctr">
                <a:lnSpc>
                  <a:spcPts val="933"/>
                </a:lnSpc>
              </a:pPr>
              <a:endParaRPr/>
            </a:p>
            <a:p>
              <a:pPr algn="ctr">
                <a:lnSpc>
                  <a:spcPts val="4018"/>
                </a:lnSpc>
              </a:pPr>
              <a:r>
                <a:rPr lang="en-US" sz="2870" b="1">
                  <a:solidFill>
                    <a:srgbClr val="4B3825"/>
                  </a:solidFill>
                  <a:latin typeface="Alegreya Bold"/>
                  <a:ea typeface="Alegreya Bold"/>
                  <a:cs typeface="Alegreya Bold"/>
                  <a:sym typeface="Alegreya Bold"/>
                </a:rPr>
                <a:t>Πάτερ ημών ο εν τοις ουρανοίς, αγιασθήτω το όνομά Σου, ελθέτω η Βασιλεία Σου, γεννηθήτω το θέλημά Σου ως εν ουρανώ και επί της γης. Τον άρτον ημών τον επιούσιον δος ημίν σήμερον, και άφες ημίν τα οφειλήματα ημών, ως και ημείς αφίεμεν τοις οφειλέταις ημών. Και μη εισενέγκης ημάς εις πειρασμόν, αλλά ρύσαι ημάς από του πονηρού.</a:t>
              </a:r>
            </a:p>
            <a:p>
              <a:pPr algn="ctr">
                <a:lnSpc>
                  <a:spcPts val="4018"/>
                </a:lnSpc>
                <a:spcBef>
                  <a:spcPct val="0"/>
                </a:spcBef>
              </a:pPr>
              <a:endParaRPr lang="en-US" sz="2870" b="1">
                <a:solidFill>
                  <a:srgbClr val="4B3825"/>
                </a:solidFill>
                <a:latin typeface="Alegreya Bold"/>
                <a:ea typeface="Alegreya Bold"/>
                <a:cs typeface="Alegreya Bold"/>
                <a:sym typeface="Alegreya Bold"/>
              </a:endParaRPr>
            </a:p>
          </p:txBody>
        </p:sp>
        <p:sp>
          <p:nvSpPr>
            <p:cNvPr id="16" name="Freeform 16"/>
            <p:cNvSpPr/>
            <p:nvPr/>
          </p:nvSpPr>
          <p:spPr>
            <a:xfrm>
              <a:off x="17149412" y="4635366"/>
              <a:ext cx="4033438" cy="4731306"/>
            </a:xfrm>
            <a:custGeom>
              <a:avLst/>
              <a:gdLst/>
              <a:ahLst/>
              <a:cxnLst/>
              <a:rect l="l" t="t" r="r" b="b"/>
              <a:pathLst>
                <a:path w="4033438" h="4731306">
                  <a:moveTo>
                    <a:pt x="0" y="0"/>
                  </a:moveTo>
                  <a:lnTo>
                    <a:pt x="4033438" y="0"/>
                  </a:lnTo>
                  <a:lnTo>
                    <a:pt x="4033438" y="4731305"/>
                  </a:lnTo>
                  <a:lnTo>
                    <a:pt x="0" y="473130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17" name="Freeform 17"/>
            <p:cNvSpPr/>
            <p:nvPr/>
          </p:nvSpPr>
          <p:spPr>
            <a:xfrm>
              <a:off x="0" y="0"/>
              <a:ext cx="2141653" cy="2740429"/>
            </a:xfrm>
            <a:custGeom>
              <a:avLst/>
              <a:gdLst/>
              <a:ahLst/>
              <a:cxnLst/>
              <a:rect l="l" t="t" r="r" b="b"/>
              <a:pathLst>
                <a:path w="2141653" h="2740429">
                  <a:moveTo>
                    <a:pt x="0" y="0"/>
                  </a:moveTo>
                  <a:lnTo>
                    <a:pt x="2141653" y="0"/>
                  </a:lnTo>
                  <a:lnTo>
                    <a:pt x="2141653" y="2740429"/>
                  </a:lnTo>
                  <a:lnTo>
                    <a:pt x="0" y="2740429"/>
                  </a:lnTo>
                  <a:lnTo>
                    <a:pt x="0" y="0"/>
                  </a:lnTo>
                  <a:close/>
                </a:path>
              </a:pathLst>
            </a:custGeom>
            <a:blipFill>
              <a:blip r:embed="rId16"/>
              <a:stretch>
                <a:fillRect/>
              </a:stretch>
            </a:blipFill>
          </p:spPr>
          <p:txBody>
            <a:bodyPr/>
            <a:lstStyle/>
            <a:p>
              <a:endParaRPr lang="el-G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FBFF"/>
        </a:solidFill>
        <a:effectLst/>
      </p:bgPr>
    </p:bg>
    <p:spTree>
      <p:nvGrpSpPr>
        <p:cNvPr id="1" name=""/>
        <p:cNvGrpSpPr/>
        <p:nvPr/>
      </p:nvGrpSpPr>
      <p:grpSpPr>
        <a:xfrm>
          <a:off x="0" y="0"/>
          <a:ext cx="0" cy="0"/>
          <a:chOff x="0" y="0"/>
          <a:chExt cx="0" cy="0"/>
        </a:xfrm>
      </p:grpSpPr>
      <p:sp>
        <p:nvSpPr>
          <p:cNvPr id="2" name="Freeform 2"/>
          <p:cNvSpPr/>
          <p:nvPr/>
        </p:nvSpPr>
        <p:spPr>
          <a:xfrm>
            <a:off x="-2858865" y="-2274237"/>
            <a:ext cx="14545120" cy="14126948"/>
          </a:xfrm>
          <a:custGeom>
            <a:avLst/>
            <a:gdLst/>
            <a:ahLst/>
            <a:cxnLst/>
            <a:rect l="l" t="t" r="r" b="b"/>
            <a:pathLst>
              <a:path w="14545120" h="14126948">
                <a:moveTo>
                  <a:pt x="0" y="0"/>
                </a:moveTo>
                <a:lnTo>
                  <a:pt x="14545120" y="0"/>
                </a:lnTo>
                <a:lnTo>
                  <a:pt x="14545120" y="14126947"/>
                </a:lnTo>
                <a:lnTo>
                  <a:pt x="0" y="14126947"/>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rot="-5400000" flipH="1">
            <a:off x="14655315" y="-1214470"/>
            <a:ext cx="6415209" cy="6230772"/>
          </a:xfrm>
          <a:custGeom>
            <a:avLst/>
            <a:gdLst/>
            <a:ahLst/>
            <a:cxnLst/>
            <a:rect l="l" t="t" r="r" b="b"/>
            <a:pathLst>
              <a:path w="6415209" h="6230772">
                <a:moveTo>
                  <a:pt x="6415208" y="0"/>
                </a:moveTo>
                <a:lnTo>
                  <a:pt x="0" y="0"/>
                </a:lnTo>
                <a:lnTo>
                  <a:pt x="0" y="6230772"/>
                </a:lnTo>
                <a:lnTo>
                  <a:pt x="6415208" y="6230772"/>
                </a:lnTo>
                <a:lnTo>
                  <a:pt x="6415208"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l-GR"/>
          </a:p>
        </p:txBody>
      </p:sp>
      <p:sp>
        <p:nvSpPr>
          <p:cNvPr id="4" name="Freeform 4"/>
          <p:cNvSpPr/>
          <p:nvPr/>
        </p:nvSpPr>
        <p:spPr>
          <a:xfrm rot="-1596108">
            <a:off x="-720187" y="7103900"/>
            <a:ext cx="2035908" cy="4308799"/>
          </a:xfrm>
          <a:custGeom>
            <a:avLst/>
            <a:gdLst/>
            <a:ahLst/>
            <a:cxnLst/>
            <a:rect l="l" t="t" r="r" b="b"/>
            <a:pathLst>
              <a:path w="2035908" h="4308799">
                <a:moveTo>
                  <a:pt x="0" y="0"/>
                </a:moveTo>
                <a:lnTo>
                  <a:pt x="2035908" y="0"/>
                </a:lnTo>
                <a:lnTo>
                  <a:pt x="2035908" y="4308800"/>
                </a:lnTo>
                <a:lnTo>
                  <a:pt x="0" y="4308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5" name="Freeform 5"/>
          <p:cNvSpPr/>
          <p:nvPr/>
        </p:nvSpPr>
        <p:spPr>
          <a:xfrm rot="10494961">
            <a:off x="14918454" y="7704525"/>
            <a:ext cx="4886976" cy="4074517"/>
          </a:xfrm>
          <a:custGeom>
            <a:avLst/>
            <a:gdLst/>
            <a:ahLst/>
            <a:cxnLst/>
            <a:rect l="l" t="t" r="r" b="b"/>
            <a:pathLst>
              <a:path w="4886976" h="4074517">
                <a:moveTo>
                  <a:pt x="0" y="0"/>
                </a:moveTo>
                <a:lnTo>
                  <a:pt x="4886976" y="0"/>
                </a:lnTo>
                <a:lnTo>
                  <a:pt x="4886976" y="4074517"/>
                </a:lnTo>
                <a:lnTo>
                  <a:pt x="0" y="40745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6" name="Freeform 6"/>
          <p:cNvSpPr/>
          <p:nvPr/>
        </p:nvSpPr>
        <p:spPr>
          <a:xfrm>
            <a:off x="1028700" y="-341668"/>
            <a:ext cx="15236577" cy="10970335"/>
          </a:xfrm>
          <a:custGeom>
            <a:avLst/>
            <a:gdLst/>
            <a:ahLst/>
            <a:cxnLst/>
            <a:rect l="l" t="t" r="r" b="b"/>
            <a:pathLst>
              <a:path w="15236577" h="10970335">
                <a:moveTo>
                  <a:pt x="0" y="0"/>
                </a:moveTo>
                <a:lnTo>
                  <a:pt x="15236577" y="0"/>
                </a:lnTo>
                <a:lnTo>
                  <a:pt x="15236577" y="10970336"/>
                </a:lnTo>
                <a:lnTo>
                  <a:pt x="0" y="10970336"/>
                </a:lnTo>
                <a:lnTo>
                  <a:pt x="0" y="0"/>
                </a:lnTo>
                <a:close/>
              </a:path>
            </a:pathLst>
          </a:custGeom>
          <a:blipFill>
            <a:blip r:embed="rId8"/>
            <a:stretch>
              <a:fillRect/>
            </a:stretch>
          </a:blipFill>
        </p:spPr>
        <p:txBody>
          <a:bodyPr/>
          <a:lstStyle/>
          <a:p>
            <a:endParaRPr lang="el-GR"/>
          </a:p>
        </p:txBody>
      </p:sp>
      <p:sp>
        <p:nvSpPr>
          <p:cNvPr id="7" name="Freeform 7"/>
          <p:cNvSpPr/>
          <p:nvPr/>
        </p:nvSpPr>
        <p:spPr>
          <a:xfrm rot="442465">
            <a:off x="8905904" y="7133993"/>
            <a:ext cx="4105548" cy="1359963"/>
          </a:xfrm>
          <a:custGeom>
            <a:avLst/>
            <a:gdLst/>
            <a:ahLst/>
            <a:cxnLst/>
            <a:rect l="l" t="t" r="r" b="b"/>
            <a:pathLst>
              <a:path w="4105548" h="1359963">
                <a:moveTo>
                  <a:pt x="0" y="0"/>
                </a:moveTo>
                <a:lnTo>
                  <a:pt x="4105548" y="0"/>
                </a:lnTo>
                <a:lnTo>
                  <a:pt x="4105548" y="1359963"/>
                </a:lnTo>
                <a:lnTo>
                  <a:pt x="0" y="13599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sp>
        <p:nvSpPr>
          <p:cNvPr id="8" name="TextBox 8"/>
          <p:cNvSpPr txBox="1"/>
          <p:nvPr/>
        </p:nvSpPr>
        <p:spPr>
          <a:xfrm rot="915741">
            <a:off x="2849530" y="1375132"/>
            <a:ext cx="5240521" cy="6733136"/>
          </a:xfrm>
          <a:prstGeom prst="rect">
            <a:avLst/>
          </a:prstGeom>
        </p:spPr>
        <p:txBody>
          <a:bodyPr wrap="square" lIns="0" tIns="0" rIns="0" bIns="0" rtlCol="0" anchor="t">
            <a:spAutoFit/>
          </a:bodyPr>
          <a:lstStyle/>
          <a:p>
            <a:pPr algn="ctr">
              <a:lnSpc>
                <a:spcPts val="3300"/>
              </a:lnSpc>
              <a:spcBef>
                <a:spcPct val="0"/>
              </a:spcBef>
            </a:pPr>
            <a:r>
              <a:rPr lang="en-US" sz="3300" b="1" dirty="0">
                <a:solidFill>
                  <a:srgbClr val="000000"/>
                </a:solidFill>
                <a:latin typeface="One Little Font Bold"/>
                <a:ea typeface="One Little Font Bold"/>
                <a:cs typeface="One Little Font Bold"/>
                <a:sym typeface="One Little Font Bold"/>
              </a:rPr>
              <a:t>34 Καὶ π</a:t>
            </a:r>
            <a:r>
              <a:rPr lang="en-US" sz="3300" b="1" dirty="0" err="1">
                <a:solidFill>
                  <a:srgbClr val="000000"/>
                </a:solidFill>
                <a:latin typeface="One Little Font Bold"/>
                <a:ea typeface="One Little Font Bold"/>
                <a:cs typeface="One Little Font Bold"/>
                <a:sym typeface="One Little Font Bold"/>
              </a:rPr>
              <a:t>ροσκ</a:t>
            </a:r>
            <a:r>
              <a:rPr lang="en-US" sz="3300" b="1" dirty="0">
                <a:solidFill>
                  <a:srgbClr val="000000"/>
                </a:solidFill>
                <a:latin typeface="One Little Font Bold"/>
                <a:ea typeface="One Little Font Bold"/>
                <a:cs typeface="One Little Font Bold"/>
                <a:sym typeface="One Little Font Bold"/>
              </a:rPr>
              <a:t>αλεσάμενος τὸν ὄχλον σὺν τοῖς μαθηταῖς αὐτοῦ εἶπεν αὐτοῖς· ὅστις θέλει ὀπίσω μου ἀκολουθεῖν, ἀπαρνησάσθω ἑαυτὸν καὶ ἀράτω τὸν σταυρὸν αὐτοῦ, καὶ ἀκολουθείτω μοι. 35 </a:t>
            </a:r>
            <a:r>
              <a:rPr lang="en-US" sz="3300" b="1" dirty="0" err="1">
                <a:solidFill>
                  <a:srgbClr val="000000"/>
                </a:solidFill>
                <a:latin typeface="One Little Font Bold"/>
                <a:ea typeface="One Little Font Bold"/>
                <a:cs typeface="One Little Font Bold"/>
                <a:sym typeface="One Little Font Bold"/>
              </a:rPr>
              <a:t>ὃς</a:t>
            </a:r>
            <a:r>
              <a:rPr lang="en-US" sz="3300" b="1" dirty="0">
                <a:solidFill>
                  <a:srgbClr val="000000"/>
                </a:solidFill>
                <a:latin typeface="One Little Font Bold"/>
                <a:ea typeface="One Little Font Bold"/>
                <a:cs typeface="One Little Font Bold"/>
                <a:sym typeface="One Little Font Bold"/>
              </a:rPr>
              <a:t> </a:t>
            </a:r>
            <a:r>
              <a:rPr lang="en-US" sz="3300" b="1" dirty="0" err="1">
                <a:solidFill>
                  <a:srgbClr val="000000"/>
                </a:solidFill>
                <a:latin typeface="One Little Font Bold"/>
                <a:ea typeface="One Little Font Bold"/>
                <a:cs typeface="One Little Font Bold"/>
                <a:sym typeface="One Little Font Bold"/>
              </a:rPr>
              <a:t>γὰρ</a:t>
            </a:r>
            <a:r>
              <a:rPr lang="en-US" sz="3300" b="1" dirty="0">
                <a:solidFill>
                  <a:srgbClr val="000000"/>
                </a:solidFill>
                <a:latin typeface="One Little Font Bold"/>
                <a:ea typeface="One Little Font Bold"/>
                <a:cs typeface="One Little Font Bold"/>
                <a:sym typeface="One Little Font Bold"/>
              </a:rPr>
              <a:t> </a:t>
            </a:r>
            <a:r>
              <a:rPr lang="en-US" sz="3300" b="1" dirty="0" err="1">
                <a:solidFill>
                  <a:srgbClr val="000000"/>
                </a:solidFill>
                <a:latin typeface="One Little Font Bold"/>
                <a:ea typeface="One Little Font Bold"/>
                <a:cs typeface="One Little Font Bold"/>
                <a:sym typeface="One Little Font Bold"/>
              </a:rPr>
              <a:t>ἂν</a:t>
            </a:r>
            <a:r>
              <a:rPr lang="en-US" sz="3300" b="1" dirty="0">
                <a:solidFill>
                  <a:srgbClr val="000000"/>
                </a:solidFill>
                <a:latin typeface="One Little Font Bold"/>
                <a:ea typeface="One Little Font Bold"/>
                <a:cs typeface="One Little Font Bold"/>
                <a:sym typeface="One Little Font Bold"/>
              </a:rPr>
              <a:t> </a:t>
            </a:r>
            <a:r>
              <a:rPr lang="en-US" sz="3300" b="1" dirty="0" err="1">
                <a:solidFill>
                  <a:srgbClr val="000000"/>
                </a:solidFill>
                <a:latin typeface="One Little Font Bold"/>
                <a:ea typeface="One Little Font Bold"/>
                <a:cs typeface="One Little Font Bold"/>
                <a:sym typeface="One Little Font Bold"/>
              </a:rPr>
              <a:t>θέλῃ</a:t>
            </a:r>
            <a:r>
              <a:rPr lang="en-US" sz="3300" b="1" dirty="0">
                <a:solidFill>
                  <a:srgbClr val="000000"/>
                </a:solidFill>
                <a:latin typeface="One Little Font Bold"/>
                <a:ea typeface="One Little Font Bold"/>
                <a:cs typeface="One Little Font Bold"/>
                <a:sym typeface="One Little Font Bold"/>
              </a:rPr>
              <a:t> </a:t>
            </a:r>
            <a:r>
              <a:rPr lang="en-US" sz="3300" b="1" dirty="0" err="1">
                <a:solidFill>
                  <a:srgbClr val="000000"/>
                </a:solidFill>
                <a:latin typeface="One Little Font Bold"/>
                <a:ea typeface="One Little Font Bold"/>
                <a:cs typeface="One Little Font Bold"/>
                <a:sym typeface="One Little Font Bold"/>
              </a:rPr>
              <a:t>τὴν</a:t>
            </a:r>
            <a:r>
              <a:rPr lang="en-US" sz="3300" b="1" dirty="0">
                <a:solidFill>
                  <a:srgbClr val="000000"/>
                </a:solidFill>
                <a:latin typeface="One Little Font Bold"/>
                <a:ea typeface="One Little Font Bold"/>
                <a:cs typeface="One Little Font Bold"/>
                <a:sym typeface="One Little Font Bold"/>
              </a:rPr>
              <a:t> </a:t>
            </a:r>
            <a:r>
              <a:rPr lang="en-US" sz="3300" b="1" dirty="0" err="1">
                <a:solidFill>
                  <a:srgbClr val="000000"/>
                </a:solidFill>
                <a:latin typeface="One Little Font Bold"/>
                <a:ea typeface="One Little Font Bold"/>
                <a:cs typeface="One Little Font Bold"/>
                <a:sym typeface="One Little Font Bold"/>
              </a:rPr>
              <a:t>ψυχὴν</a:t>
            </a:r>
            <a:r>
              <a:rPr lang="en-US" sz="3300" b="1" dirty="0">
                <a:solidFill>
                  <a:srgbClr val="000000"/>
                </a:solidFill>
                <a:latin typeface="One Little Font Bold"/>
                <a:ea typeface="One Little Font Bold"/>
                <a:cs typeface="One Little Font Bold"/>
                <a:sym typeface="One Little Font Bold"/>
              </a:rPr>
              <a:t> α</a:t>
            </a:r>
            <a:r>
              <a:rPr lang="en-US" sz="3300" b="1" dirty="0" err="1">
                <a:solidFill>
                  <a:srgbClr val="000000"/>
                </a:solidFill>
                <a:latin typeface="One Little Font Bold"/>
                <a:ea typeface="One Little Font Bold"/>
                <a:cs typeface="One Little Font Bold"/>
                <a:sym typeface="One Little Font Bold"/>
              </a:rPr>
              <a:t>ὐτοῦ</a:t>
            </a:r>
            <a:r>
              <a:rPr lang="en-US" sz="3300" b="1" dirty="0">
                <a:solidFill>
                  <a:srgbClr val="000000"/>
                </a:solidFill>
                <a:latin typeface="One Little Font Bold"/>
                <a:ea typeface="One Little Font Bold"/>
                <a:cs typeface="One Little Font Bold"/>
                <a:sym typeface="One Little Font Bold"/>
              </a:rPr>
              <a:t> </a:t>
            </a:r>
            <a:r>
              <a:rPr lang="en-US" sz="3300" b="1" dirty="0" err="1">
                <a:solidFill>
                  <a:srgbClr val="000000"/>
                </a:solidFill>
                <a:latin typeface="One Little Font Bold"/>
                <a:ea typeface="One Little Font Bold"/>
                <a:cs typeface="One Little Font Bold"/>
                <a:sym typeface="One Little Font Bold"/>
              </a:rPr>
              <a:t>σῶσ</a:t>
            </a:r>
            <a:r>
              <a:rPr lang="en-US" sz="3300" b="1" dirty="0">
                <a:solidFill>
                  <a:srgbClr val="000000"/>
                </a:solidFill>
                <a:latin typeface="One Little Font Bold"/>
                <a:ea typeface="One Little Font Bold"/>
                <a:cs typeface="One Little Font Bold"/>
                <a:sym typeface="One Little Font Bold"/>
              </a:rPr>
              <a:t>αι, ἀπολέσει αὐτήν· ὃς δ᾿ ἂν ἀπολέσῃ τὴν ἑαυτοῦ ψυχὴν ἕνεκεν ἐμοῦ καὶ τοῦ εὐαγγελίου, οὗτος σώσει αὐτήν. 36 </a:t>
            </a:r>
            <a:r>
              <a:rPr lang="en-US" sz="3300" b="1" dirty="0" err="1">
                <a:solidFill>
                  <a:srgbClr val="000000"/>
                </a:solidFill>
                <a:latin typeface="One Little Font Bold"/>
                <a:ea typeface="One Little Font Bold"/>
                <a:cs typeface="One Little Font Bold"/>
                <a:sym typeface="One Little Font Bold"/>
              </a:rPr>
              <a:t>τί</a:t>
            </a:r>
            <a:r>
              <a:rPr lang="en-US" sz="3300" b="1" dirty="0">
                <a:solidFill>
                  <a:srgbClr val="000000"/>
                </a:solidFill>
                <a:latin typeface="One Little Font Bold"/>
                <a:ea typeface="One Little Font Bold"/>
                <a:cs typeface="One Little Font Bold"/>
                <a:sym typeface="One Little Font Bold"/>
              </a:rPr>
              <a:t> </a:t>
            </a:r>
            <a:r>
              <a:rPr lang="en-US" sz="3300" b="1" dirty="0" err="1">
                <a:solidFill>
                  <a:srgbClr val="000000"/>
                </a:solidFill>
                <a:latin typeface="One Little Font Bold"/>
                <a:ea typeface="One Little Font Bold"/>
                <a:cs typeface="One Little Font Bold"/>
                <a:sym typeface="One Little Font Bold"/>
              </a:rPr>
              <a:t>γὰρ</a:t>
            </a:r>
            <a:r>
              <a:rPr lang="en-US" sz="3300" b="1" dirty="0">
                <a:solidFill>
                  <a:srgbClr val="000000"/>
                </a:solidFill>
                <a:latin typeface="One Little Font Bold"/>
                <a:ea typeface="One Little Font Bold"/>
                <a:cs typeface="One Little Font Bold"/>
                <a:sym typeface="One Little Font Bold"/>
              </a:rPr>
              <a:t> </a:t>
            </a:r>
            <a:r>
              <a:rPr lang="en-US" sz="3300" b="1" dirty="0" err="1">
                <a:solidFill>
                  <a:srgbClr val="000000"/>
                </a:solidFill>
                <a:latin typeface="One Little Font Bold"/>
                <a:ea typeface="One Little Font Bold"/>
                <a:cs typeface="One Little Font Bold"/>
                <a:sym typeface="One Little Font Bold"/>
              </a:rPr>
              <a:t>ὠφελήσει</a:t>
            </a:r>
            <a:r>
              <a:rPr lang="en-US" sz="3300" b="1" dirty="0">
                <a:solidFill>
                  <a:srgbClr val="000000"/>
                </a:solidFill>
                <a:latin typeface="One Little Font Bold"/>
                <a:ea typeface="One Little Font Bold"/>
                <a:cs typeface="One Little Font Bold"/>
                <a:sym typeface="One Little Font Bold"/>
              </a:rPr>
              <a:t> </a:t>
            </a:r>
            <a:r>
              <a:rPr lang="en-US" sz="3300" b="1" dirty="0" err="1">
                <a:solidFill>
                  <a:srgbClr val="000000"/>
                </a:solidFill>
                <a:latin typeface="One Little Font Bold"/>
                <a:ea typeface="One Little Font Bold"/>
                <a:cs typeface="One Little Font Bold"/>
                <a:sym typeface="One Little Font Bold"/>
              </a:rPr>
              <a:t>ἄνθρω</a:t>
            </a:r>
            <a:r>
              <a:rPr lang="en-US" sz="3300" b="1" dirty="0">
                <a:solidFill>
                  <a:srgbClr val="000000"/>
                </a:solidFill>
                <a:latin typeface="One Little Font Bold"/>
                <a:ea typeface="One Little Font Bold"/>
                <a:cs typeface="One Little Font Bold"/>
                <a:sym typeface="One Little Font Bold"/>
              </a:rPr>
              <a:t>πον ἐὰν κερδήσῃ τὸν κόσμον ὅλον, καὶ ζημιωθῇ τὴν ψυχὴν αὐτοῦ; </a:t>
            </a:r>
          </a:p>
        </p:txBody>
      </p:sp>
      <p:sp>
        <p:nvSpPr>
          <p:cNvPr id="9" name="TextBox 9"/>
          <p:cNvSpPr txBox="1"/>
          <p:nvPr/>
        </p:nvSpPr>
        <p:spPr>
          <a:xfrm rot="392466">
            <a:off x="9083374" y="2229025"/>
            <a:ext cx="5028698" cy="4637365"/>
          </a:xfrm>
          <a:prstGeom prst="rect">
            <a:avLst/>
          </a:prstGeom>
        </p:spPr>
        <p:txBody>
          <a:bodyPr lIns="0" tIns="0" rIns="0" bIns="0" rtlCol="0" anchor="t">
            <a:spAutoFit/>
          </a:bodyPr>
          <a:lstStyle/>
          <a:p>
            <a:pPr algn="ctr">
              <a:lnSpc>
                <a:spcPts val="3300"/>
              </a:lnSpc>
              <a:spcBef>
                <a:spcPct val="0"/>
              </a:spcBef>
            </a:pPr>
            <a:r>
              <a:rPr lang="en-US" sz="3300" b="1">
                <a:solidFill>
                  <a:srgbClr val="000000"/>
                </a:solidFill>
                <a:latin typeface="One Little Font Bold"/>
                <a:ea typeface="One Little Font Bold"/>
                <a:cs typeface="One Little Font Bold"/>
                <a:sym typeface="One Little Font Bold"/>
              </a:rPr>
              <a:t>37 ἢ τί δώσει ἄνθρωπος ἀντάλλαγμα τῆς ψυχῆς αὐτοῦ; 38 ὃς γὰρ ἐὰν ἐπαισχυνθῇ με καὶ τοὺς ἐμοὺς λόγους ἐν τῇ γενεᾷ ταύτῃ τῇ μοιχαλίδι καὶ ἁμαρτωλῷ, καὶ ὁ υἱὸς τοῦ ἀνθρώπου ἐπαισχυνθήσεται αὐτὸν ὅταν ἔλθῃ ἐν τῇ δόξῃ τοῦ πατρὸς αὐτοῦ μετὰ τῶν ἀγγέλων τῶν ἁγίων.</a:t>
            </a:r>
          </a:p>
        </p:txBody>
      </p:sp>
      <p:sp>
        <p:nvSpPr>
          <p:cNvPr id="10" name="Freeform 10"/>
          <p:cNvSpPr/>
          <p:nvPr/>
        </p:nvSpPr>
        <p:spPr>
          <a:xfrm>
            <a:off x="387299" y="111058"/>
            <a:ext cx="1606240" cy="2055321"/>
          </a:xfrm>
          <a:custGeom>
            <a:avLst/>
            <a:gdLst/>
            <a:ahLst/>
            <a:cxnLst/>
            <a:rect l="l" t="t" r="r" b="b"/>
            <a:pathLst>
              <a:path w="1606240" h="2055321">
                <a:moveTo>
                  <a:pt x="0" y="0"/>
                </a:moveTo>
                <a:lnTo>
                  <a:pt x="1606240" y="0"/>
                </a:lnTo>
                <a:lnTo>
                  <a:pt x="1606240" y="2055322"/>
                </a:lnTo>
                <a:lnTo>
                  <a:pt x="0" y="2055322"/>
                </a:lnTo>
                <a:lnTo>
                  <a:pt x="0" y="0"/>
                </a:lnTo>
                <a:close/>
              </a:path>
            </a:pathLst>
          </a:custGeom>
          <a:blipFill>
            <a:blip r:embed="rId11"/>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FBFF"/>
        </a:solidFill>
        <a:effectLst/>
      </p:bgPr>
    </p:bg>
    <p:spTree>
      <p:nvGrpSpPr>
        <p:cNvPr id="1" name=""/>
        <p:cNvGrpSpPr/>
        <p:nvPr/>
      </p:nvGrpSpPr>
      <p:grpSpPr>
        <a:xfrm>
          <a:off x="0" y="0"/>
          <a:ext cx="0" cy="0"/>
          <a:chOff x="0" y="0"/>
          <a:chExt cx="0" cy="0"/>
        </a:xfrm>
      </p:grpSpPr>
      <p:sp>
        <p:nvSpPr>
          <p:cNvPr id="2" name="Freeform 2"/>
          <p:cNvSpPr/>
          <p:nvPr/>
        </p:nvSpPr>
        <p:spPr>
          <a:xfrm rot="-5400000">
            <a:off x="13817145" y="6454517"/>
            <a:ext cx="6415209" cy="6230772"/>
          </a:xfrm>
          <a:custGeom>
            <a:avLst/>
            <a:gdLst/>
            <a:ahLst/>
            <a:cxnLst/>
            <a:rect l="l" t="t" r="r" b="b"/>
            <a:pathLst>
              <a:path w="6415209" h="6230772">
                <a:moveTo>
                  <a:pt x="0" y="0"/>
                </a:moveTo>
                <a:lnTo>
                  <a:pt x="6415209" y="0"/>
                </a:lnTo>
                <a:lnTo>
                  <a:pt x="6415209" y="6230772"/>
                </a:lnTo>
                <a:lnTo>
                  <a:pt x="0" y="6230772"/>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a:off x="1850803" y="447329"/>
            <a:ext cx="14586393" cy="9122573"/>
          </a:xfrm>
          <a:custGeom>
            <a:avLst/>
            <a:gdLst/>
            <a:ahLst/>
            <a:cxnLst/>
            <a:rect l="l" t="t" r="r" b="b"/>
            <a:pathLst>
              <a:path w="14586393" h="9122573">
                <a:moveTo>
                  <a:pt x="0" y="0"/>
                </a:moveTo>
                <a:lnTo>
                  <a:pt x="14586394" y="0"/>
                </a:lnTo>
                <a:lnTo>
                  <a:pt x="14586394" y="9122574"/>
                </a:lnTo>
                <a:lnTo>
                  <a:pt x="0" y="91225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4" name="Freeform 4"/>
          <p:cNvSpPr/>
          <p:nvPr/>
        </p:nvSpPr>
        <p:spPr>
          <a:xfrm rot="-487609">
            <a:off x="134783" y="7233186"/>
            <a:ext cx="1734078" cy="3631578"/>
          </a:xfrm>
          <a:custGeom>
            <a:avLst/>
            <a:gdLst/>
            <a:ahLst/>
            <a:cxnLst/>
            <a:rect l="l" t="t" r="r" b="b"/>
            <a:pathLst>
              <a:path w="1734078" h="3631578">
                <a:moveTo>
                  <a:pt x="0" y="0"/>
                </a:moveTo>
                <a:lnTo>
                  <a:pt x="1734078" y="0"/>
                </a:lnTo>
                <a:lnTo>
                  <a:pt x="1734078" y="3631578"/>
                </a:lnTo>
                <a:lnTo>
                  <a:pt x="0" y="36315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5" name="Freeform 5"/>
          <p:cNvSpPr/>
          <p:nvPr/>
        </p:nvSpPr>
        <p:spPr>
          <a:xfrm>
            <a:off x="-3330523" y="-1452037"/>
            <a:ext cx="5886202" cy="5680185"/>
          </a:xfrm>
          <a:custGeom>
            <a:avLst/>
            <a:gdLst/>
            <a:ahLst/>
            <a:cxnLst/>
            <a:rect l="l" t="t" r="r" b="b"/>
            <a:pathLst>
              <a:path w="5886202" h="5680185">
                <a:moveTo>
                  <a:pt x="0" y="0"/>
                </a:moveTo>
                <a:lnTo>
                  <a:pt x="5886202" y="0"/>
                </a:lnTo>
                <a:lnTo>
                  <a:pt x="5886202" y="5680186"/>
                </a:lnTo>
                <a:lnTo>
                  <a:pt x="0" y="56801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6" name="Freeform 6"/>
          <p:cNvSpPr/>
          <p:nvPr/>
        </p:nvSpPr>
        <p:spPr>
          <a:xfrm rot="5400000">
            <a:off x="15567160" y="-936593"/>
            <a:ext cx="3782007" cy="3369138"/>
          </a:xfrm>
          <a:custGeom>
            <a:avLst/>
            <a:gdLst/>
            <a:ahLst/>
            <a:cxnLst/>
            <a:rect l="l" t="t" r="r" b="b"/>
            <a:pathLst>
              <a:path w="3782007" h="3369138">
                <a:moveTo>
                  <a:pt x="0" y="0"/>
                </a:moveTo>
                <a:lnTo>
                  <a:pt x="3782007" y="0"/>
                </a:lnTo>
                <a:lnTo>
                  <a:pt x="3782007" y="3369138"/>
                </a:lnTo>
                <a:lnTo>
                  <a:pt x="0" y="33691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7" name="Freeform 7"/>
          <p:cNvSpPr/>
          <p:nvPr/>
        </p:nvSpPr>
        <p:spPr>
          <a:xfrm>
            <a:off x="15929283" y="7547826"/>
            <a:ext cx="3057762" cy="3421272"/>
          </a:xfrm>
          <a:custGeom>
            <a:avLst/>
            <a:gdLst/>
            <a:ahLst/>
            <a:cxnLst/>
            <a:rect l="l" t="t" r="r" b="b"/>
            <a:pathLst>
              <a:path w="3057762" h="3421272">
                <a:moveTo>
                  <a:pt x="0" y="0"/>
                </a:moveTo>
                <a:lnTo>
                  <a:pt x="3057761" y="0"/>
                </a:lnTo>
                <a:lnTo>
                  <a:pt x="3057761" y="3421272"/>
                </a:lnTo>
                <a:lnTo>
                  <a:pt x="0" y="342127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8" name="Freeform 8"/>
          <p:cNvSpPr/>
          <p:nvPr/>
        </p:nvSpPr>
        <p:spPr>
          <a:xfrm>
            <a:off x="4720030" y="4547718"/>
            <a:ext cx="9144228" cy="4252066"/>
          </a:xfrm>
          <a:custGeom>
            <a:avLst/>
            <a:gdLst/>
            <a:ahLst/>
            <a:cxnLst/>
            <a:rect l="l" t="t" r="r" b="b"/>
            <a:pathLst>
              <a:path w="9144228" h="4252066">
                <a:moveTo>
                  <a:pt x="0" y="0"/>
                </a:moveTo>
                <a:lnTo>
                  <a:pt x="9144228" y="0"/>
                </a:lnTo>
                <a:lnTo>
                  <a:pt x="9144228" y="4252067"/>
                </a:lnTo>
                <a:lnTo>
                  <a:pt x="0" y="425206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9" name="TextBox 9"/>
          <p:cNvSpPr txBox="1"/>
          <p:nvPr/>
        </p:nvSpPr>
        <p:spPr>
          <a:xfrm>
            <a:off x="3647823" y="1705432"/>
            <a:ext cx="11288641" cy="1060486"/>
          </a:xfrm>
          <a:prstGeom prst="rect">
            <a:avLst/>
          </a:prstGeom>
        </p:spPr>
        <p:txBody>
          <a:bodyPr lIns="0" tIns="0" rIns="0" bIns="0" rtlCol="0" anchor="t">
            <a:spAutoFit/>
          </a:bodyPr>
          <a:lstStyle/>
          <a:p>
            <a:pPr algn="ctr">
              <a:lnSpc>
                <a:spcPts val="4202"/>
              </a:lnSpc>
              <a:spcBef>
                <a:spcPct val="0"/>
              </a:spcBef>
            </a:pPr>
            <a:r>
              <a:rPr lang="en-US" sz="4202" b="1">
                <a:solidFill>
                  <a:srgbClr val="FFFFFF"/>
                </a:solidFill>
                <a:latin typeface="One Little Font Bold"/>
                <a:ea typeface="One Little Font Bold"/>
                <a:cs typeface="One Little Font Bold"/>
                <a:sym typeface="One Little Font Bold"/>
              </a:rPr>
              <a:t>Τί ὠφελήσει ἄνθρωπον ἐὰν κερδήσῃ τὸν κόσμον ὅλον, καὶ ζημιωθῇ τὴν ψυχὴν αὐτοῦ;</a:t>
            </a:r>
          </a:p>
        </p:txBody>
      </p:sp>
      <p:sp>
        <p:nvSpPr>
          <p:cNvPr id="10" name="Freeform 10"/>
          <p:cNvSpPr/>
          <p:nvPr/>
        </p:nvSpPr>
        <p:spPr>
          <a:xfrm>
            <a:off x="387299" y="111058"/>
            <a:ext cx="1606240" cy="2055321"/>
          </a:xfrm>
          <a:custGeom>
            <a:avLst/>
            <a:gdLst/>
            <a:ahLst/>
            <a:cxnLst/>
            <a:rect l="l" t="t" r="r" b="b"/>
            <a:pathLst>
              <a:path w="1606240" h="2055321">
                <a:moveTo>
                  <a:pt x="0" y="0"/>
                </a:moveTo>
                <a:lnTo>
                  <a:pt x="1606240" y="0"/>
                </a:lnTo>
                <a:lnTo>
                  <a:pt x="1606240" y="2055322"/>
                </a:lnTo>
                <a:lnTo>
                  <a:pt x="0" y="2055322"/>
                </a:lnTo>
                <a:lnTo>
                  <a:pt x="0" y="0"/>
                </a:lnTo>
                <a:close/>
              </a:path>
            </a:pathLst>
          </a:custGeom>
          <a:blipFill>
            <a:blip r:embed="rId16"/>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FBFF"/>
        </a:solidFill>
        <a:effectLst/>
      </p:bgPr>
    </p:bg>
    <p:spTree>
      <p:nvGrpSpPr>
        <p:cNvPr id="1" name=""/>
        <p:cNvGrpSpPr/>
        <p:nvPr/>
      </p:nvGrpSpPr>
      <p:grpSpPr>
        <a:xfrm>
          <a:off x="0" y="0"/>
          <a:ext cx="0" cy="0"/>
          <a:chOff x="0" y="0"/>
          <a:chExt cx="0" cy="0"/>
        </a:xfrm>
      </p:grpSpPr>
      <p:grpSp>
        <p:nvGrpSpPr>
          <p:cNvPr id="2" name="Group 2"/>
          <p:cNvGrpSpPr/>
          <p:nvPr/>
        </p:nvGrpSpPr>
        <p:grpSpPr>
          <a:xfrm>
            <a:off x="1292563" y="5856853"/>
            <a:ext cx="7666037" cy="766603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DDE5">
                <a:alpha val="49804"/>
              </a:srgbClr>
            </a:solidFill>
          </p:spPr>
          <p:txBody>
            <a:bodyPr/>
            <a:lstStyle/>
            <a:p>
              <a:endParaRPr lang="el-GR"/>
            </a:p>
          </p:txBody>
        </p:sp>
        <p:sp>
          <p:nvSpPr>
            <p:cNvPr id="4" name="TextBox 4"/>
            <p:cNvSpPr txBox="1"/>
            <p:nvPr/>
          </p:nvSpPr>
          <p:spPr>
            <a:xfrm>
              <a:off x="76200" y="104775"/>
              <a:ext cx="660400" cy="631825"/>
            </a:xfrm>
            <a:prstGeom prst="rect">
              <a:avLst/>
            </a:prstGeom>
          </p:spPr>
          <p:txBody>
            <a:bodyPr lIns="50800" tIns="50800" rIns="50800" bIns="50800" rtlCol="0" anchor="ctr"/>
            <a:lstStyle/>
            <a:p>
              <a:pPr algn="ctr">
                <a:lnSpc>
                  <a:spcPts val="1632"/>
                </a:lnSpc>
              </a:pPr>
              <a:endParaRPr/>
            </a:p>
          </p:txBody>
        </p:sp>
      </p:grpSp>
      <p:sp>
        <p:nvSpPr>
          <p:cNvPr id="5" name="Freeform 5"/>
          <p:cNvSpPr/>
          <p:nvPr/>
        </p:nvSpPr>
        <p:spPr>
          <a:xfrm rot="5139104">
            <a:off x="12767236" y="6257351"/>
            <a:ext cx="7360342" cy="7148732"/>
          </a:xfrm>
          <a:custGeom>
            <a:avLst/>
            <a:gdLst/>
            <a:ahLst/>
            <a:cxnLst/>
            <a:rect l="l" t="t" r="r" b="b"/>
            <a:pathLst>
              <a:path w="7360342" h="7148732">
                <a:moveTo>
                  <a:pt x="0" y="0"/>
                </a:moveTo>
                <a:lnTo>
                  <a:pt x="7360342" y="0"/>
                </a:lnTo>
                <a:lnTo>
                  <a:pt x="7360342" y="7148733"/>
                </a:lnTo>
                <a:lnTo>
                  <a:pt x="0" y="7148733"/>
                </a:lnTo>
                <a:lnTo>
                  <a:pt x="0" y="0"/>
                </a:lnTo>
                <a:close/>
              </a:path>
            </a:pathLst>
          </a:custGeom>
          <a:blipFill>
            <a:blip r:embed="rId2">
              <a:alphaModFix amt="18999"/>
              <a:extLst>
                <a:ext uri="{96DAC541-7B7A-43D3-8B79-37D633B846F1}">
                  <asvg:svgBlip xmlns:asvg="http://schemas.microsoft.com/office/drawing/2016/SVG/main" r:embed="rId3"/>
                </a:ext>
              </a:extLst>
            </a:blip>
            <a:stretch>
              <a:fillRect/>
            </a:stretch>
          </a:blipFill>
        </p:spPr>
        <p:txBody>
          <a:bodyPr/>
          <a:lstStyle/>
          <a:p>
            <a:endParaRPr lang="el-GR"/>
          </a:p>
        </p:txBody>
      </p:sp>
      <p:sp>
        <p:nvSpPr>
          <p:cNvPr id="6" name="Freeform 6"/>
          <p:cNvSpPr/>
          <p:nvPr/>
        </p:nvSpPr>
        <p:spPr>
          <a:xfrm>
            <a:off x="16525126" y="8273133"/>
            <a:ext cx="1995877" cy="2330951"/>
          </a:xfrm>
          <a:custGeom>
            <a:avLst/>
            <a:gdLst/>
            <a:ahLst/>
            <a:cxnLst/>
            <a:rect l="l" t="t" r="r" b="b"/>
            <a:pathLst>
              <a:path w="1995877" h="2330951">
                <a:moveTo>
                  <a:pt x="0" y="0"/>
                </a:moveTo>
                <a:lnTo>
                  <a:pt x="1995877" y="0"/>
                </a:lnTo>
                <a:lnTo>
                  <a:pt x="1995877" y="2330951"/>
                </a:lnTo>
                <a:lnTo>
                  <a:pt x="0" y="23309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7" name="Freeform 7"/>
          <p:cNvSpPr/>
          <p:nvPr/>
        </p:nvSpPr>
        <p:spPr>
          <a:xfrm>
            <a:off x="1708954" y="7410232"/>
            <a:ext cx="2036081" cy="3193853"/>
          </a:xfrm>
          <a:custGeom>
            <a:avLst/>
            <a:gdLst/>
            <a:ahLst/>
            <a:cxnLst/>
            <a:rect l="l" t="t" r="r" b="b"/>
            <a:pathLst>
              <a:path w="2036081" h="3193853">
                <a:moveTo>
                  <a:pt x="0" y="0"/>
                </a:moveTo>
                <a:lnTo>
                  <a:pt x="2036081" y="0"/>
                </a:lnTo>
                <a:lnTo>
                  <a:pt x="2036081" y="3193852"/>
                </a:lnTo>
                <a:lnTo>
                  <a:pt x="0" y="31938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8" name="Freeform 8"/>
          <p:cNvSpPr/>
          <p:nvPr/>
        </p:nvSpPr>
        <p:spPr>
          <a:xfrm rot="5139104">
            <a:off x="-3680171" y="-2371448"/>
            <a:ext cx="7360342" cy="7148732"/>
          </a:xfrm>
          <a:custGeom>
            <a:avLst/>
            <a:gdLst/>
            <a:ahLst/>
            <a:cxnLst/>
            <a:rect l="l" t="t" r="r" b="b"/>
            <a:pathLst>
              <a:path w="7360342" h="7148732">
                <a:moveTo>
                  <a:pt x="0" y="0"/>
                </a:moveTo>
                <a:lnTo>
                  <a:pt x="7360342" y="0"/>
                </a:lnTo>
                <a:lnTo>
                  <a:pt x="7360342" y="7148732"/>
                </a:lnTo>
                <a:lnTo>
                  <a:pt x="0" y="7148732"/>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l-GR"/>
          </a:p>
        </p:txBody>
      </p:sp>
      <p:sp>
        <p:nvSpPr>
          <p:cNvPr id="9" name="Freeform 9"/>
          <p:cNvSpPr/>
          <p:nvPr/>
        </p:nvSpPr>
        <p:spPr>
          <a:xfrm flipH="1">
            <a:off x="14478585" y="-2737664"/>
            <a:ext cx="6334971" cy="6279540"/>
          </a:xfrm>
          <a:custGeom>
            <a:avLst/>
            <a:gdLst/>
            <a:ahLst/>
            <a:cxnLst/>
            <a:rect l="l" t="t" r="r" b="b"/>
            <a:pathLst>
              <a:path w="6334971" h="6279540">
                <a:moveTo>
                  <a:pt x="6334971" y="0"/>
                </a:moveTo>
                <a:lnTo>
                  <a:pt x="0" y="0"/>
                </a:lnTo>
                <a:lnTo>
                  <a:pt x="0" y="6279540"/>
                </a:lnTo>
                <a:lnTo>
                  <a:pt x="6334971" y="6279540"/>
                </a:lnTo>
                <a:lnTo>
                  <a:pt x="633497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grpSp>
        <p:nvGrpSpPr>
          <p:cNvPr id="10" name="Group 10"/>
          <p:cNvGrpSpPr/>
          <p:nvPr/>
        </p:nvGrpSpPr>
        <p:grpSpPr>
          <a:xfrm>
            <a:off x="0" y="-1549013"/>
            <a:ext cx="18288000" cy="3902239"/>
            <a:chOff x="0" y="0"/>
            <a:chExt cx="1939005" cy="413739"/>
          </a:xfrm>
        </p:grpSpPr>
        <p:sp>
          <p:nvSpPr>
            <p:cNvPr id="11" name="Freeform 11"/>
            <p:cNvSpPr/>
            <p:nvPr/>
          </p:nvSpPr>
          <p:spPr>
            <a:xfrm>
              <a:off x="0" y="0"/>
              <a:ext cx="1939005" cy="413739"/>
            </a:xfrm>
            <a:custGeom>
              <a:avLst/>
              <a:gdLst/>
              <a:ahLst/>
              <a:cxnLst/>
              <a:rect l="l" t="t" r="r" b="b"/>
              <a:pathLst>
                <a:path w="1939005" h="413739">
                  <a:moveTo>
                    <a:pt x="0" y="0"/>
                  </a:moveTo>
                  <a:lnTo>
                    <a:pt x="1939005" y="0"/>
                  </a:lnTo>
                  <a:lnTo>
                    <a:pt x="1939005" y="413739"/>
                  </a:lnTo>
                  <a:lnTo>
                    <a:pt x="0" y="413739"/>
                  </a:lnTo>
                  <a:close/>
                </a:path>
              </a:pathLst>
            </a:custGeom>
            <a:solidFill>
              <a:srgbClr val="20B2AA"/>
            </a:solidFill>
          </p:spPr>
          <p:txBody>
            <a:bodyPr/>
            <a:lstStyle/>
            <a:p>
              <a:endParaRPr lang="el-GR"/>
            </a:p>
          </p:txBody>
        </p:sp>
        <p:sp>
          <p:nvSpPr>
            <p:cNvPr id="12" name="TextBox 12"/>
            <p:cNvSpPr txBox="1"/>
            <p:nvPr/>
          </p:nvSpPr>
          <p:spPr>
            <a:xfrm>
              <a:off x="0" y="28575"/>
              <a:ext cx="1939005" cy="385164"/>
            </a:xfrm>
            <a:prstGeom prst="rect">
              <a:avLst/>
            </a:prstGeom>
          </p:spPr>
          <p:txBody>
            <a:bodyPr lIns="50800" tIns="50800" rIns="50800" bIns="50800" rtlCol="0" anchor="ctr"/>
            <a:lstStyle/>
            <a:p>
              <a:pPr algn="ctr">
                <a:lnSpc>
                  <a:spcPts val="1632"/>
                </a:lnSpc>
              </a:pPr>
              <a:endParaRPr/>
            </a:p>
          </p:txBody>
        </p:sp>
      </p:grpSp>
      <p:sp>
        <p:nvSpPr>
          <p:cNvPr id="13" name="Freeform 13"/>
          <p:cNvSpPr/>
          <p:nvPr/>
        </p:nvSpPr>
        <p:spPr>
          <a:xfrm rot="1198734">
            <a:off x="-3138571" y="-318737"/>
            <a:ext cx="4749346" cy="4232855"/>
          </a:xfrm>
          <a:custGeom>
            <a:avLst/>
            <a:gdLst/>
            <a:ahLst/>
            <a:cxnLst/>
            <a:rect l="l" t="t" r="r" b="b"/>
            <a:pathLst>
              <a:path w="4749346" h="4232855">
                <a:moveTo>
                  <a:pt x="0" y="0"/>
                </a:moveTo>
                <a:lnTo>
                  <a:pt x="4749346" y="0"/>
                </a:lnTo>
                <a:lnTo>
                  <a:pt x="4749346" y="4232855"/>
                </a:lnTo>
                <a:lnTo>
                  <a:pt x="0" y="42328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14" name="Freeform 14"/>
          <p:cNvSpPr/>
          <p:nvPr/>
        </p:nvSpPr>
        <p:spPr>
          <a:xfrm>
            <a:off x="0" y="2972319"/>
            <a:ext cx="8026952" cy="7033616"/>
          </a:xfrm>
          <a:custGeom>
            <a:avLst/>
            <a:gdLst/>
            <a:ahLst/>
            <a:cxnLst/>
            <a:rect l="l" t="t" r="r" b="b"/>
            <a:pathLst>
              <a:path w="8026952" h="7033616">
                <a:moveTo>
                  <a:pt x="0" y="0"/>
                </a:moveTo>
                <a:lnTo>
                  <a:pt x="8026952" y="0"/>
                </a:lnTo>
                <a:lnTo>
                  <a:pt x="8026952" y="7033616"/>
                </a:lnTo>
                <a:lnTo>
                  <a:pt x="0" y="703361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15" name="TextBox 15"/>
          <p:cNvSpPr txBox="1"/>
          <p:nvPr/>
        </p:nvSpPr>
        <p:spPr>
          <a:xfrm>
            <a:off x="3189944" y="929113"/>
            <a:ext cx="11288641" cy="545510"/>
          </a:xfrm>
          <a:prstGeom prst="rect">
            <a:avLst/>
          </a:prstGeom>
        </p:spPr>
        <p:txBody>
          <a:bodyPr lIns="0" tIns="0" rIns="0" bIns="0" rtlCol="0" anchor="t">
            <a:spAutoFit/>
          </a:bodyPr>
          <a:lstStyle/>
          <a:p>
            <a:pPr algn="ctr">
              <a:lnSpc>
                <a:spcPts val="4202"/>
              </a:lnSpc>
              <a:spcBef>
                <a:spcPct val="0"/>
              </a:spcBef>
            </a:pPr>
            <a:r>
              <a:rPr lang="en-US" sz="4202" b="1">
                <a:solidFill>
                  <a:srgbClr val="FFFFFF"/>
                </a:solidFill>
                <a:latin typeface="One Little Font Bold"/>
                <a:ea typeface="One Little Font Bold"/>
                <a:cs typeface="One Little Font Bold"/>
                <a:sym typeface="One Little Font Bold"/>
              </a:rPr>
              <a:t>Τι είναι όμως η ψυχή και γιατί έχει τόσο μεγάλη αξία;</a:t>
            </a:r>
          </a:p>
        </p:txBody>
      </p:sp>
      <p:sp>
        <p:nvSpPr>
          <p:cNvPr id="16" name="TextBox 16"/>
          <p:cNvSpPr txBox="1"/>
          <p:nvPr/>
        </p:nvSpPr>
        <p:spPr>
          <a:xfrm>
            <a:off x="7323891" y="4052602"/>
            <a:ext cx="11288641" cy="545510"/>
          </a:xfrm>
          <a:prstGeom prst="rect">
            <a:avLst/>
          </a:prstGeom>
        </p:spPr>
        <p:txBody>
          <a:bodyPr lIns="0" tIns="0" rIns="0" bIns="0" rtlCol="0" anchor="t">
            <a:spAutoFit/>
          </a:bodyPr>
          <a:lstStyle/>
          <a:p>
            <a:pPr algn="ctr">
              <a:lnSpc>
                <a:spcPts val="4202"/>
              </a:lnSpc>
              <a:spcBef>
                <a:spcPct val="0"/>
              </a:spcBef>
            </a:pPr>
            <a:r>
              <a:rPr lang="en-US" sz="4202" b="1" dirty="0">
                <a:solidFill>
                  <a:srgbClr val="0E756F"/>
                </a:solidFill>
                <a:latin typeface="One Little Font Bold"/>
                <a:ea typeface="One Little Font Bold"/>
                <a:cs typeface="One Little Font Bold"/>
                <a:sym typeface="One Little Font Bold"/>
              </a:rPr>
              <a:t>Ο </a:t>
            </a:r>
            <a:r>
              <a:rPr lang="en-US" sz="4202" b="1" dirty="0" err="1">
                <a:solidFill>
                  <a:srgbClr val="0E756F"/>
                </a:solidFill>
                <a:latin typeface="One Little Font Bold"/>
                <a:ea typeface="One Little Font Bold"/>
                <a:cs typeface="One Little Font Bold"/>
                <a:sym typeface="One Little Font Bold"/>
              </a:rPr>
              <a:t>άνθρω</a:t>
            </a:r>
            <a:r>
              <a:rPr lang="en-US" sz="4202" b="1" dirty="0">
                <a:solidFill>
                  <a:srgbClr val="0E756F"/>
                </a:solidFill>
                <a:latin typeface="One Little Font Bold"/>
                <a:ea typeface="One Little Font Bold"/>
                <a:cs typeface="One Little Font Bold"/>
                <a:sym typeface="One Little Font Bold"/>
              </a:rPr>
              <a:t>πος είναι σύνθετος από ψυχή και σώμα</a:t>
            </a:r>
          </a:p>
        </p:txBody>
      </p:sp>
      <p:sp>
        <p:nvSpPr>
          <p:cNvPr id="17" name="TextBox 17"/>
          <p:cNvSpPr txBox="1"/>
          <p:nvPr/>
        </p:nvSpPr>
        <p:spPr>
          <a:xfrm>
            <a:off x="7323891" y="5672849"/>
            <a:ext cx="11288641" cy="1060486"/>
          </a:xfrm>
          <a:prstGeom prst="rect">
            <a:avLst/>
          </a:prstGeom>
        </p:spPr>
        <p:txBody>
          <a:bodyPr lIns="0" tIns="0" rIns="0" bIns="0" rtlCol="0" anchor="t">
            <a:spAutoFit/>
          </a:bodyPr>
          <a:lstStyle/>
          <a:p>
            <a:pPr algn="ctr">
              <a:lnSpc>
                <a:spcPts val="4202"/>
              </a:lnSpc>
              <a:spcBef>
                <a:spcPct val="0"/>
              </a:spcBef>
            </a:pPr>
            <a:r>
              <a:rPr lang="en-US" sz="4202" b="1" dirty="0">
                <a:solidFill>
                  <a:srgbClr val="0E756F"/>
                </a:solidFill>
                <a:latin typeface="One Little Font Bold"/>
                <a:ea typeface="One Little Font Bold"/>
                <a:cs typeface="One Little Font Bold"/>
                <a:sym typeface="One Little Font Bold"/>
              </a:rPr>
              <a:t> «</a:t>
            </a:r>
            <a:r>
              <a:rPr lang="en-US" sz="4202" b="1" dirty="0" err="1">
                <a:solidFill>
                  <a:srgbClr val="0E756F"/>
                </a:solidFill>
                <a:latin typeface="One Little Font Bold"/>
                <a:ea typeface="One Little Font Bold"/>
                <a:cs typeface="One Little Font Bold"/>
                <a:sym typeface="One Little Font Bold"/>
              </a:rPr>
              <a:t>ἐνεφύσησεν</a:t>
            </a:r>
            <a:r>
              <a:rPr lang="en-US" sz="4202" b="1" dirty="0">
                <a:solidFill>
                  <a:srgbClr val="0E756F"/>
                </a:solidFill>
                <a:latin typeface="One Little Font Bold"/>
                <a:ea typeface="One Little Font Bold"/>
                <a:cs typeface="One Little Font Bold"/>
                <a:sym typeface="One Little Font Bold"/>
              </a:rPr>
              <a:t> </a:t>
            </a:r>
            <a:r>
              <a:rPr lang="en-US" sz="4202" b="1" dirty="0" err="1">
                <a:solidFill>
                  <a:srgbClr val="0E756F"/>
                </a:solidFill>
                <a:latin typeface="One Little Font Bold"/>
                <a:ea typeface="One Little Font Bold"/>
                <a:cs typeface="One Little Font Bold"/>
                <a:sym typeface="One Little Font Bold"/>
              </a:rPr>
              <a:t>εἰς</a:t>
            </a:r>
            <a:r>
              <a:rPr lang="en-US" sz="4202" b="1" dirty="0">
                <a:solidFill>
                  <a:srgbClr val="0E756F"/>
                </a:solidFill>
                <a:latin typeface="One Little Font Bold"/>
                <a:ea typeface="One Little Font Bold"/>
                <a:cs typeface="One Little Font Bold"/>
                <a:sym typeface="One Little Font Bold"/>
              </a:rPr>
              <a:t> </a:t>
            </a:r>
            <a:r>
              <a:rPr lang="en-US" sz="4202" b="1" dirty="0" err="1">
                <a:solidFill>
                  <a:srgbClr val="0E756F"/>
                </a:solidFill>
                <a:latin typeface="One Little Font Bold"/>
                <a:ea typeface="One Little Font Bold"/>
                <a:cs typeface="One Little Font Bold"/>
                <a:sym typeface="One Little Font Bold"/>
              </a:rPr>
              <a:t>τὸ</a:t>
            </a:r>
            <a:r>
              <a:rPr lang="en-US" sz="4202" b="1" dirty="0">
                <a:solidFill>
                  <a:srgbClr val="0E756F"/>
                </a:solidFill>
                <a:latin typeface="One Little Font Bold"/>
                <a:ea typeface="One Little Font Bold"/>
                <a:cs typeface="One Little Font Bold"/>
                <a:sym typeface="One Little Font Bold"/>
              </a:rPr>
              <a:t> π</a:t>
            </a:r>
            <a:r>
              <a:rPr lang="en-US" sz="4202" b="1" dirty="0" err="1">
                <a:solidFill>
                  <a:srgbClr val="0E756F"/>
                </a:solidFill>
                <a:latin typeface="One Little Font Bold"/>
                <a:ea typeface="One Little Font Bold"/>
                <a:cs typeface="One Little Font Bold"/>
                <a:sym typeface="One Little Font Bold"/>
              </a:rPr>
              <a:t>ρόσω</a:t>
            </a:r>
            <a:r>
              <a:rPr lang="en-US" sz="4202" b="1" dirty="0">
                <a:solidFill>
                  <a:srgbClr val="0E756F"/>
                </a:solidFill>
                <a:latin typeface="One Little Font Bold"/>
                <a:ea typeface="One Little Font Bold"/>
                <a:cs typeface="One Little Font Bold"/>
                <a:sym typeface="One Little Font Bold"/>
              </a:rPr>
              <a:t>πον τοῦ Ἀδάμ πνοὴν ζωῆς» (Γεν. β΄ 7)</a:t>
            </a:r>
          </a:p>
        </p:txBody>
      </p:sp>
      <p:sp>
        <p:nvSpPr>
          <p:cNvPr id="18" name="Freeform 18"/>
          <p:cNvSpPr/>
          <p:nvPr/>
        </p:nvSpPr>
        <p:spPr>
          <a:xfrm>
            <a:off x="10563400" y="6989357"/>
            <a:ext cx="5693420" cy="4778079"/>
          </a:xfrm>
          <a:custGeom>
            <a:avLst/>
            <a:gdLst/>
            <a:ahLst/>
            <a:cxnLst/>
            <a:rect l="l" t="t" r="r" b="b"/>
            <a:pathLst>
              <a:path w="5693420" h="4778079">
                <a:moveTo>
                  <a:pt x="0" y="0"/>
                </a:moveTo>
                <a:lnTo>
                  <a:pt x="5693420" y="0"/>
                </a:lnTo>
                <a:lnTo>
                  <a:pt x="5693420" y="4778079"/>
                </a:lnTo>
                <a:lnTo>
                  <a:pt x="0" y="4778079"/>
                </a:lnTo>
                <a:lnTo>
                  <a:pt x="0" y="0"/>
                </a:lnTo>
                <a:close/>
              </a:path>
            </a:pathLst>
          </a:custGeom>
          <a:blipFill>
            <a:blip r:embed="rId14"/>
            <a:stretch>
              <a:fillRect t="-11111" r="-6752" b="-73563"/>
            </a:stretch>
          </a:blipFill>
        </p:spPr>
        <p:txBody>
          <a:bodyPr/>
          <a:lstStyle/>
          <a:p>
            <a:endParaRPr lang="el-GR"/>
          </a:p>
        </p:txBody>
      </p:sp>
      <p:sp>
        <p:nvSpPr>
          <p:cNvPr id="19" name="Freeform 19"/>
          <p:cNvSpPr/>
          <p:nvPr/>
        </p:nvSpPr>
        <p:spPr>
          <a:xfrm>
            <a:off x="387299" y="111058"/>
            <a:ext cx="1606240" cy="2055321"/>
          </a:xfrm>
          <a:custGeom>
            <a:avLst/>
            <a:gdLst/>
            <a:ahLst/>
            <a:cxnLst/>
            <a:rect l="l" t="t" r="r" b="b"/>
            <a:pathLst>
              <a:path w="1606240" h="2055321">
                <a:moveTo>
                  <a:pt x="0" y="0"/>
                </a:moveTo>
                <a:lnTo>
                  <a:pt x="1606240" y="0"/>
                </a:lnTo>
                <a:lnTo>
                  <a:pt x="1606240" y="2055322"/>
                </a:lnTo>
                <a:lnTo>
                  <a:pt x="0" y="2055322"/>
                </a:lnTo>
                <a:lnTo>
                  <a:pt x="0" y="0"/>
                </a:lnTo>
                <a:close/>
              </a:path>
            </a:pathLst>
          </a:custGeom>
          <a:blipFill>
            <a:blip r:embed="rId15"/>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FBFF"/>
        </a:solidFill>
        <a:effectLst/>
      </p:bgPr>
    </p:bg>
    <p:spTree>
      <p:nvGrpSpPr>
        <p:cNvPr id="1" name=""/>
        <p:cNvGrpSpPr/>
        <p:nvPr/>
      </p:nvGrpSpPr>
      <p:grpSpPr>
        <a:xfrm>
          <a:off x="0" y="0"/>
          <a:ext cx="0" cy="0"/>
          <a:chOff x="0" y="0"/>
          <a:chExt cx="0" cy="0"/>
        </a:xfrm>
      </p:grpSpPr>
      <p:sp>
        <p:nvSpPr>
          <p:cNvPr id="2" name="Freeform 2"/>
          <p:cNvSpPr/>
          <p:nvPr/>
        </p:nvSpPr>
        <p:spPr>
          <a:xfrm rot="-5400000">
            <a:off x="9724202" y="3107760"/>
            <a:ext cx="12578989" cy="12217344"/>
          </a:xfrm>
          <a:custGeom>
            <a:avLst/>
            <a:gdLst/>
            <a:ahLst/>
            <a:cxnLst/>
            <a:rect l="l" t="t" r="r" b="b"/>
            <a:pathLst>
              <a:path w="12578989" h="12217344">
                <a:moveTo>
                  <a:pt x="0" y="0"/>
                </a:moveTo>
                <a:lnTo>
                  <a:pt x="12578990" y="0"/>
                </a:lnTo>
                <a:lnTo>
                  <a:pt x="12578990" y="12217344"/>
                </a:lnTo>
                <a:lnTo>
                  <a:pt x="0" y="12217344"/>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a:off x="2186058" y="3960575"/>
            <a:ext cx="6709158" cy="4025495"/>
          </a:xfrm>
          <a:custGeom>
            <a:avLst/>
            <a:gdLst/>
            <a:ahLst/>
            <a:cxnLst/>
            <a:rect l="l" t="t" r="r" b="b"/>
            <a:pathLst>
              <a:path w="6709158" h="4025495">
                <a:moveTo>
                  <a:pt x="0" y="0"/>
                </a:moveTo>
                <a:lnTo>
                  <a:pt x="6709159" y="0"/>
                </a:lnTo>
                <a:lnTo>
                  <a:pt x="6709159" y="4025494"/>
                </a:lnTo>
                <a:lnTo>
                  <a:pt x="0" y="40254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4" name="Freeform 4"/>
          <p:cNvSpPr/>
          <p:nvPr/>
        </p:nvSpPr>
        <p:spPr>
          <a:xfrm rot="7761323">
            <a:off x="-2007662" y="-901141"/>
            <a:ext cx="4627359" cy="4239818"/>
          </a:xfrm>
          <a:custGeom>
            <a:avLst/>
            <a:gdLst/>
            <a:ahLst/>
            <a:cxnLst/>
            <a:rect l="l" t="t" r="r" b="b"/>
            <a:pathLst>
              <a:path w="4627359" h="4239818">
                <a:moveTo>
                  <a:pt x="0" y="0"/>
                </a:moveTo>
                <a:lnTo>
                  <a:pt x="4627359" y="0"/>
                </a:lnTo>
                <a:lnTo>
                  <a:pt x="4627359" y="4239817"/>
                </a:lnTo>
                <a:lnTo>
                  <a:pt x="0" y="42398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5" name="Freeform 5"/>
          <p:cNvSpPr/>
          <p:nvPr/>
        </p:nvSpPr>
        <p:spPr>
          <a:xfrm>
            <a:off x="16571015" y="7829459"/>
            <a:ext cx="1376570" cy="2773945"/>
          </a:xfrm>
          <a:custGeom>
            <a:avLst/>
            <a:gdLst/>
            <a:ahLst/>
            <a:cxnLst/>
            <a:rect l="l" t="t" r="r" b="b"/>
            <a:pathLst>
              <a:path w="1376570" h="2773945">
                <a:moveTo>
                  <a:pt x="0" y="0"/>
                </a:moveTo>
                <a:lnTo>
                  <a:pt x="1376570" y="0"/>
                </a:lnTo>
                <a:lnTo>
                  <a:pt x="1376570" y="2773945"/>
                </a:lnTo>
                <a:lnTo>
                  <a:pt x="0" y="27739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6" name="Freeform 6"/>
          <p:cNvSpPr/>
          <p:nvPr/>
        </p:nvSpPr>
        <p:spPr>
          <a:xfrm flipH="1">
            <a:off x="583572" y="6957321"/>
            <a:ext cx="2409402" cy="2300979"/>
          </a:xfrm>
          <a:custGeom>
            <a:avLst/>
            <a:gdLst/>
            <a:ahLst/>
            <a:cxnLst/>
            <a:rect l="l" t="t" r="r" b="b"/>
            <a:pathLst>
              <a:path w="2409402" h="2300979">
                <a:moveTo>
                  <a:pt x="2409403" y="0"/>
                </a:moveTo>
                <a:lnTo>
                  <a:pt x="0" y="0"/>
                </a:lnTo>
                <a:lnTo>
                  <a:pt x="0" y="2300979"/>
                </a:lnTo>
                <a:lnTo>
                  <a:pt x="2409403" y="2300979"/>
                </a:lnTo>
                <a:lnTo>
                  <a:pt x="2409403"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7" name="Freeform 7"/>
          <p:cNvSpPr/>
          <p:nvPr/>
        </p:nvSpPr>
        <p:spPr>
          <a:xfrm rot="-2531992" flipH="1">
            <a:off x="16566879" y="-1675674"/>
            <a:ext cx="4749346" cy="4232855"/>
          </a:xfrm>
          <a:custGeom>
            <a:avLst/>
            <a:gdLst/>
            <a:ahLst/>
            <a:cxnLst/>
            <a:rect l="l" t="t" r="r" b="b"/>
            <a:pathLst>
              <a:path w="4749346" h="4232855">
                <a:moveTo>
                  <a:pt x="4749346" y="0"/>
                </a:moveTo>
                <a:lnTo>
                  <a:pt x="0" y="0"/>
                </a:lnTo>
                <a:lnTo>
                  <a:pt x="0" y="4232854"/>
                </a:lnTo>
                <a:lnTo>
                  <a:pt x="4749346" y="4232854"/>
                </a:lnTo>
                <a:lnTo>
                  <a:pt x="4749346"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8" name="Freeform 8"/>
          <p:cNvSpPr/>
          <p:nvPr/>
        </p:nvSpPr>
        <p:spPr>
          <a:xfrm>
            <a:off x="9144000" y="597707"/>
            <a:ext cx="6709158" cy="4025495"/>
          </a:xfrm>
          <a:custGeom>
            <a:avLst/>
            <a:gdLst/>
            <a:ahLst/>
            <a:cxnLst/>
            <a:rect l="l" t="t" r="r" b="b"/>
            <a:pathLst>
              <a:path w="6709158" h="4025495">
                <a:moveTo>
                  <a:pt x="0" y="0"/>
                </a:moveTo>
                <a:lnTo>
                  <a:pt x="6709158" y="0"/>
                </a:lnTo>
                <a:lnTo>
                  <a:pt x="6709158" y="4025495"/>
                </a:lnTo>
                <a:lnTo>
                  <a:pt x="0" y="40254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9" name="TextBox 9"/>
          <p:cNvSpPr txBox="1"/>
          <p:nvPr/>
        </p:nvSpPr>
        <p:spPr>
          <a:xfrm>
            <a:off x="2392132" y="1451713"/>
            <a:ext cx="6297012" cy="2152015"/>
          </a:xfrm>
          <a:prstGeom prst="rect">
            <a:avLst/>
          </a:prstGeom>
        </p:spPr>
        <p:txBody>
          <a:bodyPr lIns="0" tIns="0" rIns="0" bIns="0" rtlCol="0" anchor="t">
            <a:spAutoFit/>
          </a:bodyPr>
          <a:lstStyle/>
          <a:p>
            <a:pPr algn="ctr">
              <a:lnSpc>
                <a:spcPts val="5600"/>
              </a:lnSpc>
              <a:spcBef>
                <a:spcPct val="0"/>
              </a:spcBef>
            </a:pPr>
            <a:r>
              <a:rPr lang="en-US" sz="5600">
                <a:solidFill>
                  <a:srgbClr val="254247"/>
                </a:solidFill>
                <a:latin typeface="One Little Font"/>
                <a:ea typeface="One Little Font"/>
                <a:cs typeface="One Little Font"/>
                <a:sym typeface="One Little Font"/>
              </a:rPr>
              <a:t>Επιπλέον η ψυχή είναι θεόσωστη και αιώνια. Τι σημαίνει αυτό;...</a:t>
            </a:r>
          </a:p>
        </p:txBody>
      </p:sp>
      <p:sp>
        <p:nvSpPr>
          <p:cNvPr id="10" name="TextBox 10"/>
          <p:cNvSpPr txBox="1"/>
          <p:nvPr/>
        </p:nvSpPr>
        <p:spPr>
          <a:xfrm>
            <a:off x="2415563" y="5097138"/>
            <a:ext cx="6091785" cy="1828800"/>
          </a:xfrm>
          <a:prstGeom prst="rect">
            <a:avLst/>
          </a:prstGeom>
        </p:spPr>
        <p:txBody>
          <a:bodyPr lIns="0" tIns="0" rIns="0" bIns="0" rtlCol="0" anchor="t">
            <a:spAutoFit/>
          </a:bodyPr>
          <a:lstStyle/>
          <a:p>
            <a:pPr algn="ctr">
              <a:lnSpc>
                <a:spcPts val="3600"/>
              </a:lnSpc>
            </a:pPr>
            <a:r>
              <a:rPr lang="en-US" sz="3000" dirty="0" err="1">
                <a:solidFill>
                  <a:srgbClr val="FFFFFF"/>
                </a:solidFill>
                <a:latin typeface="One Little Font"/>
                <a:ea typeface="One Little Font"/>
                <a:cs typeface="One Little Font"/>
                <a:sym typeface="One Little Font"/>
              </a:rPr>
              <a:t>Ότ</a:t>
            </a:r>
            <a:r>
              <a:rPr lang="en-US" sz="3000" dirty="0">
                <a:solidFill>
                  <a:srgbClr val="FFFFFF"/>
                </a:solidFill>
                <a:latin typeface="One Little Font"/>
                <a:ea typeface="One Little Font"/>
                <a:cs typeface="One Little Font"/>
                <a:sym typeface="One Little Font"/>
              </a:rPr>
              <a:t>αν η ψυχή αποχωριστεί το σώμα, επέρχεται ο θάνατος. </a:t>
            </a:r>
            <a:r>
              <a:rPr lang="en-US" sz="3000" dirty="0" err="1">
                <a:solidFill>
                  <a:srgbClr val="FFFFFF"/>
                </a:solidFill>
                <a:latin typeface="One Little Font"/>
                <a:ea typeface="One Little Font"/>
                <a:cs typeface="One Little Font"/>
                <a:sym typeface="One Little Font"/>
              </a:rPr>
              <a:t>Ότ</a:t>
            </a:r>
            <a:r>
              <a:rPr lang="en-US" sz="3000" dirty="0">
                <a:solidFill>
                  <a:srgbClr val="FFFFFF"/>
                </a:solidFill>
                <a:latin typeface="One Little Font"/>
                <a:ea typeface="One Little Font"/>
                <a:cs typeface="One Little Font"/>
                <a:sym typeface="One Little Font"/>
              </a:rPr>
              <a:t>αν λοιπόν νεκρωθεί το σώμα, η αθάνατη ψυχή μας δεν περνάει στην ανυπαρξία αλλά ζει</a:t>
            </a:r>
          </a:p>
        </p:txBody>
      </p:sp>
      <p:sp>
        <p:nvSpPr>
          <p:cNvPr id="11" name="TextBox 11"/>
          <p:cNvSpPr txBox="1"/>
          <p:nvPr/>
        </p:nvSpPr>
        <p:spPr>
          <a:xfrm>
            <a:off x="9452687" y="1467454"/>
            <a:ext cx="6091785" cy="2286000"/>
          </a:xfrm>
          <a:prstGeom prst="rect">
            <a:avLst/>
          </a:prstGeom>
        </p:spPr>
        <p:txBody>
          <a:bodyPr lIns="0" tIns="0" rIns="0" bIns="0" rtlCol="0" anchor="t">
            <a:spAutoFit/>
          </a:bodyPr>
          <a:lstStyle/>
          <a:p>
            <a:pPr algn="ctr">
              <a:lnSpc>
                <a:spcPts val="3600"/>
              </a:lnSpc>
            </a:pPr>
            <a:r>
              <a:rPr lang="en-US" sz="3000">
                <a:solidFill>
                  <a:srgbClr val="FFFFFF"/>
                </a:solidFill>
                <a:latin typeface="One Little Font"/>
                <a:ea typeface="One Little Font"/>
                <a:cs typeface="One Little Font"/>
                <a:sym typeface="One Little Font"/>
              </a:rPr>
              <a:t> Κι επειδή ακριβώς στην ψυχή μας αυτή ο Θεός έδωσε θεία χαρακτηριστικά (λογικό, ελευθερία, κυριαρχικό, σοφία και σύνεση), όλοι οι άνθρωποι είμαστε εικόνες </a:t>
            </a:r>
          </a:p>
          <a:p>
            <a:pPr algn="ctr">
              <a:lnSpc>
                <a:spcPts val="3600"/>
              </a:lnSpc>
            </a:pPr>
            <a:r>
              <a:rPr lang="en-US" sz="3000">
                <a:solidFill>
                  <a:srgbClr val="FFFFFF"/>
                </a:solidFill>
                <a:latin typeface="One Little Font"/>
                <a:ea typeface="One Little Font"/>
                <a:cs typeface="One Little Font"/>
                <a:sym typeface="One Little Font"/>
              </a:rPr>
              <a:t>του αγίου Θεού</a:t>
            </a:r>
          </a:p>
        </p:txBody>
      </p:sp>
      <p:sp>
        <p:nvSpPr>
          <p:cNvPr id="12" name="Freeform 12"/>
          <p:cNvSpPr/>
          <p:nvPr/>
        </p:nvSpPr>
        <p:spPr>
          <a:xfrm>
            <a:off x="9668951" y="5391478"/>
            <a:ext cx="6709158" cy="4025495"/>
          </a:xfrm>
          <a:custGeom>
            <a:avLst/>
            <a:gdLst/>
            <a:ahLst/>
            <a:cxnLst/>
            <a:rect l="l" t="t" r="r" b="b"/>
            <a:pathLst>
              <a:path w="6709158" h="4025495">
                <a:moveTo>
                  <a:pt x="0" y="0"/>
                </a:moveTo>
                <a:lnTo>
                  <a:pt x="6709158" y="0"/>
                </a:lnTo>
                <a:lnTo>
                  <a:pt x="6709158" y="4025495"/>
                </a:lnTo>
                <a:lnTo>
                  <a:pt x="0" y="40254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13" name="TextBox 13"/>
          <p:cNvSpPr txBox="1"/>
          <p:nvPr/>
        </p:nvSpPr>
        <p:spPr>
          <a:xfrm>
            <a:off x="9977638" y="5804025"/>
            <a:ext cx="6091785" cy="3200400"/>
          </a:xfrm>
          <a:prstGeom prst="rect">
            <a:avLst/>
          </a:prstGeom>
        </p:spPr>
        <p:txBody>
          <a:bodyPr lIns="0" tIns="0" rIns="0" bIns="0" rtlCol="0" anchor="t">
            <a:spAutoFit/>
          </a:bodyPr>
          <a:lstStyle/>
          <a:p>
            <a:pPr algn="ctr">
              <a:lnSpc>
                <a:spcPts val="3600"/>
              </a:lnSpc>
            </a:pPr>
            <a:r>
              <a:rPr lang="en-US" sz="3000" dirty="0">
                <a:solidFill>
                  <a:srgbClr val="FFFFFF"/>
                </a:solidFill>
                <a:latin typeface="One Little Font"/>
                <a:ea typeface="One Little Font"/>
                <a:cs typeface="One Little Font"/>
                <a:sym typeface="One Little Font"/>
              </a:rPr>
              <a:t> </a:t>
            </a:r>
            <a:r>
              <a:rPr lang="en-US" sz="3000" dirty="0" err="1">
                <a:solidFill>
                  <a:srgbClr val="FFFFFF"/>
                </a:solidFill>
                <a:latin typeface="One Little Font"/>
                <a:ea typeface="One Little Font"/>
                <a:cs typeface="One Little Font"/>
                <a:sym typeface="One Little Font"/>
              </a:rPr>
              <a:t>Εικόνες</a:t>
            </a:r>
            <a:r>
              <a:rPr lang="en-US" sz="3000" dirty="0">
                <a:solidFill>
                  <a:srgbClr val="FFFFFF"/>
                </a:solidFill>
                <a:latin typeface="One Little Font"/>
                <a:ea typeface="One Little Font"/>
                <a:cs typeface="One Little Font"/>
                <a:sym typeface="One Little Font"/>
              </a:rPr>
              <a:t> </a:t>
            </a:r>
            <a:r>
              <a:rPr lang="en-US" sz="3000" dirty="0" err="1">
                <a:solidFill>
                  <a:srgbClr val="FFFFFF"/>
                </a:solidFill>
                <a:latin typeface="One Little Font"/>
                <a:ea typeface="One Little Font"/>
                <a:cs typeface="One Little Font"/>
                <a:sym typeface="One Little Font"/>
              </a:rPr>
              <a:t>όμως</a:t>
            </a:r>
            <a:r>
              <a:rPr lang="en-US" sz="3000" dirty="0">
                <a:solidFill>
                  <a:srgbClr val="FFFFFF"/>
                </a:solidFill>
                <a:latin typeface="One Little Font"/>
                <a:ea typeface="One Little Font"/>
                <a:cs typeface="One Little Font"/>
                <a:sym typeface="One Little Font"/>
              </a:rPr>
              <a:t> </a:t>
            </a:r>
            <a:r>
              <a:rPr lang="en-US" sz="3000" dirty="0" err="1">
                <a:solidFill>
                  <a:srgbClr val="FFFFFF"/>
                </a:solidFill>
                <a:latin typeface="One Little Font"/>
                <a:ea typeface="One Little Font"/>
                <a:cs typeface="One Little Font"/>
                <a:sym typeface="One Little Font"/>
              </a:rPr>
              <a:t>τις</a:t>
            </a:r>
            <a:r>
              <a:rPr lang="en-US" sz="3000" dirty="0">
                <a:solidFill>
                  <a:srgbClr val="FFFFFF"/>
                </a:solidFill>
                <a:latin typeface="One Little Font"/>
                <a:ea typeface="One Little Font"/>
                <a:cs typeface="One Little Font"/>
                <a:sym typeface="One Little Font"/>
              </a:rPr>
              <a:t> οπ</a:t>
            </a:r>
            <a:r>
              <a:rPr lang="en-US" sz="3000" dirty="0" err="1">
                <a:solidFill>
                  <a:srgbClr val="FFFFFF"/>
                </a:solidFill>
                <a:latin typeface="One Little Font"/>
                <a:ea typeface="One Little Font"/>
                <a:cs typeface="One Little Font"/>
                <a:sym typeface="One Little Font"/>
              </a:rPr>
              <a:t>οίες</a:t>
            </a:r>
            <a:r>
              <a:rPr lang="en-US" sz="3000" dirty="0">
                <a:solidFill>
                  <a:srgbClr val="FFFFFF"/>
                </a:solidFill>
                <a:latin typeface="One Little Font"/>
                <a:ea typeface="One Little Font"/>
                <a:cs typeface="One Little Font"/>
                <a:sym typeface="One Little Font"/>
              </a:rPr>
              <a:t> αμα</a:t>
            </a:r>
            <a:r>
              <a:rPr lang="en-US" sz="3000" dirty="0" err="1">
                <a:solidFill>
                  <a:srgbClr val="FFFFFF"/>
                </a:solidFill>
                <a:latin typeface="One Little Font"/>
                <a:ea typeface="One Little Font"/>
                <a:cs typeface="One Little Font"/>
                <a:sym typeface="One Little Font"/>
              </a:rPr>
              <a:t>υρώσ</a:t>
            </a:r>
            <a:r>
              <a:rPr lang="en-US" sz="3000" dirty="0">
                <a:solidFill>
                  <a:srgbClr val="FFFFFF"/>
                </a:solidFill>
                <a:latin typeface="One Little Font"/>
                <a:ea typeface="One Little Font"/>
                <a:cs typeface="One Little Font"/>
                <a:sym typeface="One Little Font"/>
              </a:rPr>
              <a:t>αμε καθώς ξεπέσαμε στην αμαρτία και καταδικάσαμε τις ψυχές μας στην αιώνια κόλαση. Από α</a:t>
            </a:r>
            <a:r>
              <a:rPr lang="en-US" sz="3000" dirty="0" err="1">
                <a:solidFill>
                  <a:srgbClr val="FFFFFF"/>
                </a:solidFill>
                <a:latin typeface="One Little Font"/>
                <a:ea typeface="One Little Font"/>
                <a:cs typeface="One Little Font"/>
                <a:sym typeface="One Little Font"/>
              </a:rPr>
              <a:t>υτήν</a:t>
            </a:r>
            <a:r>
              <a:rPr lang="en-US" sz="3000" dirty="0">
                <a:solidFill>
                  <a:srgbClr val="FFFFFF"/>
                </a:solidFill>
                <a:latin typeface="One Little Font"/>
                <a:ea typeface="One Little Font"/>
                <a:cs typeface="One Little Font"/>
                <a:sym typeface="One Little Font"/>
              </a:rPr>
              <a:t> </a:t>
            </a:r>
            <a:r>
              <a:rPr lang="en-US" sz="3000" dirty="0" err="1">
                <a:solidFill>
                  <a:srgbClr val="FFFFFF"/>
                </a:solidFill>
                <a:latin typeface="One Little Font"/>
                <a:ea typeface="One Little Font"/>
                <a:cs typeface="One Little Font"/>
                <a:sym typeface="One Little Font"/>
              </a:rPr>
              <a:t>την</a:t>
            </a:r>
            <a:r>
              <a:rPr lang="en-US" sz="3000" dirty="0">
                <a:solidFill>
                  <a:srgbClr val="FFFFFF"/>
                </a:solidFill>
                <a:latin typeface="One Little Font"/>
                <a:ea typeface="One Little Font"/>
                <a:cs typeface="One Little Font"/>
                <a:sym typeface="One Little Font"/>
              </a:rPr>
              <a:t> α</a:t>
            </a:r>
            <a:r>
              <a:rPr lang="en-US" sz="3000" dirty="0" err="1">
                <a:solidFill>
                  <a:srgbClr val="FFFFFF"/>
                </a:solidFill>
                <a:latin typeface="One Little Font"/>
                <a:ea typeface="One Little Font"/>
                <a:cs typeface="One Little Font"/>
                <a:sym typeface="One Little Font"/>
              </a:rPr>
              <a:t>ιώνι</a:t>
            </a:r>
            <a:r>
              <a:rPr lang="en-US" sz="3000" dirty="0">
                <a:solidFill>
                  <a:srgbClr val="FFFFFF"/>
                </a:solidFill>
                <a:latin typeface="One Little Font"/>
                <a:ea typeface="One Little Font"/>
                <a:cs typeface="One Little Font"/>
                <a:sym typeface="One Little Font"/>
              </a:rPr>
              <a:t>α δυστυχία κανείς δεν μπορούσε να σώσει τις ψυχές μας, ούτε άνθρωπος, ούτε άγγελος, παρά μόνον ο ίδιος ο Θεός.</a:t>
            </a:r>
          </a:p>
        </p:txBody>
      </p:sp>
      <p:sp>
        <p:nvSpPr>
          <p:cNvPr id="14" name="Freeform 14"/>
          <p:cNvSpPr/>
          <p:nvPr/>
        </p:nvSpPr>
        <p:spPr>
          <a:xfrm>
            <a:off x="387299" y="111058"/>
            <a:ext cx="1606240" cy="2055321"/>
          </a:xfrm>
          <a:custGeom>
            <a:avLst/>
            <a:gdLst/>
            <a:ahLst/>
            <a:cxnLst/>
            <a:rect l="l" t="t" r="r" b="b"/>
            <a:pathLst>
              <a:path w="1606240" h="2055321">
                <a:moveTo>
                  <a:pt x="0" y="0"/>
                </a:moveTo>
                <a:lnTo>
                  <a:pt x="1606240" y="0"/>
                </a:lnTo>
                <a:lnTo>
                  <a:pt x="1606240" y="2055322"/>
                </a:lnTo>
                <a:lnTo>
                  <a:pt x="0" y="2055322"/>
                </a:lnTo>
                <a:lnTo>
                  <a:pt x="0" y="0"/>
                </a:lnTo>
                <a:close/>
              </a:path>
            </a:pathLst>
          </a:custGeom>
          <a:blipFill>
            <a:blip r:embed="rId14"/>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p:bldP spid="11" grpId="0"/>
      <p:bldP spid="12"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FBFF"/>
        </a:solidFill>
        <a:effectLst/>
      </p:bgPr>
    </p:bg>
    <p:spTree>
      <p:nvGrpSpPr>
        <p:cNvPr id="1" name=""/>
        <p:cNvGrpSpPr/>
        <p:nvPr/>
      </p:nvGrpSpPr>
      <p:grpSpPr>
        <a:xfrm>
          <a:off x="0" y="0"/>
          <a:ext cx="0" cy="0"/>
          <a:chOff x="0" y="0"/>
          <a:chExt cx="0" cy="0"/>
        </a:xfrm>
      </p:grpSpPr>
      <p:sp>
        <p:nvSpPr>
          <p:cNvPr id="2" name="Freeform 2"/>
          <p:cNvSpPr/>
          <p:nvPr/>
        </p:nvSpPr>
        <p:spPr>
          <a:xfrm rot="-5400000">
            <a:off x="-3004399" y="-2181931"/>
            <a:ext cx="6611338" cy="6421262"/>
          </a:xfrm>
          <a:custGeom>
            <a:avLst/>
            <a:gdLst/>
            <a:ahLst/>
            <a:cxnLst/>
            <a:rect l="l" t="t" r="r" b="b"/>
            <a:pathLst>
              <a:path w="6611338" h="6421262">
                <a:moveTo>
                  <a:pt x="0" y="0"/>
                </a:moveTo>
                <a:lnTo>
                  <a:pt x="6611338" y="0"/>
                </a:lnTo>
                <a:lnTo>
                  <a:pt x="6611338" y="6421262"/>
                </a:lnTo>
                <a:lnTo>
                  <a:pt x="0" y="6421262"/>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l-GR"/>
          </a:p>
        </p:txBody>
      </p:sp>
      <p:grpSp>
        <p:nvGrpSpPr>
          <p:cNvPr id="3" name="Group 3"/>
          <p:cNvGrpSpPr/>
          <p:nvPr/>
        </p:nvGrpSpPr>
        <p:grpSpPr>
          <a:xfrm>
            <a:off x="7081972" y="0"/>
            <a:ext cx="3446397" cy="4010352"/>
            <a:chOff x="0" y="0"/>
            <a:chExt cx="698500" cy="812800"/>
          </a:xfrm>
        </p:grpSpPr>
        <p:sp>
          <p:nvSpPr>
            <p:cNvPr id="4" name="Freeform 4"/>
            <p:cNvSpPr/>
            <p:nvPr/>
          </p:nvSpPr>
          <p:spPr>
            <a:xfrm>
              <a:off x="0" y="8526"/>
              <a:ext cx="698500" cy="795748"/>
            </a:xfrm>
            <a:custGeom>
              <a:avLst/>
              <a:gdLst/>
              <a:ahLst/>
              <a:cxnLst/>
              <a:rect l="l" t="t" r="r" b="b"/>
              <a:pathLst>
                <a:path w="698500" h="795748">
                  <a:moveTo>
                    <a:pt x="387628" y="13803"/>
                  </a:moveTo>
                  <a:lnTo>
                    <a:pt x="660122" y="172345"/>
                  </a:lnTo>
                  <a:cubicBezTo>
                    <a:pt x="683883" y="186169"/>
                    <a:pt x="698500" y="211585"/>
                    <a:pt x="698500" y="239075"/>
                  </a:cubicBezTo>
                  <a:lnTo>
                    <a:pt x="698500" y="556673"/>
                  </a:lnTo>
                  <a:cubicBezTo>
                    <a:pt x="698500" y="584163"/>
                    <a:pt x="683883" y="609579"/>
                    <a:pt x="660122" y="623403"/>
                  </a:cubicBezTo>
                  <a:lnTo>
                    <a:pt x="387628" y="781945"/>
                  </a:lnTo>
                  <a:cubicBezTo>
                    <a:pt x="363904" y="795748"/>
                    <a:pt x="334596" y="795748"/>
                    <a:pt x="310872" y="781945"/>
                  </a:cubicBezTo>
                  <a:lnTo>
                    <a:pt x="38378" y="623403"/>
                  </a:lnTo>
                  <a:cubicBezTo>
                    <a:pt x="14617" y="609579"/>
                    <a:pt x="0" y="584163"/>
                    <a:pt x="0" y="556673"/>
                  </a:cubicBezTo>
                  <a:lnTo>
                    <a:pt x="0" y="239075"/>
                  </a:lnTo>
                  <a:cubicBezTo>
                    <a:pt x="0" y="211585"/>
                    <a:pt x="14617" y="186169"/>
                    <a:pt x="38378" y="172345"/>
                  </a:cubicBezTo>
                  <a:lnTo>
                    <a:pt x="310872" y="13803"/>
                  </a:lnTo>
                  <a:cubicBezTo>
                    <a:pt x="334596" y="0"/>
                    <a:pt x="363904" y="0"/>
                    <a:pt x="387628" y="13803"/>
                  </a:cubicBezTo>
                  <a:close/>
                </a:path>
              </a:pathLst>
            </a:custGeom>
            <a:solidFill>
              <a:srgbClr val="20B2AA"/>
            </a:solidFill>
          </p:spPr>
          <p:txBody>
            <a:bodyPr/>
            <a:lstStyle/>
            <a:p>
              <a:endParaRPr lang="el-GR"/>
            </a:p>
          </p:txBody>
        </p:sp>
        <p:sp>
          <p:nvSpPr>
            <p:cNvPr id="5" name="TextBox 5"/>
            <p:cNvSpPr txBox="1"/>
            <p:nvPr/>
          </p:nvSpPr>
          <p:spPr>
            <a:xfrm>
              <a:off x="0" y="168275"/>
              <a:ext cx="698500" cy="504825"/>
            </a:xfrm>
            <a:prstGeom prst="rect">
              <a:avLst/>
            </a:prstGeom>
          </p:spPr>
          <p:txBody>
            <a:bodyPr lIns="50800" tIns="50800" rIns="50800" bIns="50800" rtlCol="0" anchor="ctr"/>
            <a:lstStyle/>
            <a:p>
              <a:pPr algn="ctr">
                <a:lnSpc>
                  <a:spcPts val="1632"/>
                </a:lnSpc>
              </a:pPr>
              <a:endParaRPr/>
            </a:p>
          </p:txBody>
        </p:sp>
      </p:grpSp>
      <p:sp>
        <p:nvSpPr>
          <p:cNvPr id="9" name="Freeform 9"/>
          <p:cNvSpPr/>
          <p:nvPr/>
        </p:nvSpPr>
        <p:spPr>
          <a:xfrm rot="-2531992" flipH="1">
            <a:off x="16270820" y="6353815"/>
            <a:ext cx="6851716" cy="6106592"/>
          </a:xfrm>
          <a:custGeom>
            <a:avLst/>
            <a:gdLst/>
            <a:ahLst/>
            <a:cxnLst/>
            <a:rect l="l" t="t" r="r" b="b"/>
            <a:pathLst>
              <a:path w="6851716" h="6106592">
                <a:moveTo>
                  <a:pt x="6851717" y="0"/>
                </a:moveTo>
                <a:lnTo>
                  <a:pt x="0" y="0"/>
                </a:lnTo>
                <a:lnTo>
                  <a:pt x="0" y="6106593"/>
                </a:lnTo>
                <a:lnTo>
                  <a:pt x="6851717" y="6106593"/>
                </a:lnTo>
                <a:lnTo>
                  <a:pt x="685171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10" name="Freeform 10"/>
          <p:cNvSpPr/>
          <p:nvPr/>
        </p:nvSpPr>
        <p:spPr>
          <a:xfrm>
            <a:off x="-2121031" y="7557201"/>
            <a:ext cx="4242062" cy="4114800"/>
          </a:xfrm>
          <a:custGeom>
            <a:avLst/>
            <a:gdLst/>
            <a:ahLst/>
            <a:cxnLst/>
            <a:rect l="l" t="t" r="r" b="b"/>
            <a:pathLst>
              <a:path w="4242062" h="4114800">
                <a:moveTo>
                  <a:pt x="0" y="0"/>
                </a:moveTo>
                <a:lnTo>
                  <a:pt x="4242062" y="0"/>
                </a:lnTo>
                <a:lnTo>
                  <a:pt x="424206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11" name="Freeform 11"/>
          <p:cNvSpPr/>
          <p:nvPr/>
        </p:nvSpPr>
        <p:spPr>
          <a:xfrm>
            <a:off x="10805468" y="569824"/>
            <a:ext cx="7073734" cy="5667830"/>
          </a:xfrm>
          <a:custGeom>
            <a:avLst/>
            <a:gdLst/>
            <a:ahLst/>
            <a:cxnLst/>
            <a:rect l="l" t="t" r="r" b="b"/>
            <a:pathLst>
              <a:path w="7073734" h="5667830">
                <a:moveTo>
                  <a:pt x="0" y="0"/>
                </a:moveTo>
                <a:lnTo>
                  <a:pt x="7073735" y="0"/>
                </a:lnTo>
                <a:lnTo>
                  <a:pt x="7073735" y="5667830"/>
                </a:lnTo>
                <a:lnTo>
                  <a:pt x="0" y="5667830"/>
                </a:lnTo>
                <a:lnTo>
                  <a:pt x="0" y="0"/>
                </a:lnTo>
                <a:close/>
              </a:path>
            </a:pathLst>
          </a:custGeom>
          <a:blipFill>
            <a:blip r:embed="rId8"/>
            <a:stretch>
              <a:fillRect/>
            </a:stretch>
          </a:blipFill>
        </p:spPr>
        <p:txBody>
          <a:bodyPr/>
          <a:lstStyle/>
          <a:p>
            <a:endParaRPr lang="el-GR"/>
          </a:p>
        </p:txBody>
      </p:sp>
      <p:sp>
        <p:nvSpPr>
          <p:cNvPr id="12" name="Freeform 12"/>
          <p:cNvSpPr/>
          <p:nvPr/>
        </p:nvSpPr>
        <p:spPr>
          <a:xfrm rot="-1045609" flipH="1">
            <a:off x="16360547" y="263296"/>
            <a:ext cx="2581004" cy="4292729"/>
          </a:xfrm>
          <a:custGeom>
            <a:avLst/>
            <a:gdLst/>
            <a:ahLst/>
            <a:cxnLst/>
            <a:rect l="l" t="t" r="r" b="b"/>
            <a:pathLst>
              <a:path w="2581004" h="4292729">
                <a:moveTo>
                  <a:pt x="2581004" y="0"/>
                </a:moveTo>
                <a:lnTo>
                  <a:pt x="0" y="0"/>
                </a:lnTo>
                <a:lnTo>
                  <a:pt x="0" y="4292730"/>
                </a:lnTo>
                <a:lnTo>
                  <a:pt x="2581004" y="4292730"/>
                </a:lnTo>
                <a:lnTo>
                  <a:pt x="2581004"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grpSp>
        <p:nvGrpSpPr>
          <p:cNvPr id="13" name="Group 13"/>
          <p:cNvGrpSpPr/>
          <p:nvPr/>
        </p:nvGrpSpPr>
        <p:grpSpPr>
          <a:xfrm>
            <a:off x="1746588" y="4381678"/>
            <a:ext cx="3888167" cy="5143193"/>
            <a:chOff x="0" y="168275"/>
            <a:chExt cx="788036" cy="1042399"/>
          </a:xfrm>
        </p:grpSpPr>
        <p:sp>
          <p:nvSpPr>
            <p:cNvPr id="14" name="Freeform 14"/>
            <p:cNvSpPr/>
            <p:nvPr/>
          </p:nvSpPr>
          <p:spPr>
            <a:xfrm>
              <a:off x="89536" y="414926"/>
              <a:ext cx="698500" cy="795748"/>
            </a:xfrm>
            <a:custGeom>
              <a:avLst/>
              <a:gdLst/>
              <a:ahLst/>
              <a:cxnLst/>
              <a:rect l="l" t="t" r="r" b="b"/>
              <a:pathLst>
                <a:path w="698500" h="795748">
                  <a:moveTo>
                    <a:pt x="387628" y="13803"/>
                  </a:moveTo>
                  <a:lnTo>
                    <a:pt x="660122" y="172345"/>
                  </a:lnTo>
                  <a:cubicBezTo>
                    <a:pt x="683883" y="186169"/>
                    <a:pt x="698500" y="211585"/>
                    <a:pt x="698500" y="239075"/>
                  </a:cubicBezTo>
                  <a:lnTo>
                    <a:pt x="698500" y="556673"/>
                  </a:lnTo>
                  <a:cubicBezTo>
                    <a:pt x="698500" y="584163"/>
                    <a:pt x="683883" y="609579"/>
                    <a:pt x="660122" y="623403"/>
                  </a:cubicBezTo>
                  <a:lnTo>
                    <a:pt x="387628" y="781945"/>
                  </a:lnTo>
                  <a:cubicBezTo>
                    <a:pt x="363904" y="795748"/>
                    <a:pt x="334596" y="795748"/>
                    <a:pt x="310872" y="781945"/>
                  </a:cubicBezTo>
                  <a:lnTo>
                    <a:pt x="38378" y="623403"/>
                  </a:lnTo>
                  <a:cubicBezTo>
                    <a:pt x="14617" y="609579"/>
                    <a:pt x="0" y="584163"/>
                    <a:pt x="0" y="556673"/>
                  </a:cubicBezTo>
                  <a:lnTo>
                    <a:pt x="0" y="239075"/>
                  </a:lnTo>
                  <a:cubicBezTo>
                    <a:pt x="0" y="211585"/>
                    <a:pt x="14617" y="186169"/>
                    <a:pt x="38378" y="172345"/>
                  </a:cubicBezTo>
                  <a:lnTo>
                    <a:pt x="310872" y="13803"/>
                  </a:lnTo>
                  <a:cubicBezTo>
                    <a:pt x="334596" y="0"/>
                    <a:pt x="363904" y="0"/>
                    <a:pt x="387628" y="13803"/>
                  </a:cubicBezTo>
                  <a:close/>
                </a:path>
              </a:pathLst>
            </a:custGeom>
            <a:solidFill>
              <a:srgbClr val="20B2AA"/>
            </a:solidFill>
          </p:spPr>
          <p:txBody>
            <a:bodyPr/>
            <a:lstStyle/>
            <a:p>
              <a:endParaRPr lang="el-GR" dirty="0"/>
            </a:p>
          </p:txBody>
        </p:sp>
        <p:sp>
          <p:nvSpPr>
            <p:cNvPr id="15" name="TextBox 15"/>
            <p:cNvSpPr txBox="1"/>
            <p:nvPr/>
          </p:nvSpPr>
          <p:spPr>
            <a:xfrm>
              <a:off x="0" y="168275"/>
              <a:ext cx="698500" cy="504825"/>
            </a:xfrm>
            <a:prstGeom prst="rect">
              <a:avLst/>
            </a:prstGeom>
          </p:spPr>
          <p:txBody>
            <a:bodyPr lIns="50800" tIns="50800" rIns="50800" bIns="50800" rtlCol="0" anchor="ctr"/>
            <a:lstStyle/>
            <a:p>
              <a:pPr algn="ctr">
                <a:lnSpc>
                  <a:spcPts val="1632"/>
                </a:lnSpc>
              </a:pPr>
              <a:endParaRPr/>
            </a:p>
          </p:txBody>
        </p:sp>
      </p:grpSp>
      <p:grpSp>
        <p:nvGrpSpPr>
          <p:cNvPr id="16" name="Group 16"/>
          <p:cNvGrpSpPr/>
          <p:nvPr/>
        </p:nvGrpSpPr>
        <p:grpSpPr>
          <a:xfrm>
            <a:off x="12619137" y="5407120"/>
            <a:ext cx="3446397" cy="4010352"/>
            <a:chOff x="0" y="0"/>
            <a:chExt cx="698500" cy="812800"/>
          </a:xfrm>
        </p:grpSpPr>
        <p:sp>
          <p:nvSpPr>
            <p:cNvPr id="17" name="Freeform 17"/>
            <p:cNvSpPr/>
            <p:nvPr/>
          </p:nvSpPr>
          <p:spPr>
            <a:xfrm>
              <a:off x="0" y="8526"/>
              <a:ext cx="698500" cy="795748"/>
            </a:xfrm>
            <a:custGeom>
              <a:avLst/>
              <a:gdLst/>
              <a:ahLst/>
              <a:cxnLst/>
              <a:rect l="l" t="t" r="r" b="b"/>
              <a:pathLst>
                <a:path w="698500" h="795748">
                  <a:moveTo>
                    <a:pt x="387628" y="13803"/>
                  </a:moveTo>
                  <a:lnTo>
                    <a:pt x="660122" y="172345"/>
                  </a:lnTo>
                  <a:cubicBezTo>
                    <a:pt x="683883" y="186169"/>
                    <a:pt x="698500" y="211585"/>
                    <a:pt x="698500" y="239075"/>
                  </a:cubicBezTo>
                  <a:lnTo>
                    <a:pt x="698500" y="556673"/>
                  </a:lnTo>
                  <a:cubicBezTo>
                    <a:pt x="698500" y="584163"/>
                    <a:pt x="683883" y="609579"/>
                    <a:pt x="660122" y="623403"/>
                  </a:cubicBezTo>
                  <a:lnTo>
                    <a:pt x="387628" y="781945"/>
                  </a:lnTo>
                  <a:cubicBezTo>
                    <a:pt x="363904" y="795748"/>
                    <a:pt x="334596" y="795748"/>
                    <a:pt x="310872" y="781945"/>
                  </a:cubicBezTo>
                  <a:lnTo>
                    <a:pt x="38378" y="623403"/>
                  </a:lnTo>
                  <a:cubicBezTo>
                    <a:pt x="14617" y="609579"/>
                    <a:pt x="0" y="584163"/>
                    <a:pt x="0" y="556673"/>
                  </a:cubicBezTo>
                  <a:lnTo>
                    <a:pt x="0" y="239075"/>
                  </a:lnTo>
                  <a:cubicBezTo>
                    <a:pt x="0" y="211585"/>
                    <a:pt x="14617" y="186169"/>
                    <a:pt x="38378" y="172345"/>
                  </a:cubicBezTo>
                  <a:lnTo>
                    <a:pt x="310872" y="13803"/>
                  </a:lnTo>
                  <a:cubicBezTo>
                    <a:pt x="334596" y="0"/>
                    <a:pt x="363904" y="0"/>
                    <a:pt x="387628" y="13803"/>
                  </a:cubicBezTo>
                  <a:close/>
                </a:path>
              </a:pathLst>
            </a:custGeom>
            <a:solidFill>
              <a:srgbClr val="20B2AA"/>
            </a:solidFill>
          </p:spPr>
          <p:txBody>
            <a:bodyPr/>
            <a:lstStyle/>
            <a:p>
              <a:endParaRPr lang="el-GR"/>
            </a:p>
          </p:txBody>
        </p:sp>
        <p:sp>
          <p:nvSpPr>
            <p:cNvPr id="18" name="TextBox 18"/>
            <p:cNvSpPr txBox="1"/>
            <p:nvPr/>
          </p:nvSpPr>
          <p:spPr>
            <a:xfrm>
              <a:off x="0" y="168275"/>
              <a:ext cx="698500" cy="504825"/>
            </a:xfrm>
            <a:prstGeom prst="rect">
              <a:avLst/>
            </a:prstGeom>
          </p:spPr>
          <p:txBody>
            <a:bodyPr lIns="50800" tIns="50800" rIns="50800" bIns="50800" rtlCol="0" anchor="ctr"/>
            <a:lstStyle/>
            <a:p>
              <a:pPr algn="ctr">
                <a:lnSpc>
                  <a:spcPts val="1632"/>
                </a:lnSpc>
              </a:pPr>
              <a:endParaRPr/>
            </a:p>
          </p:txBody>
        </p:sp>
      </p:grpSp>
      <p:sp>
        <p:nvSpPr>
          <p:cNvPr id="19" name="TextBox 19"/>
          <p:cNvSpPr txBox="1"/>
          <p:nvPr/>
        </p:nvSpPr>
        <p:spPr>
          <a:xfrm>
            <a:off x="6842930" y="1686406"/>
            <a:ext cx="3924480" cy="742315"/>
          </a:xfrm>
          <a:prstGeom prst="rect">
            <a:avLst/>
          </a:prstGeom>
        </p:spPr>
        <p:txBody>
          <a:bodyPr lIns="0" tIns="0" rIns="0" bIns="0" rtlCol="0" anchor="t">
            <a:spAutoFit/>
          </a:bodyPr>
          <a:lstStyle/>
          <a:p>
            <a:pPr algn="ctr">
              <a:lnSpc>
                <a:spcPts val="5600"/>
              </a:lnSpc>
              <a:spcBef>
                <a:spcPct val="0"/>
              </a:spcBef>
            </a:pPr>
            <a:r>
              <a:rPr lang="en-US" sz="5600" dirty="0" err="1">
                <a:solidFill>
                  <a:srgbClr val="FFFFFF"/>
                </a:solidFill>
                <a:latin typeface="One Little Font"/>
                <a:ea typeface="One Little Font"/>
                <a:cs typeface="One Little Font"/>
                <a:sym typeface="One Little Font"/>
              </a:rPr>
              <a:t>θέο</a:t>
            </a:r>
            <a:r>
              <a:rPr lang="en-US" sz="5600" dirty="0">
                <a:solidFill>
                  <a:srgbClr val="FFFFFF"/>
                </a:solidFill>
                <a:latin typeface="One Little Font"/>
                <a:ea typeface="One Little Font"/>
                <a:cs typeface="One Little Font"/>
                <a:sym typeface="One Little Font"/>
              </a:rPr>
              <a:t>πλαστη</a:t>
            </a:r>
          </a:p>
        </p:txBody>
      </p:sp>
      <p:sp>
        <p:nvSpPr>
          <p:cNvPr id="20" name="Freeform 20"/>
          <p:cNvSpPr/>
          <p:nvPr/>
        </p:nvSpPr>
        <p:spPr>
          <a:xfrm>
            <a:off x="3219870" y="-277675"/>
            <a:ext cx="4190604" cy="4612044"/>
          </a:xfrm>
          <a:custGeom>
            <a:avLst/>
            <a:gdLst/>
            <a:ahLst/>
            <a:cxnLst/>
            <a:rect l="l" t="t" r="r" b="b"/>
            <a:pathLst>
              <a:path w="4190604" h="4612044">
                <a:moveTo>
                  <a:pt x="0" y="0"/>
                </a:moveTo>
                <a:lnTo>
                  <a:pt x="4190604" y="0"/>
                </a:lnTo>
                <a:lnTo>
                  <a:pt x="4190604" y="4612044"/>
                </a:lnTo>
                <a:lnTo>
                  <a:pt x="0" y="4612044"/>
                </a:lnTo>
                <a:lnTo>
                  <a:pt x="0" y="0"/>
                </a:lnTo>
                <a:close/>
              </a:path>
            </a:pathLst>
          </a:custGeom>
          <a:blipFill>
            <a:blip r:embed="rId11"/>
            <a:stretch>
              <a:fillRect l="-33333" t="-1008" r="-41111" b="-8953"/>
            </a:stretch>
          </a:blipFill>
        </p:spPr>
        <p:txBody>
          <a:bodyPr/>
          <a:lstStyle/>
          <a:p>
            <a:endParaRPr lang="el-GR"/>
          </a:p>
        </p:txBody>
      </p:sp>
      <p:sp>
        <p:nvSpPr>
          <p:cNvPr id="21" name="Freeform 21"/>
          <p:cNvSpPr/>
          <p:nvPr/>
        </p:nvSpPr>
        <p:spPr>
          <a:xfrm>
            <a:off x="509406" y="4794925"/>
            <a:ext cx="3494191" cy="5234743"/>
          </a:xfrm>
          <a:custGeom>
            <a:avLst/>
            <a:gdLst/>
            <a:ahLst/>
            <a:cxnLst/>
            <a:rect l="l" t="t" r="r" b="b"/>
            <a:pathLst>
              <a:path w="3494191" h="5234743">
                <a:moveTo>
                  <a:pt x="0" y="0"/>
                </a:moveTo>
                <a:lnTo>
                  <a:pt x="3494191" y="0"/>
                </a:lnTo>
                <a:lnTo>
                  <a:pt x="3494191" y="5234743"/>
                </a:lnTo>
                <a:lnTo>
                  <a:pt x="0" y="5234743"/>
                </a:lnTo>
                <a:lnTo>
                  <a:pt x="0" y="0"/>
                </a:lnTo>
                <a:close/>
              </a:path>
            </a:pathLst>
          </a:custGeom>
          <a:blipFill>
            <a:blip r:embed="rId12"/>
            <a:stretch>
              <a:fillRect/>
            </a:stretch>
          </a:blipFill>
        </p:spPr>
        <p:txBody>
          <a:bodyPr/>
          <a:lstStyle/>
          <a:p>
            <a:endParaRPr lang="el-GR"/>
          </a:p>
        </p:txBody>
      </p:sp>
      <p:sp>
        <p:nvSpPr>
          <p:cNvPr id="22" name="Freeform 22"/>
          <p:cNvSpPr/>
          <p:nvPr/>
        </p:nvSpPr>
        <p:spPr>
          <a:xfrm>
            <a:off x="13231678" y="7561762"/>
            <a:ext cx="2492948" cy="1031457"/>
          </a:xfrm>
          <a:custGeom>
            <a:avLst/>
            <a:gdLst/>
            <a:ahLst/>
            <a:cxnLst/>
            <a:rect l="l" t="t" r="r" b="b"/>
            <a:pathLst>
              <a:path w="2492948" h="1031457">
                <a:moveTo>
                  <a:pt x="0" y="0"/>
                </a:moveTo>
                <a:lnTo>
                  <a:pt x="2492948" y="0"/>
                </a:lnTo>
                <a:lnTo>
                  <a:pt x="2492948" y="1031457"/>
                </a:lnTo>
                <a:lnTo>
                  <a:pt x="0" y="103145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l-GR"/>
          </a:p>
        </p:txBody>
      </p:sp>
      <p:sp>
        <p:nvSpPr>
          <p:cNvPr id="23" name="TextBox 23"/>
          <p:cNvSpPr txBox="1"/>
          <p:nvPr/>
        </p:nvSpPr>
        <p:spPr>
          <a:xfrm>
            <a:off x="6119071" y="5401169"/>
            <a:ext cx="5948422" cy="2152015"/>
          </a:xfrm>
          <a:prstGeom prst="rect">
            <a:avLst/>
          </a:prstGeom>
        </p:spPr>
        <p:txBody>
          <a:bodyPr lIns="0" tIns="0" rIns="0" bIns="0" rtlCol="0" anchor="t">
            <a:spAutoFit/>
          </a:bodyPr>
          <a:lstStyle/>
          <a:p>
            <a:pPr algn="ctr">
              <a:lnSpc>
                <a:spcPts val="5600"/>
              </a:lnSpc>
            </a:pPr>
            <a:r>
              <a:rPr lang="en-US" sz="5600">
                <a:solidFill>
                  <a:srgbClr val="254247"/>
                </a:solidFill>
                <a:latin typeface="One Little Font"/>
                <a:ea typeface="One Little Font"/>
                <a:cs typeface="One Little Font"/>
                <a:sym typeface="One Little Font"/>
              </a:rPr>
              <a:t>Έχει λοιπόν</a:t>
            </a:r>
          </a:p>
          <a:p>
            <a:pPr algn="ctr">
              <a:lnSpc>
                <a:spcPts val="5600"/>
              </a:lnSpc>
            </a:pPr>
            <a:r>
              <a:rPr lang="en-US" sz="5600">
                <a:solidFill>
                  <a:srgbClr val="254247"/>
                </a:solidFill>
                <a:latin typeface="One Little Font"/>
                <a:ea typeface="One Little Font"/>
                <a:cs typeface="One Little Font"/>
                <a:sym typeface="One Little Font"/>
              </a:rPr>
              <a:t>ανυπολόγιστη αξία</a:t>
            </a:r>
          </a:p>
          <a:p>
            <a:pPr algn="ctr">
              <a:lnSpc>
                <a:spcPts val="5600"/>
              </a:lnSpc>
              <a:spcBef>
                <a:spcPct val="0"/>
              </a:spcBef>
            </a:pPr>
            <a:r>
              <a:rPr lang="en-US" sz="5600">
                <a:solidFill>
                  <a:srgbClr val="254247"/>
                </a:solidFill>
                <a:latin typeface="One Little Font"/>
                <a:ea typeface="One Little Font"/>
                <a:cs typeface="One Little Font"/>
                <a:sym typeface="One Little Font"/>
              </a:rPr>
              <a:t> η ψυχή μας:</a:t>
            </a:r>
          </a:p>
        </p:txBody>
      </p:sp>
      <p:sp>
        <p:nvSpPr>
          <p:cNvPr id="24" name="TextBox 24"/>
          <p:cNvSpPr txBox="1"/>
          <p:nvPr/>
        </p:nvSpPr>
        <p:spPr>
          <a:xfrm>
            <a:off x="1881989" y="7234414"/>
            <a:ext cx="3924480" cy="742315"/>
          </a:xfrm>
          <a:prstGeom prst="rect">
            <a:avLst/>
          </a:prstGeom>
        </p:spPr>
        <p:txBody>
          <a:bodyPr lIns="0" tIns="0" rIns="0" bIns="0" rtlCol="0" anchor="t">
            <a:spAutoFit/>
          </a:bodyPr>
          <a:lstStyle/>
          <a:p>
            <a:pPr algn="ctr">
              <a:lnSpc>
                <a:spcPts val="5600"/>
              </a:lnSpc>
              <a:spcBef>
                <a:spcPct val="0"/>
              </a:spcBef>
            </a:pPr>
            <a:r>
              <a:rPr lang="en-US" sz="5600">
                <a:solidFill>
                  <a:srgbClr val="FFFFFF"/>
                </a:solidFill>
                <a:latin typeface="One Little Font"/>
                <a:ea typeface="One Little Font"/>
                <a:cs typeface="One Little Font"/>
                <a:sym typeface="One Little Font"/>
              </a:rPr>
              <a:t>θεόσωστη</a:t>
            </a:r>
          </a:p>
        </p:txBody>
      </p:sp>
      <p:sp>
        <p:nvSpPr>
          <p:cNvPr id="25" name="TextBox 25"/>
          <p:cNvSpPr txBox="1"/>
          <p:nvPr/>
        </p:nvSpPr>
        <p:spPr>
          <a:xfrm>
            <a:off x="12380095" y="6580554"/>
            <a:ext cx="3924480" cy="742315"/>
          </a:xfrm>
          <a:prstGeom prst="rect">
            <a:avLst/>
          </a:prstGeom>
        </p:spPr>
        <p:txBody>
          <a:bodyPr lIns="0" tIns="0" rIns="0" bIns="0" rtlCol="0" anchor="t">
            <a:spAutoFit/>
          </a:bodyPr>
          <a:lstStyle/>
          <a:p>
            <a:pPr algn="ctr">
              <a:lnSpc>
                <a:spcPts val="5600"/>
              </a:lnSpc>
              <a:spcBef>
                <a:spcPct val="0"/>
              </a:spcBef>
            </a:pPr>
            <a:r>
              <a:rPr lang="en-US" sz="5600">
                <a:solidFill>
                  <a:srgbClr val="FFFFFF"/>
                </a:solidFill>
                <a:latin typeface="One Little Font"/>
                <a:ea typeface="One Little Font"/>
                <a:cs typeface="One Little Font"/>
                <a:sym typeface="One Little Font"/>
              </a:rPr>
              <a:t>αιώνια</a:t>
            </a:r>
          </a:p>
        </p:txBody>
      </p:sp>
      <p:sp>
        <p:nvSpPr>
          <p:cNvPr id="26" name="Freeform 26"/>
          <p:cNvSpPr/>
          <p:nvPr/>
        </p:nvSpPr>
        <p:spPr>
          <a:xfrm>
            <a:off x="387299" y="111058"/>
            <a:ext cx="1606240" cy="2055321"/>
          </a:xfrm>
          <a:custGeom>
            <a:avLst/>
            <a:gdLst/>
            <a:ahLst/>
            <a:cxnLst/>
            <a:rect l="l" t="t" r="r" b="b"/>
            <a:pathLst>
              <a:path w="1606240" h="2055321">
                <a:moveTo>
                  <a:pt x="0" y="0"/>
                </a:moveTo>
                <a:lnTo>
                  <a:pt x="1606240" y="0"/>
                </a:lnTo>
                <a:lnTo>
                  <a:pt x="1606240" y="2055322"/>
                </a:lnTo>
                <a:lnTo>
                  <a:pt x="0" y="2055322"/>
                </a:lnTo>
                <a:lnTo>
                  <a:pt x="0" y="0"/>
                </a:lnTo>
                <a:close/>
              </a:path>
            </a:pathLst>
          </a:custGeom>
          <a:blipFill>
            <a:blip r:embed="rId15"/>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randombar(horizontal)">
                                      <p:cBhvr>
                                        <p:cTn id="29" dur="500"/>
                                        <p:tgtEl>
                                          <p:spTgt spid="25"/>
                                        </p:tgtEl>
                                      </p:cBhvr>
                                    </p:animEffect>
                                  </p:childTnLst>
                                </p:cTn>
                              </p:par>
                              <p:par>
                                <p:cTn id="30" presetID="14" presetClass="entr" presetSubtype="1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randombar(horizontal)">
                                      <p:cBhvr>
                                        <p:cTn id="35" dur="500"/>
                                        <p:tgtEl>
                                          <p:spTgt spid="22"/>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randombar(horizont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p:bldP spid="20" grpId="0" animBg="1"/>
      <p:bldP spid="21" grpId="0" animBg="1"/>
      <p:bldP spid="22" grpId="0" animBg="1"/>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FBFF"/>
        </a:solidFill>
        <a:effectLst/>
      </p:bgPr>
    </p:bg>
    <p:spTree>
      <p:nvGrpSpPr>
        <p:cNvPr id="1" name=""/>
        <p:cNvGrpSpPr/>
        <p:nvPr/>
      </p:nvGrpSpPr>
      <p:grpSpPr>
        <a:xfrm>
          <a:off x="0" y="0"/>
          <a:ext cx="0" cy="0"/>
          <a:chOff x="0" y="0"/>
          <a:chExt cx="0" cy="0"/>
        </a:xfrm>
      </p:grpSpPr>
      <p:sp>
        <p:nvSpPr>
          <p:cNvPr id="2" name="Freeform 2"/>
          <p:cNvSpPr/>
          <p:nvPr/>
        </p:nvSpPr>
        <p:spPr>
          <a:xfrm rot="-5400000">
            <a:off x="10228826" y="-1880725"/>
            <a:ext cx="11533131" cy="11201553"/>
          </a:xfrm>
          <a:custGeom>
            <a:avLst/>
            <a:gdLst/>
            <a:ahLst/>
            <a:cxnLst/>
            <a:rect l="l" t="t" r="r" b="b"/>
            <a:pathLst>
              <a:path w="11533131" h="11201553">
                <a:moveTo>
                  <a:pt x="0" y="0"/>
                </a:moveTo>
                <a:lnTo>
                  <a:pt x="11533131" y="0"/>
                </a:lnTo>
                <a:lnTo>
                  <a:pt x="11533131" y="11201553"/>
                </a:lnTo>
                <a:lnTo>
                  <a:pt x="0" y="11201553"/>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l-GR"/>
          </a:p>
        </p:txBody>
      </p:sp>
      <p:grpSp>
        <p:nvGrpSpPr>
          <p:cNvPr id="3" name="Group 3"/>
          <p:cNvGrpSpPr/>
          <p:nvPr/>
        </p:nvGrpSpPr>
        <p:grpSpPr>
          <a:xfrm>
            <a:off x="0" y="0"/>
            <a:ext cx="9144000" cy="10287000"/>
            <a:chOff x="0" y="0"/>
            <a:chExt cx="969503" cy="1090690"/>
          </a:xfrm>
        </p:grpSpPr>
        <p:sp>
          <p:nvSpPr>
            <p:cNvPr id="4" name="Freeform 4"/>
            <p:cNvSpPr/>
            <p:nvPr/>
          </p:nvSpPr>
          <p:spPr>
            <a:xfrm>
              <a:off x="0" y="0"/>
              <a:ext cx="969503" cy="1090690"/>
            </a:xfrm>
            <a:custGeom>
              <a:avLst/>
              <a:gdLst/>
              <a:ahLst/>
              <a:cxnLst/>
              <a:rect l="l" t="t" r="r" b="b"/>
              <a:pathLst>
                <a:path w="969503" h="1090690">
                  <a:moveTo>
                    <a:pt x="0" y="0"/>
                  </a:moveTo>
                  <a:lnTo>
                    <a:pt x="969503" y="0"/>
                  </a:lnTo>
                  <a:lnTo>
                    <a:pt x="969503" y="1090690"/>
                  </a:lnTo>
                  <a:lnTo>
                    <a:pt x="0" y="1090690"/>
                  </a:lnTo>
                  <a:close/>
                </a:path>
              </a:pathLst>
            </a:custGeom>
            <a:solidFill>
              <a:srgbClr val="20B2AA"/>
            </a:solidFill>
          </p:spPr>
          <p:txBody>
            <a:bodyPr/>
            <a:lstStyle/>
            <a:p>
              <a:endParaRPr lang="el-GR"/>
            </a:p>
          </p:txBody>
        </p:sp>
        <p:sp>
          <p:nvSpPr>
            <p:cNvPr id="5" name="TextBox 5"/>
            <p:cNvSpPr txBox="1"/>
            <p:nvPr/>
          </p:nvSpPr>
          <p:spPr>
            <a:xfrm>
              <a:off x="0" y="28575"/>
              <a:ext cx="969503" cy="1062115"/>
            </a:xfrm>
            <a:prstGeom prst="rect">
              <a:avLst/>
            </a:prstGeom>
          </p:spPr>
          <p:txBody>
            <a:bodyPr lIns="50800" tIns="50800" rIns="50800" bIns="50800" rtlCol="0" anchor="ctr"/>
            <a:lstStyle/>
            <a:p>
              <a:pPr algn="ctr">
                <a:lnSpc>
                  <a:spcPts val="1632"/>
                </a:lnSpc>
              </a:pPr>
              <a:endParaRPr/>
            </a:p>
          </p:txBody>
        </p:sp>
      </p:grpSp>
      <p:sp>
        <p:nvSpPr>
          <p:cNvPr id="6" name="Freeform 6"/>
          <p:cNvSpPr/>
          <p:nvPr/>
        </p:nvSpPr>
        <p:spPr>
          <a:xfrm rot="2213062">
            <a:off x="-2954424" y="-1315166"/>
            <a:ext cx="4749346" cy="4232855"/>
          </a:xfrm>
          <a:custGeom>
            <a:avLst/>
            <a:gdLst/>
            <a:ahLst/>
            <a:cxnLst/>
            <a:rect l="l" t="t" r="r" b="b"/>
            <a:pathLst>
              <a:path w="4749346" h="4232855">
                <a:moveTo>
                  <a:pt x="0" y="0"/>
                </a:moveTo>
                <a:lnTo>
                  <a:pt x="4749346" y="0"/>
                </a:lnTo>
                <a:lnTo>
                  <a:pt x="4749346" y="4232854"/>
                </a:lnTo>
                <a:lnTo>
                  <a:pt x="0" y="42328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7" name="Freeform 7"/>
          <p:cNvSpPr/>
          <p:nvPr/>
        </p:nvSpPr>
        <p:spPr>
          <a:xfrm rot="458063" flipH="1">
            <a:off x="16034444" y="5841851"/>
            <a:ext cx="2581004" cy="4292729"/>
          </a:xfrm>
          <a:custGeom>
            <a:avLst/>
            <a:gdLst/>
            <a:ahLst/>
            <a:cxnLst/>
            <a:rect l="l" t="t" r="r" b="b"/>
            <a:pathLst>
              <a:path w="2581004" h="4292729">
                <a:moveTo>
                  <a:pt x="2581003" y="0"/>
                </a:moveTo>
                <a:lnTo>
                  <a:pt x="0" y="0"/>
                </a:lnTo>
                <a:lnTo>
                  <a:pt x="0" y="4292730"/>
                </a:lnTo>
                <a:lnTo>
                  <a:pt x="2581003" y="4292730"/>
                </a:lnTo>
                <a:lnTo>
                  <a:pt x="2581003"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8" name="Freeform 8"/>
          <p:cNvSpPr/>
          <p:nvPr/>
        </p:nvSpPr>
        <p:spPr>
          <a:xfrm flipH="1" flipV="1">
            <a:off x="6615542" y="-759564"/>
            <a:ext cx="4308691" cy="4114800"/>
          </a:xfrm>
          <a:custGeom>
            <a:avLst/>
            <a:gdLst/>
            <a:ahLst/>
            <a:cxnLst/>
            <a:rect l="l" t="t" r="r" b="b"/>
            <a:pathLst>
              <a:path w="4308691" h="4114800">
                <a:moveTo>
                  <a:pt x="4308691" y="4114800"/>
                </a:moveTo>
                <a:lnTo>
                  <a:pt x="0" y="4114800"/>
                </a:lnTo>
                <a:lnTo>
                  <a:pt x="0" y="0"/>
                </a:lnTo>
                <a:lnTo>
                  <a:pt x="4308691" y="0"/>
                </a:lnTo>
                <a:lnTo>
                  <a:pt x="4308691" y="411480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9" name="Freeform 9"/>
          <p:cNvSpPr/>
          <p:nvPr/>
        </p:nvSpPr>
        <p:spPr>
          <a:xfrm>
            <a:off x="15480694" y="1297836"/>
            <a:ext cx="2583695" cy="3913794"/>
          </a:xfrm>
          <a:custGeom>
            <a:avLst/>
            <a:gdLst/>
            <a:ahLst/>
            <a:cxnLst/>
            <a:rect l="l" t="t" r="r" b="b"/>
            <a:pathLst>
              <a:path w="2583695" h="3913794">
                <a:moveTo>
                  <a:pt x="0" y="0"/>
                </a:moveTo>
                <a:lnTo>
                  <a:pt x="2583694" y="0"/>
                </a:lnTo>
                <a:lnTo>
                  <a:pt x="2583694" y="3913794"/>
                </a:lnTo>
                <a:lnTo>
                  <a:pt x="0" y="3913794"/>
                </a:lnTo>
                <a:lnTo>
                  <a:pt x="0" y="0"/>
                </a:lnTo>
                <a:close/>
              </a:path>
            </a:pathLst>
          </a:custGeom>
          <a:blipFill>
            <a:blip r:embed="rId10"/>
            <a:stretch>
              <a:fillRect l="-7964" t="-2570" r="-7079" b="-934"/>
            </a:stretch>
          </a:blipFill>
        </p:spPr>
        <p:txBody>
          <a:bodyPr/>
          <a:lstStyle/>
          <a:p>
            <a:endParaRPr lang="el-GR" dirty="0"/>
          </a:p>
        </p:txBody>
      </p:sp>
      <p:grpSp>
        <p:nvGrpSpPr>
          <p:cNvPr id="10" name="Group 10"/>
          <p:cNvGrpSpPr/>
          <p:nvPr/>
        </p:nvGrpSpPr>
        <p:grpSpPr>
          <a:xfrm>
            <a:off x="9650873" y="284380"/>
            <a:ext cx="9238283" cy="1186888"/>
            <a:chOff x="0" y="0"/>
            <a:chExt cx="12317710" cy="1582517"/>
          </a:xfrm>
        </p:grpSpPr>
        <p:sp>
          <p:nvSpPr>
            <p:cNvPr id="11" name="Freeform 11"/>
            <p:cNvSpPr/>
            <p:nvPr/>
          </p:nvSpPr>
          <p:spPr>
            <a:xfrm>
              <a:off x="9680181" y="0"/>
              <a:ext cx="2637529" cy="1582517"/>
            </a:xfrm>
            <a:custGeom>
              <a:avLst/>
              <a:gdLst/>
              <a:ahLst/>
              <a:cxnLst/>
              <a:rect l="l" t="t" r="r" b="b"/>
              <a:pathLst>
                <a:path w="2637529" h="1582517">
                  <a:moveTo>
                    <a:pt x="0" y="0"/>
                  </a:moveTo>
                  <a:lnTo>
                    <a:pt x="2637529" y="0"/>
                  </a:lnTo>
                  <a:lnTo>
                    <a:pt x="2637529" y="1582517"/>
                  </a:lnTo>
                  <a:lnTo>
                    <a:pt x="0" y="158251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a:p>
          </p:txBody>
        </p:sp>
        <p:sp>
          <p:nvSpPr>
            <p:cNvPr id="12" name="Freeform 12"/>
            <p:cNvSpPr/>
            <p:nvPr/>
          </p:nvSpPr>
          <p:spPr>
            <a:xfrm>
              <a:off x="7260136" y="0"/>
              <a:ext cx="2637529" cy="1582517"/>
            </a:xfrm>
            <a:custGeom>
              <a:avLst/>
              <a:gdLst/>
              <a:ahLst/>
              <a:cxnLst/>
              <a:rect l="l" t="t" r="r" b="b"/>
              <a:pathLst>
                <a:path w="2637529" h="1582517">
                  <a:moveTo>
                    <a:pt x="0" y="0"/>
                  </a:moveTo>
                  <a:lnTo>
                    <a:pt x="2637529" y="0"/>
                  </a:lnTo>
                  <a:lnTo>
                    <a:pt x="2637529" y="1582517"/>
                  </a:lnTo>
                  <a:lnTo>
                    <a:pt x="0" y="158251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a:p>
          </p:txBody>
        </p:sp>
        <p:sp>
          <p:nvSpPr>
            <p:cNvPr id="13" name="Freeform 13"/>
            <p:cNvSpPr/>
            <p:nvPr/>
          </p:nvSpPr>
          <p:spPr>
            <a:xfrm>
              <a:off x="4840091" y="0"/>
              <a:ext cx="2637529" cy="1582517"/>
            </a:xfrm>
            <a:custGeom>
              <a:avLst/>
              <a:gdLst/>
              <a:ahLst/>
              <a:cxnLst/>
              <a:rect l="l" t="t" r="r" b="b"/>
              <a:pathLst>
                <a:path w="2637529" h="1582517">
                  <a:moveTo>
                    <a:pt x="0" y="0"/>
                  </a:moveTo>
                  <a:lnTo>
                    <a:pt x="2637528" y="0"/>
                  </a:lnTo>
                  <a:lnTo>
                    <a:pt x="2637528" y="1582517"/>
                  </a:lnTo>
                  <a:lnTo>
                    <a:pt x="0" y="158251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a:p>
          </p:txBody>
        </p:sp>
        <p:sp>
          <p:nvSpPr>
            <p:cNvPr id="14" name="Freeform 14"/>
            <p:cNvSpPr/>
            <p:nvPr/>
          </p:nvSpPr>
          <p:spPr>
            <a:xfrm>
              <a:off x="2420045" y="0"/>
              <a:ext cx="2637529" cy="1582517"/>
            </a:xfrm>
            <a:custGeom>
              <a:avLst/>
              <a:gdLst/>
              <a:ahLst/>
              <a:cxnLst/>
              <a:rect l="l" t="t" r="r" b="b"/>
              <a:pathLst>
                <a:path w="2637529" h="1582517">
                  <a:moveTo>
                    <a:pt x="0" y="0"/>
                  </a:moveTo>
                  <a:lnTo>
                    <a:pt x="2637529" y="0"/>
                  </a:lnTo>
                  <a:lnTo>
                    <a:pt x="2637529" y="1582517"/>
                  </a:lnTo>
                  <a:lnTo>
                    <a:pt x="0" y="158251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a:p>
          </p:txBody>
        </p:sp>
        <p:sp>
          <p:nvSpPr>
            <p:cNvPr id="15" name="Freeform 15"/>
            <p:cNvSpPr/>
            <p:nvPr/>
          </p:nvSpPr>
          <p:spPr>
            <a:xfrm>
              <a:off x="0" y="0"/>
              <a:ext cx="2637529" cy="1582517"/>
            </a:xfrm>
            <a:custGeom>
              <a:avLst/>
              <a:gdLst/>
              <a:ahLst/>
              <a:cxnLst/>
              <a:rect l="l" t="t" r="r" b="b"/>
              <a:pathLst>
                <a:path w="2637529" h="1582517">
                  <a:moveTo>
                    <a:pt x="0" y="0"/>
                  </a:moveTo>
                  <a:lnTo>
                    <a:pt x="2637529" y="0"/>
                  </a:lnTo>
                  <a:lnTo>
                    <a:pt x="2637529" y="1582517"/>
                  </a:lnTo>
                  <a:lnTo>
                    <a:pt x="0" y="158251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a:p>
          </p:txBody>
        </p:sp>
      </p:grpSp>
      <p:grpSp>
        <p:nvGrpSpPr>
          <p:cNvPr id="16" name="Group 16"/>
          <p:cNvGrpSpPr/>
          <p:nvPr/>
        </p:nvGrpSpPr>
        <p:grpSpPr>
          <a:xfrm>
            <a:off x="9410037" y="4938734"/>
            <a:ext cx="9238283" cy="1186888"/>
            <a:chOff x="0" y="0"/>
            <a:chExt cx="12317710" cy="1582517"/>
          </a:xfrm>
        </p:grpSpPr>
        <p:sp>
          <p:nvSpPr>
            <p:cNvPr id="17" name="Freeform 17"/>
            <p:cNvSpPr/>
            <p:nvPr/>
          </p:nvSpPr>
          <p:spPr>
            <a:xfrm>
              <a:off x="9680181" y="0"/>
              <a:ext cx="2637529" cy="1582517"/>
            </a:xfrm>
            <a:custGeom>
              <a:avLst/>
              <a:gdLst/>
              <a:ahLst/>
              <a:cxnLst/>
              <a:rect l="l" t="t" r="r" b="b"/>
              <a:pathLst>
                <a:path w="2637529" h="1582517">
                  <a:moveTo>
                    <a:pt x="0" y="0"/>
                  </a:moveTo>
                  <a:lnTo>
                    <a:pt x="2637529" y="0"/>
                  </a:lnTo>
                  <a:lnTo>
                    <a:pt x="2637529" y="1582517"/>
                  </a:lnTo>
                  <a:lnTo>
                    <a:pt x="0" y="158251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a:p>
          </p:txBody>
        </p:sp>
        <p:sp>
          <p:nvSpPr>
            <p:cNvPr id="18" name="Freeform 18"/>
            <p:cNvSpPr/>
            <p:nvPr/>
          </p:nvSpPr>
          <p:spPr>
            <a:xfrm>
              <a:off x="7260136" y="0"/>
              <a:ext cx="2637529" cy="1582517"/>
            </a:xfrm>
            <a:custGeom>
              <a:avLst/>
              <a:gdLst/>
              <a:ahLst/>
              <a:cxnLst/>
              <a:rect l="l" t="t" r="r" b="b"/>
              <a:pathLst>
                <a:path w="2637529" h="1582517">
                  <a:moveTo>
                    <a:pt x="0" y="0"/>
                  </a:moveTo>
                  <a:lnTo>
                    <a:pt x="2637529" y="0"/>
                  </a:lnTo>
                  <a:lnTo>
                    <a:pt x="2637529" y="1582517"/>
                  </a:lnTo>
                  <a:lnTo>
                    <a:pt x="0" y="158251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a:p>
          </p:txBody>
        </p:sp>
        <p:sp>
          <p:nvSpPr>
            <p:cNvPr id="19" name="Freeform 19"/>
            <p:cNvSpPr/>
            <p:nvPr/>
          </p:nvSpPr>
          <p:spPr>
            <a:xfrm>
              <a:off x="4840091" y="0"/>
              <a:ext cx="2637529" cy="1582517"/>
            </a:xfrm>
            <a:custGeom>
              <a:avLst/>
              <a:gdLst/>
              <a:ahLst/>
              <a:cxnLst/>
              <a:rect l="l" t="t" r="r" b="b"/>
              <a:pathLst>
                <a:path w="2637529" h="1582517">
                  <a:moveTo>
                    <a:pt x="0" y="0"/>
                  </a:moveTo>
                  <a:lnTo>
                    <a:pt x="2637528" y="0"/>
                  </a:lnTo>
                  <a:lnTo>
                    <a:pt x="2637528" y="1582517"/>
                  </a:lnTo>
                  <a:lnTo>
                    <a:pt x="0" y="158251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a:p>
          </p:txBody>
        </p:sp>
        <p:sp>
          <p:nvSpPr>
            <p:cNvPr id="20" name="Freeform 20"/>
            <p:cNvSpPr/>
            <p:nvPr/>
          </p:nvSpPr>
          <p:spPr>
            <a:xfrm>
              <a:off x="2420045" y="0"/>
              <a:ext cx="2637529" cy="1582517"/>
            </a:xfrm>
            <a:custGeom>
              <a:avLst/>
              <a:gdLst/>
              <a:ahLst/>
              <a:cxnLst/>
              <a:rect l="l" t="t" r="r" b="b"/>
              <a:pathLst>
                <a:path w="2637529" h="1582517">
                  <a:moveTo>
                    <a:pt x="0" y="0"/>
                  </a:moveTo>
                  <a:lnTo>
                    <a:pt x="2637529" y="0"/>
                  </a:lnTo>
                  <a:lnTo>
                    <a:pt x="2637529" y="1582517"/>
                  </a:lnTo>
                  <a:lnTo>
                    <a:pt x="0" y="158251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a:p>
          </p:txBody>
        </p:sp>
        <p:sp>
          <p:nvSpPr>
            <p:cNvPr id="21" name="Freeform 21"/>
            <p:cNvSpPr/>
            <p:nvPr/>
          </p:nvSpPr>
          <p:spPr>
            <a:xfrm>
              <a:off x="0" y="0"/>
              <a:ext cx="2637529" cy="1582517"/>
            </a:xfrm>
            <a:custGeom>
              <a:avLst/>
              <a:gdLst/>
              <a:ahLst/>
              <a:cxnLst/>
              <a:rect l="l" t="t" r="r" b="b"/>
              <a:pathLst>
                <a:path w="2637529" h="1582517">
                  <a:moveTo>
                    <a:pt x="0" y="0"/>
                  </a:moveTo>
                  <a:lnTo>
                    <a:pt x="2637529" y="0"/>
                  </a:lnTo>
                  <a:lnTo>
                    <a:pt x="2637529" y="1582517"/>
                  </a:lnTo>
                  <a:lnTo>
                    <a:pt x="0" y="158251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dirty="0"/>
            </a:p>
          </p:txBody>
        </p:sp>
      </p:grpSp>
      <p:sp>
        <p:nvSpPr>
          <p:cNvPr id="22" name="Freeform 22"/>
          <p:cNvSpPr/>
          <p:nvPr/>
        </p:nvSpPr>
        <p:spPr>
          <a:xfrm>
            <a:off x="12063302" y="1804714"/>
            <a:ext cx="3602028" cy="2552937"/>
          </a:xfrm>
          <a:custGeom>
            <a:avLst/>
            <a:gdLst/>
            <a:ahLst/>
            <a:cxnLst/>
            <a:rect l="l" t="t" r="r" b="b"/>
            <a:pathLst>
              <a:path w="3602028" h="2552937">
                <a:moveTo>
                  <a:pt x="0" y="0"/>
                </a:moveTo>
                <a:lnTo>
                  <a:pt x="3602027" y="0"/>
                </a:lnTo>
                <a:lnTo>
                  <a:pt x="3602027" y="2552937"/>
                </a:lnTo>
                <a:lnTo>
                  <a:pt x="0" y="255293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l-GR"/>
          </a:p>
        </p:txBody>
      </p:sp>
      <p:sp>
        <p:nvSpPr>
          <p:cNvPr id="23" name="TextBox 23"/>
          <p:cNvSpPr txBox="1"/>
          <p:nvPr/>
        </p:nvSpPr>
        <p:spPr>
          <a:xfrm>
            <a:off x="683396" y="4119799"/>
            <a:ext cx="7139367" cy="2152177"/>
          </a:xfrm>
          <a:prstGeom prst="rect">
            <a:avLst/>
          </a:prstGeom>
        </p:spPr>
        <p:txBody>
          <a:bodyPr lIns="0" tIns="0" rIns="0" bIns="0" rtlCol="0" anchor="t">
            <a:spAutoFit/>
          </a:bodyPr>
          <a:lstStyle/>
          <a:p>
            <a:pPr algn="ctr">
              <a:lnSpc>
                <a:spcPts val="5600"/>
              </a:lnSpc>
              <a:spcBef>
                <a:spcPct val="0"/>
              </a:spcBef>
            </a:pPr>
            <a:r>
              <a:rPr lang="en-US" sz="5600">
                <a:solidFill>
                  <a:srgbClr val="FFFFFF"/>
                </a:solidFill>
                <a:latin typeface="One Little Font"/>
                <a:ea typeface="One Little Font"/>
                <a:cs typeface="One Little Font"/>
                <a:sym typeface="One Little Font"/>
              </a:rPr>
              <a:t>Ποια λοιπόν πρέπει να είναι και η δική μας φροντίδα για την ψυχή;</a:t>
            </a:r>
          </a:p>
        </p:txBody>
      </p:sp>
      <p:sp>
        <p:nvSpPr>
          <p:cNvPr id="24" name="TextBox 24"/>
          <p:cNvSpPr txBox="1"/>
          <p:nvPr/>
        </p:nvSpPr>
        <p:spPr>
          <a:xfrm>
            <a:off x="9993968" y="683431"/>
            <a:ext cx="8070420" cy="445935"/>
          </a:xfrm>
          <a:prstGeom prst="rect">
            <a:avLst/>
          </a:prstGeom>
        </p:spPr>
        <p:txBody>
          <a:bodyPr lIns="0" tIns="0" rIns="0" bIns="0" rtlCol="0" anchor="t">
            <a:spAutoFit/>
          </a:bodyPr>
          <a:lstStyle/>
          <a:p>
            <a:pPr algn="ctr">
              <a:lnSpc>
                <a:spcPts val="3304"/>
              </a:lnSpc>
              <a:spcBef>
                <a:spcPct val="0"/>
              </a:spcBef>
            </a:pPr>
            <a:r>
              <a:rPr lang="en-US" sz="3304" dirty="0">
                <a:solidFill>
                  <a:srgbClr val="FFFFFF"/>
                </a:solidFill>
                <a:latin typeface="One Little Font"/>
                <a:ea typeface="One Little Font"/>
                <a:cs typeface="One Little Font"/>
                <a:sym typeface="One Little Font"/>
              </a:rPr>
              <a:t> Να </a:t>
            </a:r>
            <a:r>
              <a:rPr lang="en-US" sz="3304" dirty="0" err="1">
                <a:solidFill>
                  <a:srgbClr val="FFFFFF"/>
                </a:solidFill>
                <a:latin typeface="One Little Font"/>
                <a:ea typeface="One Little Font"/>
                <a:cs typeface="One Little Font"/>
                <a:sym typeface="One Little Font"/>
              </a:rPr>
              <a:t>ενδι</a:t>
            </a:r>
            <a:r>
              <a:rPr lang="en-US" sz="3304" dirty="0">
                <a:solidFill>
                  <a:srgbClr val="FFFFFF"/>
                </a:solidFill>
                <a:latin typeface="One Little Font"/>
                <a:ea typeface="One Little Font"/>
                <a:cs typeface="One Little Font"/>
                <a:sym typeface="One Little Font"/>
              </a:rPr>
              <a:t>αφερόμαστε για τη σωτηρία της ψυχής μας </a:t>
            </a:r>
          </a:p>
        </p:txBody>
      </p:sp>
      <p:sp>
        <p:nvSpPr>
          <p:cNvPr id="25" name="TextBox 25"/>
          <p:cNvSpPr txBox="1"/>
          <p:nvPr/>
        </p:nvSpPr>
        <p:spPr>
          <a:xfrm>
            <a:off x="9753132" y="5337785"/>
            <a:ext cx="8070420" cy="445935"/>
          </a:xfrm>
          <a:prstGeom prst="rect">
            <a:avLst/>
          </a:prstGeom>
        </p:spPr>
        <p:txBody>
          <a:bodyPr lIns="0" tIns="0" rIns="0" bIns="0" rtlCol="0" anchor="t">
            <a:spAutoFit/>
          </a:bodyPr>
          <a:lstStyle/>
          <a:p>
            <a:pPr algn="ctr">
              <a:lnSpc>
                <a:spcPts val="3304"/>
              </a:lnSpc>
              <a:spcBef>
                <a:spcPct val="0"/>
              </a:spcBef>
            </a:pPr>
            <a:r>
              <a:rPr lang="en-US" sz="3304">
                <a:solidFill>
                  <a:srgbClr val="FFFFFF"/>
                </a:solidFill>
                <a:latin typeface="One Little Font"/>
                <a:ea typeface="One Little Font"/>
                <a:cs typeface="One Little Font"/>
                <a:sym typeface="One Little Font"/>
              </a:rPr>
              <a:t>Να τη διατηρούμε καθαρή</a:t>
            </a:r>
          </a:p>
        </p:txBody>
      </p:sp>
      <p:sp>
        <p:nvSpPr>
          <p:cNvPr id="26" name="TextBox 26"/>
          <p:cNvSpPr txBox="1"/>
          <p:nvPr/>
        </p:nvSpPr>
        <p:spPr>
          <a:xfrm>
            <a:off x="12063302" y="2710393"/>
            <a:ext cx="3276977" cy="1211550"/>
          </a:xfrm>
          <a:prstGeom prst="rect">
            <a:avLst/>
          </a:prstGeom>
        </p:spPr>
        <p:txBody>
          <a:bodyPr lIns="0" tIns="0" rIns="0" bIns="0" rtlCol="0" anchor="t">
            <a:spAutoFit/>
          </a:bodyPr>
          <a:lstStyle/>
          <a:p>
            <a:pPr algn="ctr">
              <a:lnSpc>
                <a:spcPts val="3076"/>
              </a:lnSpc>
              <a:spcBef>
                <a:spcPct val="0"/>
              </a:spcBef>
            </a:pPr>
            <a:r>
              <a:rPr lang="en-US" sz="3076" b="1" dirty="0">
                <a:solidFill>
                  <a:srgbClr val="254247"/>
                </a:solidFill>
                <a:latin typeface="One Little Font"/>
                <a:ea typeface="One Little Font"/>
                <a:cs typeface="One Little Font"/>
                <a:sym typeface="One Little Font"/>
              </a:rPr>
              <a:t>«Ἐπ</a:t>
            </a:r>
            <a:r>
              <a:rPr lang="en-US" sz="3076" b="1" dirty="0" err="1">
                <a:solidFill>
                  <a:srgbClr val="254247"/>
                </a:solidFill>
                <a:latin typeface="One Little Font"/>
                <a:ea typeface="One Little Font"/>
                <a:cs typeface="One Little Font"/>
                <a:sym typeface="One Little Font"/>
              </a:rPr>
              <a:t>ιμελοῦ</a:t>
            </a:r>
            <a:r>
              <a:rPr lang="en-US" sz="3076" b="1" dirty="0">
                <a:solidFill>
                  <a:srgbClr val="254247"/>
                </a:solidFill>
                <a:latin typeface="One Little Font"/>
                <a:ea typeface="One Little Font"/>
                <a:cs typeface="One Little Font"/>
                <a:sym typeface="One Little Font"/>
              </a:rPr>
              <a:t> </a:t>
            </a:r>
            <a:r>
              <a:rPr lang="en-US" sz="3076" b="1" dirty="0" err="1">
                <a:solidFill>
                  <a:srgbClr val="254247"/>
                </a:solidFill>
                <a:latin typeface="One Little Font"/>
                <a:ea typeface="One Little Font"/>
                <a:cs typeface="One Little Font"/>
                <a:sym typeface="One Little Font"/>
              </a:rPr>
              <a:t>ψυχῆς</a:t>
            </a:r>
            <a:r>
              <a:rPr lang="en-US" sz="3076" b="1" dirty="0">
                <a:solidFill>
                  <a:srgbClr val="254247"/>
                </a:solidFill>
                <a:latin typeface="One Little Font"/>
                <a:ea typeface="One Little Font"/>
                <a:cs typeface="One Little Font"/>
                <a:sym typeface="One Little Font"/>
              </a:rPr>
              <a:t> π</a:t>
            </a:r>
            <a:r>
              <a:rPr lang="en-US" sz="3076" b="1" dirty="0" err="1">
                <a:solidFill>
                  <a:srgbClr val="254247"/>
                </a:solidFill>
                <a:latin typeface="One Little Font"/>
                <a:ea typeface="One Little Font"/>
                <a:cs typeface="One Little Font"/>
                <a:sym typeface="One Little Font"/>
              </a:rPr>
              <a:t>ράγμ</a:t>
            </a:r>
            <a:r>
              <a:rPr lang="en-US" sz="3076" b="1" dirty="0">
                <a:solidFill>
                  <a:srgbClr val="254247"/>
                </a:solidFill>
                <a:latin typeface="One Little Font"/>
                <a:ea typeface="One Little Font"/>
                <a:cs typeface="One Little Font"/>
                <a:sym typeface="One Little Font"/>
              </a:rPr>
              <a:t>ατος ἀθανάτου»</a:t>
            </a:r>
          </a:p>
        </p:txBody>
      </p:sp>
      <p:sp>
        <p:nvSpPr>
          <p:cNvPr id="27" name="Freeform 27"/>
          <p:cNvSpPr/>
          <p:nvPr/>
        </p:nvSpPr>
        <p:spPr>
          <a:xfrm>
            <a:off x="9300462" y="6271976"/>
            <a:ext cx="3106580" cy="4506081"/>
          </a:xfrm>
          <a:custGeom>
            <a:avLst/>
            <a:gdLst/>
            <a:ahLst/>
            <a:cxnLst/>
            <a:rect l="l" t="t" r="r" b="b"/>
            <a:pathLst>
              <a:path w="3106580" h="4506081">
                <a:moveTo>
                  <a:pt x="0" y="0"/>
                </a:moveTo>
                <a:lnTo>
                  <a:pt x="3106580" y="0"/>
                </a:lnTo>
                <a:lnTo>
                  <a:pt x="3106580" y="4506081"/>
                </a:lnTo>
                <a:lnTo>
                  <a:pt x="0" y="4506081"/>
                </a:lnTo>
                <a:lnTo>
                  <a:pt x="0" y="0"/>
                </a:lnTo>
                <a:close/>
              </a:path>
            </a:pathLst>
          </a:custGeom>
          <a:blipFill>
            <a:blip r:embed="rId15"/>
            <a:stretch>
              <a:fillRect l="-10646" t="-1021" r="-10646" b="-185"/>
            </a:stretch>
          </a:blipFill>
        </p:spPr>
        <p:txBody>
          <a:bodyPr/>
          <a:lstStyle/>
          <a:p>
            <a:endParaRPr lang="el-GR"/>
          </a:p>
        </p:txBody>
      </p:sp>
      <p:sp>
        <p:nvSpPr>
          <p:cNvPr id="28" name="Freeform 28"/>
          <p:cNvSpPr/>
          <p:nvPr/>
        </p:nvSpPr>
        <p:spPr>
          <a:xfrm flipH="1">
            <a:off x="12198983" y="5783720"/>
            <a:ext cx="6177066" cy="4377996"/>
          </a:xfrm>
          <a:custGeom>
            <a:avLst/>
            <a:gdLst/>
            <a:ahLst/>
            <a:cxnLst/>
            <a:rect l="l" t="t" r="r" b="b"/>
            <a:pathLst>
              <a:path w="6177066" h="4377996">
                <a:moveTo>
                  <a:pt x="6177066" y="0"/>
                </a:moveTo>
                <a:lnTo>
                  <a:pt x="0" y="0"/>
                </a:lnTo>
                <a:lnTo>
                  <a:pt x="0" y="4377996"/>
                </a:lnTo>
                <a:lnTo>
                  <a:pt x="6177066" y="4377996"/>
                </a:lnTo>
                <a:lnTo>
                  <a:pt x="6177066"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l-GR"/>
          </a:p>
        </p:txBody>
      </p:sp>
      <p:sp>
        <p:nvSpPr>
          <p:cNvPr id="29" name="TextBox 29"/>
          <p:cNvSpPr txBox="1"/>
          <p:nvPr/>
        </p:nvSpPr>
        <p:spPr>
          <a:xfrm>
            <a:off x="13233258" y="6654153"/>
            <a:ext cx="4623556" cy="3278399"/>
          </a:xfrm>
          <a:prstGeom prst="rect">
            <a:avLst/>
          </a:prstGeom>
        </p:spPr>
        <p:txBody>
          <a:bodyPr lIns="0" tIns="0" rIns="0" bIns="0" rtlCol="0" anchor="t">
            <a:spAutoFit/>
          </a:bodyPr>
          <a:lstStyle/>
          <a:p>
            <a:pPr algn="ctr">
              <a:lnSpc>
                <a:spcPts val="2590"/>
              </a:lnSpc>
            </a:pPr>
            <a:r>
              <a:rPr lang="en-US" sz="2590" dirty="0">
                <a:solidFill>
                  <a:srgbClr val="254247"/>
                </a:solidFill>
                <a:latin typeface="One Little Font"/>
                <a:ea typeface="One Little Font"/>
                <a:cs typeface="One Little Font"/>
                <a:sym typeface="One Little Font"/>
              </a:rPr>
              <a:t> «</a:t>
            </a:r>
            <a:r>
              <a:rPr lang="en-US" sz="2590" dirty="0" err="1">
                <a:solidFill>
                  <a:srgbClr val="254247"/>
                </a:solidFill>
                <a:latin typeface="One Little Font"/>
                <a:ea typeface="One Little Font"/>
                <a:cs typeface="One Little Font"/>
                <a:sym typeface="One Little Font"/>
              </a:rPr>
              <a:t>Αυτή</a:t>
            </a:r>
            <a:r>
              <a:rPr lang="en-US" sz="2590" dirty="0">
                <a:solidFill>
                  <a:srgbClr val="254247"/>
                </a:solidFill>
                <a:latin typeface="One Little Font"/>
                <a:ea typeface="One Little Font"/>
                <a:cs typeface="One Little Font"/>
                <a:sym typeface="One Little Font"/>
              </a:rPr>
              <a:t> </a:t>
            </a:r>
            <a:r>
              <a:rPr lang="en-US" sz="2590" dirty="0" err="1">
                <a:solidFill>
                  <a:srgbClr val="254247"/>
                </a:solidFill>
                <a:latin typeface="One Little Font"/>
                <a:ea typeface="One Little Font"/>
                <a:cs typeface="One Little Font"/>
                <a:sym typeface="One Little Font"/>
              </a:rPr>
              <a:t>την</a:t>
            </a:r>
            <a:r>
              <a:rPr lang="en-US" sz="2590" dirty="0">
                <a:solidFill>
                  <a:srgbClr val="254247"/>
                </a:solidFill>
                <a:latin typeface="One Little Font"/>
                <a:ea typeface="One Little Font"/>
                <a:cs typeface="One Little Font"/>
                <a:sym typeface="One Little Font"/>
              </a:rPr>
              <a:t> </a:t>
            </a:r>
            <a:r>
              <a:rPr lang="en-US" sz="2590" dirty="0" err="1">
                <a:solidFill>
                  <a:srgbClr val="254247"/>
                </a:solidFill>
                <a:latin typeface="One Little Font"/>
                <a:ea typeface="One Little Font"/>
                <a:cs typeface="One Little Font"/>
                <a:sym typeface="One Little Font"/>
              </a:rPr>
              <a:t>ψυχή</a:t>
            </a:r>
            <a:r>
              <a:rPr lang="en-US" sz="2590" dirty="0">
                <a:solidFill>
                  <a:srgbClr val="254247"/>
                </a:solidFill>
                <a:latin typeface="One Little Font"/>
                <a:ea typeface="One Little Font"/>
                <a:cs typeface="One Little Font"/>
                <a:sym typeface="One Little Font"/>
              </a:rPr>
              <a:t> μας, </a:t>
            </a:r>
          </a:p>
          <a:p>
            <a:pPr algn="ctr">
              <a:lnSpc>
                <a:spcPts val="2590"/>
              </a:lnSpc>
            </a:pPr>
            <a:r>
              <a:rPr lang="en-US" sz="2590" dirty="0">
                <a:solidFill>
                  <a:srgbClr val="254247"/>
                </a:solidFill>
                <a:latin typeface="One Little Font"/>
                <a:ea typeface="One Little Font"/>
                <a:cs typeface="One Little Font"/>
                <a:sym typeface="One Little Font"/>
              </a:rPr>
              <a:t>π</a:t>
            </a:r>
            <a:r>
              <a:rPr lang="en-US" sz="2590" dirty="0" err="1">
                <a:solidFill>
                  <a:srgbClr val="254247"/>
                </a:solidFill>
                <a:latin typeface="One Little Font"/>
                <a:ea typeface="One Little Font"/>
                <a:cs typeface="One Little Font"/>
                <a:sym typeface="One Little Font"/>
              </a:rPr>
              <a:t>ου</a:t>
            </a:r>
            <a:r>
              <a:rPr lang="en-US" sz="2590" dirty="0">
                <a:solidFill>
                  <a:srgbClr val="254247"/>
                </a:solidFill>
                <a:latin typeface="One Little Font"/>
                <a:ea typeface="One Little Font"/>
                <a:cs typeface="One Little Font"/>
                <a:sym typeface="One Little Font"/>
              </a:rPr>
              <a:t> </a:t>
            </a:r>
            <a:r>
              <a:rPr lang="en-US" sz="2590" dirty="0" err="1">
                <a:solidFill>
                  <a:srgbClr val="254247"/>
                </a:solidFill>
                <a:latin typeface="One Little Font"/>
                <a:ea typeface="One Little Font"/>
                <a:cs typeface="One Little Font"/>
                <a:sym typeface="One Little Font"/>
              </a:rPr>
              <a:t>είν</a:t>
            </a:r>
            <a:r>
              <a:rPr lang="en-US" sz="2590" dirty="0">
                <a:solidFill>
                  <a:srgbClr val="254247"/>
                </a:solidFill>
                <a:latin typeface="One Little Font"/>
                <a:ea typeface="One Little Font"/>
                <a:cs typeface="One Little Font"/>
                <a:sym typeface="One Little Font"/>
              </a:rPr>
              <a:t>αι τόσο πολύτιμη, εμείς την περιφρονούμε τόσο και την αφήνουμε να σπαράττεται καθημερινά; Δεν θα δείξουμε καμία φροντίδα γι’ αυτήν; Και ποιος θα μας βγάλει από την επικείμενη κόλαση; Γι’ αυτό όσο καιρό έχουμε ακόμη, ας την καθαρίσουμε από </a:t>
            </a:r>
          </a:p>
          <a:p>
            <a:pPr algn="ctr">
              <a:lnSpc>
                <a:spcPts val="2590"/>
              </a:lnSpc>
              <a:spcBef>
                <a:spcPct val="0"/>
              </a:spcBef>
            </a:pPr>
            <a:r>
              <a:rPr lang="en-US" sz="2590" dirty="0" err="1">
                <a:solidFill>
                  <a:srgbClr val="254247"/>
                </a:solidFill>
                <a:latin typeface="One Little Font"/>
                <a:ea typeface="One Little Font"/>
                <a:cs typeface="One Little Font"/>
                <a:sym typeface="One Little Font"/>
              </a:rPr>
              <a:t>κάθε</a:t>
            </a:r>
            <a:r>
              <a:rPr lang="en-US" sz="2590" dirty="0">
                <a:solidFill>
                  <a:srgbClr val="254247"/>
                </a:solidFill>
                <a:latin typeface="One Little Font"/>
                <a:ea typeface="One Little Font"/>
                <a:cs typeface="One Little Font"/>
                <a:sym typeface="One Little Font"/>
              </a:rPr>
              <a:t> </a:t>
            </a:r>
            <a:r>
              <a:rPr lang="en-US" sz="2590" dirty="0" err="1">
                <a:solidFill>
                  <a:srgbClr val="254247"/>
                </a:solidFill>
                <a:latin typeface="One Little Font"/>
                <a:ea typeface="One Little Font"/>
                <a:cs typeface="One Little Font"/>
                <a:sym typeface="One Little Font"/>
              </a:rPr>
              <a:t>ρύ</a:t>
            </a:r>
            <a:r>
              <a:rPr lang="en-US" sz="2590" dirty="0">
                <a:solidFill>
                  <a:srgbClr val="254247"/>
                </a:solidFill>
                <a:latin typeface="One Little Font"/>
                <a:ea typeface="One Little Font"/>
                <a:cs typeface="One Little Font"/>
                <a:sym typeface="One Little Font"/>
              </a:rPr>
              <a:t>πο»</a:t>
            </a:r>
          </a:p>
        </p:txBody>
      </p:sp>
      <p:sp>
        <p:nvSpPr>
          <p:cNvPr id="30" name="Freeform 30"/>
          <p:cNvSpPr/>
          <p:nvPr/>
        </p:nvSpPr>
        <p:spPr>
          <a:xfrm>
            <a:off x="387299" y="111058"/>
            <a:ext cx="1606240" cy="2055321"/>
          </a:xfrm>
          <a:custGeom>
            <a:avLst/>
            <a:gdLst/>
            <a:ahLst/>
            <a:cxnLst/>
            <a:rect l="l" t="t" r="r" b="b"/>
            <a:pathLst>
              <a:path w="1606240" h="2055321">
                <a:moveTo>
                  <a:pt x="0" y="0"/>
                </a:moveTo>
                <a:lnTo>
                  <a:pt x="1606240" y="0"/>
                </a:lnTo>
                <a:lnTo>
                  <a:pt x="1606240" y="2055322"/>
                </a:lnTo>
                <a:lnTo>
                  <a:pt x="0" y="2055322"/>
                </a:lnTo>
                <a:lnTo>
                  <a:pt x="0" y="0"/>
                </a:lnTo>
                <a:close/>
              </a:path>
            </a:pathLst>
          </a:custGeom>
          <a:blipFill>
            <a:blip r:embed="rId16"/>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randombar(horizont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randombar(horizontal)">
                                      <p:cBhvr>
                                        <p:cTn id="42" dur="500"/>
                                        <p:tgtEl>
                                          <p:spTgt spid="28"/>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randombar(horizontal)">
                                      <p:cBhvr>
                                        <p:cTn id="45" dur="500"/>
                                        <p:tgtEl>
                                          <p:spTgt spid="29"/>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randombar(horizontal)">
                                      <p:cBhvr>
                                        <p:cTn id="4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animBg="1"/>
      <p:bldP spid="24" grpId="0"/>
      <p:bldP spid="25" grpId="0"/>
      <p:bldP spid="26" grpId="0"/>
      <p:bldP spid="27" grpId="0" animBg="1"/>
      <p:bldP spid="28" grpId="0" animBg="1"/>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4FBFF"/>
        </a:solidFill>
        <a:effectLst/>
      </p:bgPr>
    </p:bg>
    <p:spTree>
      <p:nvGrpSpPr>
        <p:cNvPr id="1" name=""/>
        <p:cNvGrpSpPr/>
        <p:nvPr/>
      </p:nvGrpSpPr>
      <p:grpSpPr>
        <a:xfrm>
          <a:off x="0" y="0"/>
          <a:ext cx="0" cy="0"/>
          <a:chOff x="0" y="0"/>
          <a:chExt cx="0" cy="0"/>
        </a:xfrm>
      </p:grpSpPr>
      <p:sp>
        <p:nvSpPr>
          <p:cNvPr id="2" name="Freeform 2"/>
          <p:cNvSpPr/>
          <p:nvPr/>
        </p:nvSpPr>
        <p:spPr>
          <a:xfrm rot="-5400000">
            <a:off x="9005028" y="-1192780"/>
            <a:ext cx="9667633" cy="9389689"/>
          </a:xfrm>
          <a:custGeom>
            <a:avLst/>
            <a:gdLst/>
            <a:ahLst/>
            <a:cxnLst/>
            <a:rect l="l" t="t" r="r" b="b"/>
            <a:pathLst>
              <a:path w="9667633" h="9389689">
                <a:moveTo>
                  <a:pt x="0" y="0"/>
                </a:moveTo>
                <a:lnTo>
                  <a:pt x="9667633" y="0"/>
                </a:lnTo>
                <a:lnTo>
                  <a:pt x="9667633" y="9389688"/>
                </a:lnTo>
                <a:lnTo>
                  <a:pt x="0" y="9389688"/>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txBody>
          <a:bodyPr/>
          <a:lstStyle/>
          <a:p>
            <a:endParaRPr lang="el-GR"/>
          </a:p>
        </p:txBody>
      </p:sp>
      <p:grpSp>
        <p:nvGrpSpPr>
          <p:cNvPr id="3" name="Group 3"/>
          <p:cNvGrpSpPr/>
          <p:nvPr/>
        </p:nvGrpSpPr>
        <p:grpSpPr>
          <a:xfrm>
            <a:off x="0" y="6384761"/>
            <a:ext cx="18288000" cy="3902239"/>
            <a:chOff x="0" y="0"/>
            <a:chExt cx="1939005" cy="413739"/>
          </a:xfrm>
        </p:grpSpPr>
        <p:sp>
          <p:nvSpPr>
            <p:cNvPr id="4" name="Freeform 4"/>
            <p:cNvSpPr/>
            <p:nvPr/>
          </p:nvSpPr>
          <p:spPr>
            <a:xfrm>
              <a:off x="0" y="0"/>
              <a:ext cx="1939005" cy="413739"/>
            </a:xfrm>
            <a:custGeom>
              <a:avLst/>
              <a:gdLst/>
              <a:ahLst/>
              <a:cxnLst/>
              <a:rect l="l" t="t" r="r" b="b"/>
              <a:pathLst>
                <a:path w="1939005" h="413739">
                  <a:moveTo>
                    <a:pt x="0" y="0"/>
                  </a:moveTo>
                  <a:lnTo>
                    <a:pt x="1939005" y="0"/>
                  </a:lnTo>
                  <a:lnTo>
                    <a:pt x="1939005" y="413739"/>
                  </a:lnTo>
                  <a:lnTo>
                    <a:pt x="0" y="413739"/>
                  </a:lnTo>
                  <a:close/>
                </a:path>
              </a:pathLst>
            </a:custGeom>
            <a:solidFill>
              <a:srgbClr val="20B2AA"/>
            </a:solidFill>
          </p:spPr>
          <p:txBody>
            <a:bodyPr/>
            <a:lstStyle/>
            <a:p>
              <a:endParaRPr lang="el-GR"/>
            </a:p>
          </p:txBody>
        </p:sp>
        <p:sp>
          <p:nvSpPr>
            <p:cNvPr id="5" name="TextBox 5"/>
            <p:cNvSpPr txBox="1"/>
            <p:nvPr/>
          </p:nvSpPr>
          <p:spPr>
            <a:xfrm>
              <a:off x="0" y="28575"/>
              <a:ext cx="1939005" cy="385164"/>
            </a:xfrm>
            <a:prstGeom prst="rect">
              <a:avLst/>
            </a:prstGeom>
          </p:spPr>
          <p:txBody>
            <a:bodyPr lIns="50800" tIns="50800" rIns="50800" bIns="50800" rtlCol="0" anchor="ctr"/>
            <a:lstStyle/>
            <a:p>
              <a:pPr algn="ctr">
                <a:lnSpc>
                  <a:spcPts val="1632"/>
                </a:lnSpc>
              </a:pPr>
              <a:endParaRPr/>
            </a:p>
          </p:txBody>
        </p:sp>
      </p:grpSp>
      <p:sp>
        <p:nvSpPr>
          <p:cNvPr id="6" name="Freeform 6"/>
          <p:cNvSpPr/>
          <p:nvPr/>
        </p:nvSpPr>
        <p:spPr>
          <a:xfrm>
            <a:off x="-1107681" y="4500580"/>
            <a:ext cx="3498572" cy="3341136"/>
          </a:xfrm>
          <a:custGeom>
            <a:avLst/>
            <a:gdLst/>
            <a:ahLst/>
            <a:cxnLst/>
            <a:rect l="l" t="t" r="r" b="b"/>
            <a:pathLst>
              <a:path w="3498572" h="3341136">
                <a:moveTo>
                  <a:pt x="0" y="0"/>
                </a:moveTo>
                <a:lnTo>
                  <a:pt x="3498571" y="0"/>
                </a:lnTo>
                <a:lnTo>
                  <a:pt x="3498571" y="3341136"/>
                </a:lnTo>
                <a:lnTo>
                  <a:pt x="0" y="33411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7" name="TextBox 7"/>
          <p:cNvSpPr txBox="1"/>
          <p:nvPr/>
        </p:nvSpPr>
        <p:spPr>
          <a:xfrm>
            <a:off x="2809990" y="7433774"/>
            <a:ext cx="12668019" cy="1447273"/>
          </a:xfrm>
          <a:prstGeom prst="rect">
            <a:avLst/>
          </a:prstGeom>
        </p:spPr>
        <p:txBody>
          <a:bodyPr lIns="0" tIns="0" rIns="0" bIns="0" rtlCol="0" anchor="t">
            <a:spAutoFit/>
          </a:bodyPr>
          <a:lstStyle/>
          <a:p>
            <a:pPr algn="ctr">
              <a:lnSpc>
                <a:spcPts val="5600"/>
              </a:lnSpc>
              <a:spcBef>
                <a:spcPct val="0"/>
              </a:spcBef>
            </a:pPr>
            <a:r>
              <a:rPr lang="en-US" sz="5600">
                <a:solidFill>
                  <a:srgbClr val="E4FBFF"/>
                </a:solidFill>
                <a:latin typeface="One Little Font"/>
                <a:ea typeface="One Little Font"/>
                <a:cs typeface="One Little Font"/>
                <a:sym typeface="One Little Font"/>
              </a:rPr>
              <a:t>Πώς μπορούμε στην καθημερινή μας ζωή να φροντίζουμε για την ψυχή μας;</a:t>
            </a:r>
          </a:p>
        </p:txBody>
      </p:sp>
      <p:sp>
        <p:nvSpPr>
          <p:cNvPr id="8" name="Freeform 8"/>
          <p:cNvSpPr/>
          <p:nvPr/>
        </p:nvSpPr>
        <p:spPr>
          <a:xfrm rot="1198734">
            <a:off x="-2938953" y="-1087727"/>
            <a:ext cx="4749346" cy="4232855"/>
          </a:xfrm>
          <a:custGeom>
            <a:avLst/>
            <a:gdLst/>
            <a:ahLst/>
            <a:cxnLst/>
            <a:rect l="l" t="t" r="r" b="b"/>
            <a:pathLst>
              <a:path w="4749346" h="4232855">
                <a:moveTo>
                  <a:pt x="0" y="0"/>
                </a:moveTo>
                <a:lnTo>
                  <a:pt x="4749347" y="0"/>
                </a:lnTo>
                <a:lnTo>
                  <a:pt x="4749347" y="4232854"/>
                </a:lnTo>
                <a:lnTo>
                  <a:pt x="0" y="42328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9" name="Freeform 9"/>
          <p:cNvSpPr/>
          <p:nvPr/>
        </p:nvSpPr>
        <p:spPr>
          <a:xfrm flipH="1">
            <a:off x="15897110" y="7001510"/>
            <a:ext cx="2581004" cy="4292729"/>
          </a:xfrm>
          <a:custGeom>
            <a:avLst/>
            <a:gdLst/>
            <a:ahLst/>
            <a:cxnLst/>
            <a:rect l="l" t="t" r="r" b="b"/>
            <a:pathLst>
              <a:path w="2581004" h="4292729">
                <a:moveTo>
                  <a:pt x="2581003" y="0"/>
                </a:moveTo>
                <a:lnTo>
                  <a:pt x="0" y="0"/>
                </a:lnTo>
                <a:lnTo>
                  <a:pt x="0" y="4292729"/>
                </a:lnTo>
                <a:lnTo>
                  <a:pt x="2581003" y="4292729"/>
                </a:lnTo>
                <a:lnTo>
                  <a:pt x="2581003"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grpSp>
        <p:nvGrpSpPr>
          <p:cNvPr id="10" name="Group 10"/>
          <p:cNvGrpSpPr/>
          <p:nvPr/>
        </p:nvGrpSpPr>
        <p:grpSpPr>
          <a:xfrm>
            <a:off x="3195289" y="286500"/>
            <a:ext cx="12529219" cy="2851400"/>
            <a:chOff x="0" y="0"/>
            <a:chExt cx="16705625" cy="3801867"/>
          </a:xfrm>
        </p:grpSpPr>
        <p:sp>
          <p:nvSpPr>
            <p:cNvPr id="11" name="Freeform 11"/>
            <p:cNvSpPr/>
            <p:nvPr/>
          </p:nvSpPr>
          <p:spPr>
            <a:xfrm>
              <a:off x="13128534" y="0"/>
              <a:ext cx="3577091" cy="2146254"/>
            </a:xfrm>
            <a:custGeom>
              <a:avLst/>
              <a:gdLst/>
              <a:ahLst/>
              <a:cxnLst/>
              <a:rect l="l" t="t" r="r" b="b"/>
              <a:pathLst>
                <a:path w="3577091" h="2146254">
                  <a:moveTo>
                    <a:pt x="0" y="0"/>
                  </a:moveTo>
                  <a:lnTo>
                    <a:pt x="3577091" y="0"/>
                  </a:lnTo>
                  <a:lnTo>
                    <a:pt x="3577091" y="2146254"/>
                  </a:lnTo>
                  <a:lnTo>
                    <a:pt x="0" y="21462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12" name="Freeform 12"/>
            <p:cNvSpPr/>
            <p:nvPr/>
          </p:nvSpPr>
          <p:spPr>
            <a:xfrm>
              <a:off x="9846401" y="0"/>
              <a:ext cx="3577091" cy="2146254"/>
            </a:xfrm>
            <a:custGeom>
              <a:avLst/>
              <a:gdLst/>
              <a:ahLst/>
              <a:cxnLst/>
              <a:rect l="l" t="t" r="r" b="b"/>
              <a:pathLst>
                <a:path w="3577091" h="2146254">
                  <a:moveTo>
                    <a:pt x="0" y="0"/>
                  </a:moveTo>
                  <a:lnTo>
                    <a:pt x="3577090" y="0"/>
                  </a:lnTo>
                  <a:lnTo>
                    <a:pt x="3577090" y="2146254"/>
                  </a:lnTo>
                  <a:lnTo>
                    <a:pt x="0" y="21462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13" name="Freeform 13"/>
            <p:cNvSpPr/>
            <p:nvPr/>
          </p:nvSpPr>
          <p:spPr>
            <a:xfrm>
              <a:off x="6564267" y="0"/>
              <a:ext cx="3577091" cy="2146254"/>
            </a:xfrm>
            <a:custGeom>
              <a:avLst/>
              <a:gdLst/>
              <a:ahLst/>
              <a:cxnLst/>
              <a:rect l="l" t="t" r="r" b="b"/>
              <a:pathLst>
                <a:path w="3577091" h="2146254">
                  <a:moveTo>
                    <a:pt x="0" y="0"/>
                  </a:moveTo>
                  <a:lnTo>
                    <a:pt x="3577091" y="0"/>
                  </a:lnTo>
                  <a:lnTo>
                    <a:pt x="3577091" y="2146254"/>
                  </a:lnTo>
                  <a:lnTo>
                    <a:pt x="0" y="21462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14" name="Freeform 14"/>
            <p:cNvSpPr/>
            <p:nvPr/>
          </p:nvSpPr>
          <p:spPr>
            <a:xfrm>
              <a:off x="3282134" y="0"/>
              <a:ext cx="3577091" cy="2146254"/>
            </a:xfrm>
            <a:custGeom>
              <a:avLst/>
              <a:gdLst/>
              <a:ahLst/>
              <a:cxnLst/>
              <a:rect l="l" t="t" r="r" b="b"/>
              <a:pathLst>
                <a:path w="3577091" h="2146254">
                  <a:moveTo>
                    <a:pt x="0" y="0"/>
                  </a:moveTo>
                  <a:lnTo>
                    <a:pt x="3577090" y="0"/>
                  </a:lnTo>
                  <a:lnTo>
                    <a:pt x="3577090" y="2146254"/>
                  </a:lnTo>
                  <a:lnTo>
                    <a:pt x="0" y="21462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15" name="Freeform 15"/>
            <p:cNvSpPr/>
            <p:nvPr/>
          </p:nvSpPr>
          <p:spPr>
            <a:xfrm>
              <a:off x="0" y="0"/>
              <a:ext cx="3577091" cy="2146254"/>
            </a:xfrm>
            <a:custGeom>
              <a:avLst/>
              <a:gdLst/>
              <a:ahLst/>
              <a:cxnLst/>
              <a:rect l="l" t="t" r="r" b="b"/>
              <a:pathLst>
                <a:path w="3577091" h="2146254">
                  <a:moveTo>
                    <a:pt x="0" y="0"/>
                  </a:moveTo>
                  <a:lnTo>
                    <a:pt x="3577091" y="0"/>
                  </a:lnTo>
                  <a:lnTo>
                    <a:pt x="3577091" y="2146254"/>
                  </a:lnTo>
                  <a:lnTo>
                    <a:pt x="0" y="21462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16" name="Freeform 16"/>
            <p:cNvSpPr/>
            <p:nvPr/>
          </p:nvSpPr>
          <p:spPr>
            <a:xfrm>
              <a:off x="13128534" y="1655612"/>
              <a:ext cx="3577091" cy="2146254"/>
            </a:xfrm>
            <a:custGeom>
              <a:avLst/>
              <a:gdLst/>
              <a:ahLst/>
              <a:cxnLst/>
              <a:rect l="l" t="t" r="r" b="b"/>
              <a:pathLst>
                <a:path w="3577091" h="2146254">
                  <a:moveTo>
                    <a:pt x="0" y="0"/>
                  </a:moveTo>
                  <a:lnTo>
                    <a:pt x="3577091" y="0"/>
                  </a:lnTo>
                  <a:lnTo>
                    <a:pt x="3577091" y="2146255"/>
                  </a:lnTo>
                  <a:lnTo>
                    <a:pt x="0" y="21462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17" name="Freeform 17"/>
            <p:cNvSpPr/>
            <p:nvPr/>
          </p:nvSpPr>
          <p:spPr>
            <a:xfrm>
              <a:off x="9846401" y="1655612"/>
              <a:ext cx="3577091" cy="2146254"/>
            </a:xfrm>
            <a:custGeom>
              <a:avLst/>
              <a:gdLst/>
              <a:ahLst/>
              <a:cxnLst/>
              <a:rect l="l" t="t" r="r" b="b"/>
              <a:pathLst>
                <a:path w="3577091" h="2146254">
                  <a:moveTo>
                    <a:pt x="0" y="0"/>
                  </a:moveTo>
                  <a:lnTo>
                    <a:pt x="3577090" y="0"/>
                  </a:lnTo>
                  <a:lnTo>
                    <a:pt x="3577090" y="2146255"/>
                  </a:lnTo>
                  <a:lnTo>
                    <a:pt x="0" y="21462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18" name="Freeform 18"/>
            <p:cNvSpPr/>
            <p:nvPr/>
          </p:nvSpPr>
          <p:spPr>
            <a:xfrm>
              <a:off x="6564267" y="1655612"/>
              <a:ext cx="3577091" cy="2146254"/>
            </a:xfrm>
            <a:custGeom>
              <a:avLst/>
              <a:gdLst/>
              <a:ahLst/>
              <a:cxnLst/>
              <a:rect l="l" t="t" r="r" b="b"/>
              <a:pathLst>
                <a:path w="3577091" h="2146254">
                  <a:moveTo>
                    <a:pt x="0" y="0"/>
                  </a:moveTo>
                  <a:lnTo>
                    <a:pt x="3577091" y="0"/>
                  </a:lnTo>
                  <a:lnTo>
                    <a:pt x="3577091" y="2146255"/>
                  </a:lnTo>
                  <a:lnTo>
                    <a:pt x="0" y="21462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19" name="Freeform 19"/>
            <p:cNvSpPr/>
            <p:nvPr/>
          </p:nvSpPr>
          <p:spPr>
            <a:xfrm>
              <a:off x="3282134" y="1655612"/>
              <a:ext cx="3577091" cy="2146254"/>
            </a:xfrm>
            <a:custGeom>
              <a:avLst/>
              <a:gdLst/>
              <a:ahLst/>
              <a:cxnLst/>
              <a:rect l="l" t="t" r="r" b="b"/>
              <a:pathLst>
                <a:path w="3577091" h="2146254">
                  <a:moveTo>
                    <a:pt x="0" y="0"/>
                  </a:moveTo>
                  <a:lnTo>
                    <a:pt x="3577090" y="0"/>
                  </a:lnTo>
                  <a:lnTo>
                    <a:pt x="3577090" y="2146255"/>
                  </a:lnTo>
                  <a:lnTo>
                    <a:pt x="0" y="21462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20" name="Freeform 20"/>
            <p:cNvSpPr/>
            <p:nvPr/>
          </p:nvSpPr>
          <p:spPr>
            <a:xfrm>
              <a:off x="0" y="1655612"/>
              <a:ext cx="3577091" cy="2146254"/>
            </a:xfrm>
            <a:custGeom>
              <a:avLst/>
              <a:gdLst/>
              <a:ahLst/>
              <a:cxnLst/>
              <a:rect l="l" t="t" r="r" b="b"/>
              <a:pathLst>
                <a:path w="3577091" h="2146254">
                  <a:moveTo>
                    <a:pt x="0" y="0"/>
                  </a:moveTo>
                  <a:lnTo>
                    <a:pt x="3577091" y="0"/>
                  </a:lnTo>
                  <a:lnTo>
                    <a:pt x="3577091" y="2146255"/>
                  </a:lnTo>
                  <a:lnTo>
                    <a:pt x="0" y="21462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grpSp>
      <p:sp>
        <p:nvSpPr>
          <p:cNvPr id="21" name="TextBox 21"/>
          <p:cNvSpPr txBox="1"/>
          <p:nvPr/>
        </p:nvSpPr>
        <p:spPr>
          <a:xfrm>
            <a:off x="3441787" y="834195"/>
            <a:ext cx="12036222" cy="1841735"/>
          </a:xfrm>
          <a:prstGeom prst="rect">
            <a:avLst/>
          </a:prstGeom>
        </p:spPr>
        <p:txBody>
          <a:bodyPr lIns="0" tIns="0" rIns="0" bIns="0" rtlCol="0" anchor="t">
            <a:spAutoFit/>
          </a:bodyPr>
          <a:lstStyle/>
          <a:p>
            <a:pPr algn="ctr">
              <a:lnSpc>
                <a:spcPts val="4748"/>
              </a:lnSpc>
              <a:spcBef>
                <a:spcPct val="0"/>
              </a:spcBef>
            </a:pPr>
            <a:r>
              <a:rPr lang="en-US" sz="4748" dirty="0" err="1">
                <a:solidFill>
                  <a:srgbClr val="FFFFFF"/>
                </a:solidFill>
                <a:latin typeface="One Little Font"/>
                <a:ea typeface="One Little Font"/>
                <a:cs typeface="One Little Font"/>
                <a:sym typeface="One Little Font"/>
              </a:rPr>
              <a:t>Έχουμε</a:t>
            </a:r>
            <a:r>
              <a:rPr lang="en-US" sz="4748" dirty="0">
                <a:solidFill>
                  <a:srgbClr val="FFFFFF"/>
                </a:solidFill>
                <a:latin typeface="One Little Font"/>
                <a:ea typeface="One Little Font"/>
                <a:cs typeface="One Little Font"/>
                <a:sym typeface="One Little Font"/>
              </a:rPr>
              <a:t> α</a:t>
            </a:r>
            <a:r>
              <a:rPr lang="en-US" sz="4748" dirty="0" err="1">
                <a:solidFill>
                  <a:srgbClr val="FFFFFF"/>
                </a:solidFill>
                <a:latin typeface="One Little Font"/>
                <a:ea typeface="One Little Font"/>
                <a:cs typeface="One Little Font"/>
                <a:sym typeface="One Little Font"/>
              </a:rPr>
              <a:t>νάγκη</a:t>
            </a:r>
            <a:r>
              <a:rPr lang="en-US" sz="4748" dirty="0">
                <a:solidFill>
                  <a:srgbClr val="FFFFFF"/>
                </a:solidFill>
                <a:latin typeface="One Little Font"/>
                <a:ea typeface="One Little Font"/>
                <a:cs typeface="One Little Font"/>
                <a:sym typeface="One Little Font"/>
              </a:rPr>
              <a:t> να οπ</a:t>
            </a:r>
            <a:r>
              <a:rPr lang="en-US" sz="4748" dirty="0" err="1">
                <a:solidFill>
                  <a:srgbClr val="FFFFFF"/>
                </a:solidFill>
                <a:latin typeface="One Little Font"/>
                <a:ea typeface="One Little Font"/>
                <a:cs typeface="One Little Font"/>
                <a:sym typeface="One Little Font"/>
              </a:rPr>
              <a:t>λιστούμε</a:t>
            </a:r>
            <a:r>
              <a:rPr lang="en-US" sz="4748" dirty="0">
                <a:solidFill>
                  <a:srgbClr val="FFFFFF"/>
                </a:solidFill>
                <a:latin typeface="One Little Font"/>
                <a:ea typeface="One Little Font"/>
                <a:cs typeface="One Little Font"/>
                <a:sym typeface="One Little Font"/>
              </a:rPr>
              <a:t> </a:t>
            </a:r>
            <a:r>
              <a:rPr lang="en-US" sz="4748" dirty="0" err="1">
                <a:solidFill>
                  <a:srgbClr val="FFFFFF"/>
                </a:solidFill>
                <a:latin typeface="One Little Font"/>
                <a:ea typeface="One Little Font"/>
                <a:cs typeface="One Little Font"/>
                <a:sym typeface="One Little Font"/>
              </a:rPr>
              <a:t>με</a:t>
            </a:r>
            <a:r>
              <a:rPr lang="en-US" sz="4748" dirty="0">
                <a:solidFill>
                  <a:srgbClr val="FFFFFF"/>
                </a:solidFill>
                <a:latin typeface="One Little Font"/>
                <a:ea typeface="One Little Font"/>
                <a:cs typeface="One Little Font"/>
                <a:sym typeface="One Little Font"/>
              </a:rPr>
              <a:t> τα </a:t>
            </a:r>
            <a:r>
              <a:rPr lang="en-US" sz="4748" dirty="0" err="1">
                <a:solidFill>
                  <a:srgbClr val="FFFFFF"/>
                </a:solidFill>
                <a:latin typeface="One Little Font"/>
                <a:ea typeface="One Little Font"/>
                <a:cs typeface="One Little Font"/>
                <a:sym typeface="One Little Font"/>
              </a:rPr>
              <a:t>εφόδι</a:t>
            </a:r>
            <a:r>
              <a:rPr lang="en-US" sz="4748" dirty="0">
                <a:solidFill>
                  <a:srgbClr val="FFFFFF"/>
                </a:solidFill>
                <a:latin typeface="One Little Font"/>
                <a:ea typeface="One Little Font"/>
                <a:cs typeface="One Little Font"/>
                <a:sym typeface="One Little Font"/>
              </a:rPr>
              <a:t>α εκείνα που θα μας βοηθήσουν να ανταπεξέλθουμε στις δυσκολίες της ζωής και στις προκλήσεις του κόσμου. </a:t>
            </a:r>
          </a:p>
        </p:txBody>
      </p:sp>
      <p:grpSp>
        <p:nvGrpSpPr>
          <p:cNvPr id="22" name="Group 22"/>
          <p:cNvGrpSpPr/>
          <p:nvPr/>
        </p:nvGrpSpPr>
        <p:grpSpPr>
          <a:xfrm>
            <a:off x="3195289" y="3319748"/>
            <a:ext cx="12529219" cy="2851400"/>
            <a:chOff x="0" y="0"/>
            <a:chExt cx="16705625" cy="3801867"/>
          </a:xfrm>
        </p:grpSpPr>
        <p:sp>
          <p:nvSpPr>
            <p:cNvPr id="23" name="Freeform 23"/>
            <p:cNvSpPr/>
            <p:nvPr/>
          </p:nvSpPr>
          <p:spPr>
            <a:xfrm>
              <a:off x="13128534" y="0"/>
              <a:ext cx="3577091" cy="2146254"/>
            </a:xfrm>
            <a:custGeom>
              <a:avLst/>
              <a:gdLst/>
              <a:ahLst/>
              <a:cxnLst/>
              <a:rect l="l" t="t" r="r" b="b"/>
              <a:pathLst>
                <a:path w="3577091" h="2146254">
                  <a:moveTo>
                    <a:pt x="0" y="0"/>
                  </a:moveTo>
                  <a:lnTo>
                    <a:pt x="3577091" y="0"/>
                  </a:lnTo>
                  <a:lnTo>
                    <a:pt x="3577091" y="2146254"/>
                  </a:lnTo>
                  <a:lnTo>
                    <a:pt x="0" y="21462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24" name="Freeform 24"/>
            <p:cNvSpPr/>
            <p:nvPr/>
          </p:nvSpPr>
          <p:spPr>
            <a:xfrm>
              <a:off x="9846401" y="0"/>
              <a:ext cx="3577091" cy="2146254"/>
            </a:xfrm>
            <a:custGeom>
              <a:avLst/>
              <a:gdLst/>
              <a:ahLst/>
              <a:cxnLst/>
              <a:rect l="l" t="t" r="r" b="b"/>
              <a:pathLst>
                <a:path w="3577091" h="2146254">
                  <a:moveTo>
                    <a:pt x="0" y="0"/>
                  </a:moveTo>
                  <a:lnTo>
                    <a:pt x="3577090" y="0"/>
                  </a:lnTo>
                  <a:lnTo>
                    <a:pt x="3577090" y="2146254"/>
                  </a:lnTo>
                  <a:lnTo>
                    <a:pt x="0" y="21462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25" name="Freeform 25"/>
            <p:cNvSpPr/>
            <p:nvPr/>
          </p:nvSpPr>
          <p:spPr>
            <a:xfrm>
              <a:off x="6564267" y="0"/>
              <a:ext cx="3577091" cy="2146254"/>
            </a:xfrm>
            <a:custGeom>
              <a:avLst/>
              <a:gdLst/>
              <a:ahLst/>
              <a:cxnLst/>
              <a:rect l="l" t="t" r="r" b="b"/>
              <a:pathLst>
                <a:path w="3577091" h="2146254">
                  <a:moveTo>
                    <a:pt x="0" y="0"/>
                  </a:moveTo>
                  <a:lnTo>
                    <a:pt x="3577091" y="0"/>
                  </a:lnTo>
                  <a:lnTo>
                    <a:pt x="3577091" y="2146254"/>
                  </a:lnTo>
                  <a:lnTo>
                    <a:pt x="0" y="21462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26" name="Freeform 26"/>
            <p:cNvSpPr/>
            <p:nvPr/>
          </p:nvSpPr>
          <p:spPr>
            <a:xfrm>
              <a:off x="3282134" y="0"/>
              <a:ext cx="3577091" cy="2146254"/>
            </a:xfrm>
            <a:custGeom>
              <a:avLst/>
              <a:gdLst/>
              <a:ahLst/>
              <a:cxnLst/>
              <a:rect l="l" t="t" r="r" b="b"/>
              <a:pathLst>
                <a:path w="3577091" h="2146254">
                  <a:moveTo>
                    <a:pt x="0" y="0"/>
                  </a:moveTo>
                  <a:lnTo>
                    <a:pt x="3577090" y="0"/>
                  </a:lnTo>
                  <a:lnTo>
                    <a:pt x="3577090" y="2146254"/>
                  </a:lnTo>
                  <a:lnTo>
                    <a:pt x="0" y="21462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27" name="Freeform 27"/>
            <p:cNvSpPr/>
            <p:nvPr/>
          </p:nvSpPr>
          <p:spPr>
            <a:xfrm>
              <a:off x="0" y="0"/>
              <a:ext cx="3577091" cy="2146254"/>
            </a:xfrm>
            <a:custGeom>
              <a:avLst/>
              <a:gdLst/>
              <a:ahLst/>
              <a:cxnLst/>
              <a:rect l="l" t="t" r="r" b="b"/>
              <a:pathLst>
                <a:path w="3577091" h="2146254">
                  <a:moveTo>
                    <a:pt x="0" y="0"/>
                  </a:moveTo>
                  <a:lnTo>
                    <a:pt x="3577091" y="0"/>
                  </a:lnTo>
                  <a:lnTo>
                    <a:pt x="3577091" y="2146254"/>
                  </a:lnTo>
                  <a:lnTo>
                    <a:pt x="0" y="21462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28" name="Freeform 28"/>
            <p:cNvSpPr/>
            <p:nvPr/>
          </p:nvSpPr>
          <p:spPr>
            <a:xfrm>
              <a:off x="13128534" y="1655612"/>
              <a:ext cx="3577091" cy="2146254"/>
            </a:xfrm>
            <a:custGeom>
              <a:avLst/>
              <a:gdLst/>
              <a:ahLst/>
              <a:cxnLst/>
              <a:rect l="l" t="t" r="r" b="b"/>
              <a:pathLst>
                <a:path w="3577091" h="2146254">
                  <a:moveTo>
                    <a:pt x="0" y="0"/>
                  </a:moveTo>
                  <a:lnTo>
                    <a:pt x="3577091" y="0"/>
                  </a:lnTo>
                  <a:lnTo>
                    <a:pt x="3577091" y="2146255"/>
                  </a:lnTo>
                  <a:lnTo>
                    <a:pt x="0" y="21462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29" name="Freeform 29"/>
            <p:cNvSpPr/>
            <p:nvPr/>
          </p:nvSpPr>
          <p:spPr>
            <a:xfrm>
              <a:off x="9846401" y="1655612"/>
              <a:ext cx="3577091" cy="2146254"/>
            </a:xfrm>
            <a:custGeom>
              <a:avLst/>
              <a:gdLst/>
              <a:ahLst/>
              <a:cxnLst/>
              <a:rect l="l" t="t" r="r" b="b"/>
              <a:pathLst>
                <a:path w="3577091" h="2146254">
                  <a:moveTo>
                    <a:pt x="0" y="0"/>
                  </a:moveTo>
                  <a:lnTo>
                    <a:pt x="3577090" y="0"/>
                  </a:lnTo>
                  <a:lnTo>
                    <a:pt x="3577090" y="2146255"/>
                  </a:lnTo>
                  <a:lnTo>
                    <a:pt x="0" y="21462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30" name="Freeform 30"/>
            <p:cNvSpPr/>
            <p:nvPr/>
          </p:nvSpPr>
          <p:spPr>
            <a:xfrm>
              <a:off x="6564267" y="1655612"/>
              <a:ext cx="3577091" cy="2146254"/>
            </a:xfrm>
            <a:custGeom>
              <a:avLst/>
              <a:gdLst/>
              <a:ahLst/>
              <a:cxnLst/>
              <a:rect l="l" t="t" r="r" b="b"/>
              <a:pathLst>
                <a:path w="3577091" h="2146254">
                  <a:moveTo>
                    <a:pt x="0" y="0"/>
                  </a:moveTo>
                  <a:lnTo>
                    <a:pt x="3577091" y="0"/>
                  </a:lnTo>
                  <a:lnTo>
                    <a:pt x="3577091" y="2146255"/>
                  </a:lnTo>
                  <a:lnTo>
                    <a:pt x="0" y="21462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31" name="Freeform 31"/>
            <p:cNvSpPr/>
            <p:nvPr/>
          </p:nvSpPr>
          <p:spPr>
            <a:xfrm>
              <a:off x="3282134" y="1655612"/>
              <a:ext cx="3577091" cy="2146254"/>
            </a:xfrm>
            <a:custGeom>
              <a:avLst/>
              <a:gdLst/>
              <a:ahLst/>
              <a:cxnLst/>
              <a:rect l="l" t="t" r="r" b="b"/>
              <a:pathLst>
                <a:path w="3577091" h="2146254">
                  <a:moveTo>
                    <a:pt x="0" y="0"/>
                  </a:moveTo>
                  <a:lnTo>
                    <a:pt x="3577090" y="0"/>
                  </a:lnTo>
                  <a:lnTo>
                    <a:pt x="3577090" y="2146255"/>
                  </a:lnTo>
                  <a:lnTo>
                    <a:pt x="0" y="21462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32" name="Freeform 32"/>
            <p:cNvSpPr/>
            <p:nvPr/>
          </p:nvSpPr>
          <p:spPr>
            <a:xfrm>
              <a:off x="0" y="1655612"/>
              <a:ext cx="3577091" cy="2146254"/>
            </a:xfrm>
            <a:custGeom>
              <a:avLst/>
              <a:gdLst/>
              <a:ahLst/>
              <a:cxnLst/>
              <a:rect l="l" t="t" r="r" b="b"/>
              <a:pathLst>
                <a:path w="3577091" h="2146254">
                  <a:moveTo>
                    <a:pt x="0" y="0"/>
                  </a:moveTo>
                  <a:lnTo>
                    <a:pt x="3577091" y="0"/>
                  </a:lnTo>
                  <a:lnTo>
                    <a:pt x="3577091" y="2146255"/>
                  </a:lnTo>
                  <a:lnTo>
                    <a:pt x="0" y="21462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grpSp>
      <p:sp>
        <p:nvSpPr>
          <p:cNvPr id="33" name="TextBox 33"/>
          <p:cNvSpPr txBox="1"/>
          <p:nvPr/>
        </p:nvSpPr>
        <p:spPr>
          <a:xfrm>
            <a:off x="3441787" y="3867443"/>
            <a:ext cx="12036222" cy="1841735"/>
          </a:xfrm>
          <a:prstGeom prst="rect">
            <a:avLst/>
          </a:prstGeom>
        </p:spPr>
        <p:txBody>
          <a:bodyPr lIns="0" tIns="0" rIns="0" bIns="0" rtlCol="0" anchor="t">
            <a:spAutoFit/>
          </a:bodyPr>
          <a:lstStyle/>
          <a:p>
            <a:pPr algn="ctr">
              <a:lnSpc>
                <a:spcPts val="4748"/>
              </a:lnSpc>
              <a:spcBef>
                <a:spcPct val="0"/>
              </a:spcBef>
            </a:pPr>
            <a:r>
              <a:rPr lang="en-US" sz="4748" dirty="0" err="1">
                <a:solidFill>
                  <a:srgbClr val="FFFFFF"/>
                </a:solidFill>
                <a:latin typeface="One Little Font"/>
                <a:ea typeface="One Little Font"/>
                <a:cs typeface="One Little Font"/>
                <a:sym typeface="One Little Font"/>
              </a:rPr>
              <a:t>Ας</a:t>
            </a:r>
            <a:r>
              <a:rPr lang="en-US" sz="4748" dirty="0">
                <a:solidFill>
                  <a:srgbClr val="FFFFFF"/>
                </a:solidFill>
                <a:latin typeface="One Little Font"/>
                <a:ea typeface="One Little Font"/>
                <a:cs typeface="One Little Font"/>
                <a:sym typeface="One Little Font"/>
              </a:rPr>
              <a:t> </a:t>
            </a:r>
            <a:r>
              <a:rPr lang="en-US" sz="4748" dirty="0" err="1">
                <a:solidFill>
                  <a:srgbClr val="FFFFFF"/>
                </a:solidFill>
                <a:latin typeface="One Little Font"/>
                <a:ea typeface="One Little Font"/>
                <a:cs typeface="One Little Font"/>
                <a:sym typeface="One Little Font"/>
              </a:rPr>
              <a:t>μην</a:t>
            </a:r>
            <a:r>
              <a:rPr lang="en-US" sz="4748" dirty="0">
                <a:solidFill>
                  <a:srgbClr val="FFFFFF"/>
                </a:solidFill>
                <a:latin typeface="One Little Font"/>
                <a:ea typeface="One Little Font"/>
                <a:cs typeface="One Little Font"/>
                <a:sym typeface="One Little Font"/>
              </a:rPr>
              <a:t> </a:t>
            </a:r>
            <a:r>
              <a:rPr lang="en-US" sz="4748" dirty="0" err="1">
                <a:solidFill>
                  <a:srgbClr val="FFFFFF"/>
                </a:solidFill>
                <a:latin typeface="One Little Font"/>
                <a:ea typeface="One Little Font"/>
                <a:cs typeface="One Little Font"/>
                <a:sym typeface="One Little Font"/>
              </a:rPr>
              <a:t>ξεχνάμε</a:t>
            </a:r>
            <a:r>
              <a:rPr lang="en-US" sz="4748" dirty="0">
                <a:solidFill>
                  <a:srgbClr val="FFFFFF"/>
                </a:solidFill>
                <a:latin typeface="One Little Font"/>
                <a:ea typeface="One Little Font"/>
                <a:cs typeface="One Little Font"/>
                <a:sym typeface="One Little Font"/>
              </a:rPr>
              <a:t> </a:t>
            </a:r>
            <a:r>
              <a:rPr lang="en-US" sz="4748" dirty="0" err="1">
                <a:solidFill>
                  <a:srgbClr val="FFFFFF"/>
                </a:solidFill>
                <a:latin typeface="One Little Font"/>
                <a:ea typeface="One Little Font"/>
                <a:cs typeface="One Little Font"/>
                <a:sym typeface="One Little Font"/>
              </a:rPr>
              <a:t>λοι</a:t>
            </a:r>
            <a:r>
              <a:rPr lang="en-US" sz="4748" dirty="0">
                <a:solidFill>
                  <a:srgbClr val="FFFFFF"/>
                </a:solidFill>
                <a:latin typeface="One Little Font"/>
                <a:ea typeface="One Little Font"/>
                <a:cs typeface="One Little Font"/>
                <a:sym typeface="One Little Font"/>
              </a:rPr>
              <a:t>πόν να τρέφουμε την ψυχή μας με τον λόγο του Θεού, με τη μυστηριακή ζωή, με την προσευχή και τη θεία Λατρεία.</a:t>
            </a:r>
          </a:p>
        </p:txBody>
      </p:sp>
      <p:sp>
        <p:nvSpPr>
          <p:cNvPr id="34" name="Freeform 34"/>
          <p:cNvSpPr/>
          <p:nvPr/>
        </p:nvSpPr>
        <p:spPr>
          <a:xfrm>
            <a:off x="387299" y="111058"/>
            <a:ext cx="1606240" cy="2055321"/>
          </a:xfrm>
          <a:custGeom>
            <a:avLst/>
            <a:gdLst/>
            <a:ahLst/>
            <a:cxnLst/>
            <a:rect l="l" t="t" r="r" b="b"/>
            <a:pathLst>
              <a:path w="1606240" h="2055321">
                <a:moveTo>
                  <a:pt x="0" y="0"/>
                </a:moveTo>
                <a:lnTo>
                  <a:pt x="1606240" y="0"/>
                </a:lnTo>
                <a:lnTo>
                  <a:pt x="1606240" y="2055322"/>
                </a:lnTo>
                <a:lnTo>
                  <a:pt x="0" y="2055322"/>
                </a:lnTo>
                <a:lnTo>
                  <a:pt x="0" y="0"/>
                </a:lnTo>
                <a:close/>
              </a:path>
            </a:pathLst>
          </a:custGeom>
          <a:blipFill>
            <a:blip r:embed="rId12"/>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randombar(horizontal)">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930</Words>
  <Application>Microsoft Office PowerPoint</Application>
  <PresentationFormat>Προσαρμογή</PresentationFormat>
  <Paragraphs>56</Paragraphs>
  <Slides>14</Slides>
  <Notes>0</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14</vt:i4>
      </vt:variant>
    </vt:vector>
  </HeadingPairs>
  <TitlesOfParts>
    <vt:vector size="21" baseType="lpstr">
      <vt:lpstr>Children One</vt:lpstr>
      <vt:lpstr>Calibri</vt:lpstr>
      <vt:lpstr>One Little Font</vt:lpstr>
      <vt:lpstr>Alegreya Bold</vt:lpstr>
      <vt:lpstr>Arial</vt:lpstr>
      <vt:lpstr>One Little Font Bold</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15 Λύκειο - Η ανυπολόγιστη αξία της ψυχής μας</dc:title>
  <dc:creator>Idiaitero PC</dc:creator>
  <cp:lastModifiedBy>π. Αλέξανδρος Λισάη</cp:lastModifiedBy>
  <cp:revision>2</cp:revision>
  <dcterms:created xsi:type="dcterms:W3CDTF">2006-08-16T00:00:00Z</dcterms:created>
  <dcterms:modified xsi:type="dcterms:W3CDTF">2025-02-05T07:58:44Z</dcterms:modified>
  <dc:identifier>DAGeI0gWdeY</dc:identifier>
</cp:coreProperties>
</file>