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legreya" panose="02000503050000020004" pitchFamily="50" charset="0"/>
      <p:regular r:id="rId19"/>
      <p:bold r:id="rId20"/>
      <p:boldItalic r:id="rId21"/>
    </p:embeddedFont>
    <p:embeddedFont>
      <p:font typeface="Alegreya Bold" panose="020B0604020202020204" charset="0"/>
      <p:regular r:id="rId22"/>
    </p:embeddedFont>
    <p:embeddedFont>
      <p:font typeface="Children One" panose="020B0604020202020204" charset="0"/>
      <p:regular r:id="rId23"/>
    </p:embeddedFont>
    <p:embeddedFont>
      <p:font typeface="Futura" panose="020B0604020202020204" charset="-95"/>
      <p:regular r:id="rId24"/>
    </p:embeddedFont>
    <p:embeddedFont>
      <p:font typeface="Futura Bold Italics" panose="020B0604020202020204" charset="-95"/>
      <p:regular r:id="rId25"/>
    </p:embeddedFont>
    <p:embeddedFont>
      <p:font typeface="One Little Font" panose="020B0604020202020204" charset="-95"/>
      <p:regular r:id="rId26"/>
    </p:embeddedFont>
    <p:embeddedFont>
      <p:font typeface="One Little Font Bold" panose="020B0604020202020204" charset="-95"/>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01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166324" y="-3891740"/>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178379" y="0"/>
            <a:ext cx="18417528" cy="10296980"/>
            <a:chOff x="0" y="0"/>
            <a:chExt cx="24556704" cy="13729306"/>
          </a:xfrm>
        </p:grpSpPr>
        <p:sp>
          <p:nvSpPr>
            <p:cNvPr id="7" name="Freeform 7"/>
            <p:cNvSpPr/>
            <p:nvPr/>
          </p:nvSpPr>
          <p:spPr>
            <a:xfrm>
              <a:off x="0" y="5677160"/>
              <a:ext cx="6391251" cy="8052146"/>
            </a:xfrm>
            <a:custGeom>
              <a:avLst/>
              <a:gdLst/>
              <a:ahLst/>
              <a:cxnLst/>
              <a:rect l="l" t="t" r="r" b="b"/>
              <a:pathLst>
                <a:path w="6391251" h="8052146">
                  <a:moveTo>
                    <a:pt x="0" y="0"/>
                  </a:moveTo>
                  <a:lnTo>
                    <a:pt x="6391251" y="0"/>
                  </a:lnTo>
                  <a:lnTo>
                    <a:pt x="6391251" y="8052146"/>
                  </a:lnTo>
                  <a:lnTo>
                    <a:pt x="0" y="8052146"/>
                  </a:lnTo>
                  <a:lnTo>
                    <a:pt x="0" y="0"/>
                  </a:lnTo>
                  <a:close/>
                </a:path>
              </a:pathLst>
            </a:custGeom>
            <a:blipFill>
              <a:blip r:embed="rId5"/>
              <a:stretch>
                <a:fillRect l="-78490" r="-180191"/>
              </a:stretch>
            </a:blipFill>
          </p:spPr>
          <p:txBody>
            <a:bodyPr/>
            <a:lstStyle/>
            <a:p>
              <a:endParaRPr lang="el-GR"/>
            </a:p>
          </p:txBody>
        </p:sp>
        <p:sp>
          <p:nvSpPr>
            <p:cNvPr id="8" name="Freeform 8"/>
            <p:cNvSpPr/>
            <p:nvPr/>
          </p:nvSpPr>
          <p:spPr>
            <a:xfrm>
              <a:off x="5460222" y="0"/>
              <a:ext cx="11955538" cy="8818796"/>
            </a:xfrm>
            <a:custGeom>
              <a:avLst/>
              <a:gdLst/>
              <a:ahLst/>
              <a:cxnLst/>
              <a:rect l="l" t="t" r="r" b="b"/>
              <a:pathLst>
                <a:path w="11955538" h="8818796">
                  <a:moveTo>
                    <a:pt x="0" y="0"/>
                  </a:moveTo>
                  <a:lnTo>
                    <a:pt x="11955538" y="0"/>
                  </a:lnTo>
                  <a:lnTo>
                    <a:pt x="11955538" y="8818796"/>
                  </a:lnTo>
                  <a:lnTo>
                    <a:pt x="0" y="8818796"/>
                  </a:lnTo>
                  <a:lnTo>
                    <a:pt x="0" y="0"/>
                  </a:lnTo>
                  <a:close/>
                </a:path>
              </a:pathLst>
            </a:custGeom>
            <a:blipFill>
              <a:blip r:embed="rId6"/>
              <a:stretch>
                <a:fillRect b="-51473"/>
              </a:stretch>
            </a:blipFill>
          </p:spPr>
          <p:txBody>
            <a:bodyPr/>
            <a:lstStyle/>
            <a:p>
              <a:endParaRPr lang="el-GR"/>
            </a:p>
          </p:txBody>
        </p:sp>
        <p:sp>
          <p:nvSpPr>
            <p:cNvPr id="9" name="TextBox 9"/>
            <p:cNvSpPr txBox="1"/>
            <p:nvPr/>
          </p:nvSpPr>
          <p:spPr>
            <a:xfrm>
              <a:off x="6594169" y="5206197"/>
              <a:ext cx="10214333" cy="2540780"/>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10" name="Freeform 10"/>
            <p:cNvSpPr/>
            <p:nvPr/>
          </p:nvSpPr>
          <p:spPr>
            <a:xfrm>
              <a:off x="16422418" y="2423543"/>
              <a:ext cx="8134286" cy="11299352"/>
            </a:xfrm>
            <a:custGeom>
              <a:avLst/>
              <a:gdLst/>
              <a:ahLst/>
              <a:cxnLst/>
              <a:rect l="l" t="t" r="r" b="b"/>
              <a:pathLst>
                <a:path w="8134286" h="11299352">
                  <a:moveTo>
                    <a:pt x="0" y="0"/>
                  </a:moveTo>
                  <a:lnTo>
                    <a:pt x="8134286" y="0"/>
                  </a:lnTo>
                  <a:lnTo>
                    <a:pt x="8134286" y="11299352"/>
                  </a:lnTo>
                  <a:lnTo>
                    <a:pt x="0" y="11299352"/>
                  </a:lnTo>
                  <a:lnTo>
                    <a:pt x="0" y="0"/>
                  </a:lnTo>
                  <a:close/>
                </a:path>
              </a:pathLst>
            </a:custGeom>
            <a:blipFill>
              <a:blip r:embed="rId7"/>
              <a:stretch>
                <a:fillRect l="-2167" t="-7354" r="-2167" b="-6757"/>
              </a:stretch>
            </a:blipFill>
          </p:spPr>
          <p:txBody>
            <a:bodyPr/>
            <a:lstStyle/>
            <a:p>
              <a:endParaRPr lang="el-GR"/>
            </a:p>
          </p:txBody>
        </p:sp>
        <p:sp>
          <p:nvSpPr>
            <p:cNvPr id="11" name="Freeform 11"/>
            <p:cNvSpPr/>
            <p:nvPr/>
          </p:nvSpPr>
          <p:spPr>
            <a:xfrm>
              <a:off x="8865019" y="7531781"/>
              <a:ext cx="4838373" cy="6191113"/>
            </a:xfrm>
            <a:custGeom>
              <a:avLst/>
              <a:gdLst/>
              <a:ahLst/>
              <a:cxnLst/>
              <a:rect l="l" t="t" r="r" b="b"/>
              <a:pathLst>
                <a:path w="4838373" h="6191113">
                  <a:moveTo>
                    <a:pt x="0" y="0"/>
                  </a:moveTo>
                  <a:lnTo>
                    <a:pt x="4838373" y="0"/>
                  </a:lnTo>
                  <a:lnTo>
                    <a:pt x="4838373" y="6191114"/>
                  </a:lnTo>
                  <a:lnTo>
                    <a:pt x="0" y="6191114"/>
                  </a:lnTo>
                  <a:lnTo>
                    <a:pt x="0" y="0"/>
                  </a:lnTo>
                  <a:close/>
                </a:path>
              </a:pathLst>
            </a:custGeom>
            <a:blipFill>
              <a:blip r:embed="rId8"/>
              <a:stretch>
                <a:fillRect/>
              </a:stretch>
            </a:blipFill>
          </p:spPr>
          <p:txBody>
            <a:bodyPr/>
            <a:lstStyle/>
            <a:p>
              <a:endParaRPr lang="el-GR"/>
            </a:p>
          </p:txBody>
        </p:sp>
        <p:sp>
          <p:nvSpPr>
            <p:cNvPr id="12" name="TextBox 12"/>
            <p:cNvSpPr txBox="1"/>
            <p:nvPr/>
          </p:nvSpPr>
          <p:spPr>
            <a:xfrm>
              <a:off x="7254456" y="3680541"/>
              <a:ext cx="8367071" cy="1996620"/>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166324" y="-3891740"/>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6" name="TextBox 6"/>
          <p:cNvSpPr txBox="1"/>
          <p:nvPr/>
        </p:nvSpPr>
        <p:spPr>
          <a:xfrm>
            <a:off x="327489" y="1426631"/>
            <a:ext cx="17633022" cy="8322791"/>
          </a:xfrm>
          <a:prstGeom prst="rect">
            <a:avLst/>
          </a:prstGeom>
        </p:spPr>
        <p:txBody>
          <a:bodyPr lIns="0" tIns="0" rIns="0" bIns="0" rtlCol="0" anchor="t">
            <a:spAutoFit/>
          </a:bodyPr>
          <a:lstStyle/>
          <a:p>
            <a:pPr algn="ctr">
              <a:lnSpc>
                <a:spcPts val="5875"/>
              </a:lnSpc>
            </a:pPr>
            <a:r>
              <a:rPr lang="en-US" sz="4855" b="1" dirty="0">
                <a:solidFill>
                  <a:srgbClr val="000000"/>
                </a:solidFill>
                <a:latin typeface="One Little Font Bold"/>
                <a:ea typeface="One Little Font Bold"/>
                <a:cs typeface="One Little Font Bold"/>
                <a:sym typeface="One Little Font Bold"/>
              </a:rPr>
              <a:t>«Καί </a:t>
            </a:r>
            <a:r>
              <a:rPr lang="en-US" sz="4855" b="1" dirty="0" err="1">
                <a:solidFill>
                  <a:srgbClr val="000000"/>
                </a:solidFill>
                <a:latin typeface="One Little Font Bold"/>
                <a:ea typeface="One Little Font Bold"/>
                <a:cs typeface="One Little Font Bold"/>
                <a:sym typeface="One Little Font Bold"/>
              </a:rPr>
              <a:t>ἐν</a:t>
            </a:r>
            <a:r>
              <a:rPr lang="en-US" sz="4855" b="1" dirty="0">
                <a:solidFill>
                  <a:srgbClr val="000000"/>
                </a:solidFill>
                <a:latin typeface="One Little Font Bold"/>
                <a:ea typeface="One Little Font Bold"/>
                <a:cs typeface="One Little Font Bold"/>
                <a:sym typeface="One Little Font Bold"/>
              </a:rPr>
              <a:t> </a:t>
            </a:r>
            <a:r>
              <a:rPr lang="en-US" sz="4855" b="1" dirty="0" err="1">
                <a:solidFill>
                  <a:srgbClr val="000000"/>
                </a:solidFill>
                <a:latin typeface="One Little Font Bold"/>
                <a:ea typeface="One Little Font Bold"/>
                <a:cs typeface="One Little Font Bold"/>
                <a:sym typeface="One Little Font Bold"/>
              </a:rPr>
              <a:t>τῷ</a:t>
            </a:r>
            <a:r>
              <a:rPr lang="en-US" sz="4855" b="1" dirty="0">
                <a:solidFill>
                  <a:srgbClr val="000000"/>
                </a:solidFill>
                <a:latin typeface="One Little Font Bold"/>
                <a:ea typeface="One Little Font Bold"/>
                <a:cs typeface="One Little Font Bold"/>
                <a:sym typeface="One Little Font Bold"/>
              </a:rPr>
              <a:t> κα</a:t>
            </a:r>
            <a:r>
              <a:rPr lang="en-US" sz="4855" b="1" dirty="0" err="1">
                <a:solidFill>
                  <a:srgbClr val="000000"/>
                </a:solidFill>
                <a:latin typeface="One Little Font Bold"/>
                <a:ea typeface="One Little Font Bold"/>
                <a:cs typeface="One Little Font Bold"/>
                <a:sym typeface="One Little Font Bold"/>
              </a:rPr>
              <a:t>ιρῷ</a:t>
            </a:r>
            <a:r>
              <a:rPr lang="en-US" sz="4855" b="1" dirty="0">
                <a:solidFill>
                  <a:srgbClr val="000000"/>
                </a:solidFill>
                <a:latin typeface="One Little Font Bold"/>
                <a:ea typeface="One Little Font Bold"/>
                <a:cs typeface="One Little Font Bold"/>
                <a:sym typeface="One Little Font Bold"/>
              </a:rPr>
              <a:t> </a:t>
            </a:r>
            <a:r>
              <a:rPr lang="en-US" sz="4855" b="1" dirty="0" err="1">
                <a:solidFill>
                  <a:srgbClr val="000000"/>
                </a:solidFill>
                <a:latin typeface="One Little Font Bold"/>
                <a:ea typeface="One Little Font Bold"/>
                <a:cs typeface="One Little Font Bold"/>
                <a:sym typeface="One Little Font Bold"/>
              </a:rPr>
              <a:t>τῆς</a:t>
            </a:r>
            <a:r>
              <a:rPr lang="en-US" sz="4855" b="1" dirty="0">
                <a:solidFill>
                  <a:srgbClr val="000000"/>
                </a:solidFill>
                <a:latin typeface="One Little Font Bold"/>
                <a:ea typeface="One Little Font Bold"/>
                <a:cs typeface="One Little Font Bold"/>
                <a:sym typeface="One Little Font Bold"/>
              </a:rPr>
              <a:t> </a:t>
            </a:r>
            <a:r>
              <a:rPr lang="en-US" sz="4855" b="1" dirty="0" err="1">
                <a:solidFill>
                  <a:srgbClr val="000000"/>
                </a:solidFill>
                <a:latin typeface="One Little Font Bold"/>
                <a:ea typeface="One Little Font Bold"/>
                <a:cs typeface="One Little Font Bold"/>
                <a:sym typeface="One Little Font Bold"/>
              </a:rPr>
              <a:t>ἐξόδου</a:t>
            </a:r>
            <a:r>
              <a:rPr lang="en-US" sz="4855" b="1" dirty="0">
                <a:solidFill>
                  <a:srgbClr val="000000"/>
                </a:solidFill>
                <a:latin typeface="One Little Font Bold"/>
                <a:ea typeface="One Little Font Bold"/>
                <a:cs typeface="One Little Font Bold"/>
                <a:sym typeface="One Little Font Bold"/>
              </a:rPr>
              <a:t> </a:t>
            </a:r>
            <a:r>
              <a:rPr lang="en-US" sz="4855" b="1" dirty="0" err="1">
                <a:solidFill>
                  <a:srgbClr val="000000"/>
                </a:solidFill>
                <a:latin typeface="One Little Font Bold"/>
                <a:ea typeface="One Little Font Bold"/>
                <a:cs typeface="One Little Font Bold"/>
                <a:sym typeface="One Little Font Bold"/>
              </a:rPr>
              <a:t>μου</a:t>
            </a:r>
            <a:r>
              <a:rPr lang="en-US" sz="4855" b="1" dirty="0">
                <a:solidFill>
                  <a:srgbClr val="000000"/>
                </a:solidFill>
                <a:latin typeface="One Little Font Bold"/>
                <a:ea typeface="One Little Font Bold"/>
                <a:cs typeface="One Little Font Bold"/>
                <a:sym typeface="One Little Font Bold"/>
              </a:rPr>
              <a:t>, </a:t>
            </a:r>
            <a:r>
              <a:rPr lang="en-US" sz="4855" b="1" dirty="0" err="1">
                <a:solidFill>
                  <a:srgbClr val="000000"/>
                </a:solidFill>
                <a:latin typeface="One Little Font Bold"/>
                <a:ea typeface="One Little Font Bold"/>
                <a:cs typeface="One Little Font Bold"/>
                <a:sym typeface="One Little Font Bold"/>
              </a:rPr>
              <a:t>τήν</a:t>
            </a:r>
            <a:r>
              <a:rPr lang="en-US" sz="4855" b="1" dirty="0">
                <a:solidFill>
                  <a:srgbClr val="000000"/>
                </a:solidFill>
                <a:latin typeface="One Little Font Bold"/>
                <a:ea typeface="One Little Font Bold"/>
                <a:cs typeface="One Little Font Bold"/>
                <a:sym typeface="One Little Font Bold"/>
              </a:rPr>
              <a:t> </a:t>
            </a:r>
            <a:r>
              <a:rPr lang="en-US" sz="4855" b="1" dirty="0" err="1">
                <a:solidFill>
                  <a:srgbClr val="000000"/>
                </a:solidFill>
                <a:latin typeface="One Little Font Bold"/>
                <a:ea typeface="One Little Font Bold"/>
                <a:cs typeface="One Little Font Bold"/>
                <a:sym typeface="One Little Font Bold"/>
              </a:rPr>
              <a:t>ἀθλί</a:t>
            </a:r>
            <a:r>
              <a:rPr lang="en-US" sz="4855" b="1" dirty="0">
                <a:solidFill>
                  <a:srgbClr val="000000"/>
                </a:solidFill>
                <a:latin typeface="One Little Font Bold"/>
                <a:ea typeface="One Little Font Bold"/>
                <a:cs typeface="One Little Font Bold"/>
                <a:sym typeface="One Little Font Bold"/>
              </a:rPr>
              <a:t>αν μου ψυχήν περιέπουσα καί τάς σκοτεινάς ὄψεις τῶν πονηρῶν δαιμόνων πόρρω αὐτῆς ἀπελαύνουσα». </a:t>
            </a:r>
          </a:p>
          <a:p>
            <a:pPr algn="ctr">
              <a:lnSpc>
                <a:spcPts val="5875"/>
              </a:lnSpc>
            </a:pPr>
            <a:endParaRPr lang="en-US" sz="4855" b="1" dirty="0">
              <a:solidFill>
                <a:srgbClr val="000000"/>
              </a:solidFill>
              <a:latin typeface="One Little Font Bold"/>
              <a:ea typeface="One Little Font Bold"/>
              <a:cs typeface="One Little Font Bold"/>
              <a:sym typeface="One Little Font Bold"/>
            </a:endParaRPr>
          </a:p>
          <a:p>
            <a:pPr algn="ctr">
              <a:lnSpc>
                <a:spcPts val="5875"/>
              </a:lnSpc>
            </a:pPr>
            <a:endParaRPr lang="en-US" sz="4855" b="1" dirty="0">
              <a:solidFill>
                <a:srgbClr val="000000"/>
              </a:solidFill>
              <a:latin typeface="One Little Font Bold"/>
              <a:ea typeface="One Little Font Bold"/>
              <a:cs typeface="One Little Font Bold"/>
              <a:sym typeface="One Little Font Bold"/>
            </a:endParaRPr>
          </a:p>
          <a:p>
            <a:pPr algn="ctr">
              <a:lnSpc>
                <a:spcPts val="5875"/>
              </a:lnSpc>
            </a:pPr>
            <a:endParaRPr lang="en-US" sz="4855" b="1" dirty="0">
              <a:solidFill>
                <a:srgbClr val="000000"/>
              </a:solidFill>
              <a:latin typeface="One Little Font Bold"/>
              <a:ea typeface="One Little Font Bold"/>
              <a:cs typeface="One Little Font Bold"/>
              <a:sym typeface="One Little Font Bold"/>
            </a:endParaRPr>
          </a:p>
          <a:p>
            <a:pPr algn="ctr">
              <a:lnSpc>
                <a:spcPts val="5875"/>
              </a:lnSpc>
            </a:pPr>
            <a:endParaRPr lang="el-GR" sz="4855" b="1" dirty="0">
              <a:solidFill>
                <a:srgbClr val="000000"/>
              </a:solidFill>
              <a:latin typeface="One Little Font Bold"/>
              <a:ea typeface="One Little Font Bold"/>
              <a:cs typeface="One Little Font Bold"/>
              <a:sym typeface="One Little Font Bold"/>
            </a:endParaRPr>
          </a:p>
          <a:p>
            <a:pPr algn="ctr">
              <a:lnSpc>
                <a:spcPts val="5875"/>
              </a:lnSpc>
            </a:pPr>
            <a:endParaRPr lang="en-US" sz="4855" b="1" dirty="0">
              <a:solidFill>
                <a:srgbClr val="000000"/>
              </a:solidFill>
              <a:latin typeface="One Little Font Bold"/>
              <a:ea typeface="One Little Font Bold"/>
              <a:cs typeface="One Little Font Bold"/>
              <a:sym typeface="One Little Font Bold"/>
            </a:endParaRPr>
          </a:p>
          <a:p>
            <a:pPr algn="ctr">
              <a:lnSpc>
                <a:spcPts val="5875"/>
              </a:lnSpc>
            </a:pPr>
            <a:endParaRPr lang="en-US" sz="4855" b="1" dirty="0">
              <a:solidFill>
                <a:srgbClr val="000000"/>
              </a:solidFill>
              <a:latin typeface="One Little Font Bold"/>
              <a:ea typeface="One Little Font Bold"/>
              <a:cs typeface="One Little Font Bold"/>
              <a:sym typeface="One Little Font Bold"/>
            </a:endParaRPr>
          </a:p>
          <a:p>
            <a:pPr algn="ctr">
              <a:lnSpc>
                <a:spcPts val="5875"/>
              </a:lnSpc>
            </a:pPr>
            <a:r>
              <a:rPr lang="en-US" sz="4855" b="1" dirty="0">
                <a:solidFill>
                  <a:srgbClr val="000000"/>
                </a:solidFill>
                <a:latin typeface="One Little Font Bold"/>
                <a:ea typeface="One Little Font Bold"/>
                <a:cs typeface="One Little Font Bold"/>
                <a:sym typeface="One Little Font Bold"/>
              </a:rPr>
              <a:t>Και </a:t>
            </a:r>
            <a:r>
              <a:rPr lang="en-US" sz="4855" b="1" dirty="0" err="1">
                <a:solidFill>
                  <a:srgbClr val="000000"/>
                </a:solidFill>
                <a:latin typeface="One Little Font Bold"/>
                <a:ea typeface="One Little Font Bold"/>
                <a:cs typeface="One Little Font Bold"/>
                <a:sym typeface="One Little Font Bold"/>
              </a:rPr>
              <a:t>ότ</a:t>
            </a:r>
            <a:r>
              <a:rPr lang="en-US" sz="4855" b="1" dirty="0">
                <a:solidFill>
                  <a:srgbClr val="000000"/>
                </a:solidFill>
                <a:latin typeface="One Little Font Bold"/>
                <a:ea typeface="One Little Font Bold"/>
                <a:cs typeface="One Little Font Bold"/>
                <a:sym typeface="One Little Font Bold"/>
              </a:rPr>
              <a:t>αν φεύγω πια απ’ αυτόν τον κόσμο, να περιφρουρείς την άθλια ψυχή μου και να διώχνεις μακριά της τα σκοτεινά πρόσωπα των πονηρών δαιμόνων. </a:t>
            </a:r>
          </a:p>
        </p:txBody>
      </p:sp>
      <p:sp>
        <p:nvSpPr>
          <p:cNvPr id="7" name="Freeform 7"/>
          <p:cNvSpPr/>
          <p:nvPr/>
        </p:nvSpPr>
        <p:spPr>
          <a:xfrm>
            <a:off x="7450615" y="3663664"/>
            <a:ext cx="2957951" cy="3710968"/>
          </a:xfrm>
          <a:custGeom>
            <a:avLst/>
            <a:gdLst/>
            <a:ahLst/>
            <a:cxnLst/>
            <a:rect l="l" t="t" r="r" b="b"/>
            <a:pathLst>
              <a:path w="2957951" h="3710968">
                <a:moveTo>
                  <a:pt x="0" y="0"/>
                </a:moveTo>
                <a:lnTo>
                  <a:pt x="2957951" y="0"/>
                </a:lnTo>
                <a:lnTo>
                  <a:pt x="2957951" y="3710968"/>
                </a:lnTo>
                <a:lnTo>
                  <a:pt x="0" y="3710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166324" y="-3891740"/>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2643557" y="1254481"/>
            <a:ext cx="12462596" cy="1028203"/>
            <a:chOff x="0" y="0"/>
            <a:chExt cx="3909238" cy="322524"/>
          </a:xfrm>
        </p:grpSpPr>
        <p:sp>
          <p:nvSpPr>
            <p:cNvPr id="7" name="Freeform 7"/>
            <p:cNvSpPr/>
            <p:nvPr/>
          </p:nvSpPr>
          <p:spPr>
            <a:xfrm>
              <a:off x="0" y="0"/>
              <a:ext cx="3909239" cy="322524"/>
            </a:xfrm>
            <a:custGeom>
              <a:avLst/>
              <a:gdLst/>
              <a:ahLst/>
              <a:cxnLst/>
              <a:rect l="l" t="t" r="r" b="b"/>
              <a:pathLst>
                <a:path w="3909239" h="322524">
                  <a:moveTo>
                    <a:pt x="31682" y="0"/>
                  </a:moveTo>
                  <a:lnTo>
                    <a:pt x="3877557" y="0"/>
                  </a:lnTo>
                  <a:cubicBezTo>
                    <a:pt x="3885959" y="0"/>
                    <a:pt x="3894018" y="3338"/>
                    <a:pt x="3899959" y="9279"/>
                  </a:cubicBezTo>
                  <a:cubicBezTo>
                    <a:pt x="3905901" y="15221"/>
                    <a:pt x="3909239" y="23279"/>
                    <a:pt x="3909239" y="31682"/>
                  </a:cubicBezTo>
                  <a:lnTo>
                    <a:pt x="3909239" y="290842"/>
                  </a:lnTo>
                  <a:cubicBezTo>
                    <a:pt x="3909239" y="299245"/>
                    <a:pt x="3905901" y="307303"/>
                    <a:pt x="3899959" y="313245"/>
                  </a:cubicBezTo>
                  <a:cubicBezTo>
                    <a:pt x="3894018" y="319186"/>
                    <a:pt x="3885959" y="322524"/>
                    <a:pt x="3877557" y="322524"/>
                  </a:cubicBezTo>
                  <a:lnTo>
                    <a:pt x="31682" y="322524"/>
                  </a:lnTo>
                  <a:cubicBezTo>
                    <a:pt x="23279" y="322524"/>
                    <a:pt x="15221" y="319186"/>
                    <a:pt x="9279" y="313245"/>
                  </a:cubicBezTo>
                  <a:cubicBezTo>
                    <a:pt x="3338" y="307303"/>
                    <a:pt x="0" y="299245"/>
                    <a:pt x="0" y="290842"/>
                  </a:cubicBezTo>
                  <a:lnTo>
                    <a:pt x="0" y="31682"/>
                  </a:lnTo>
                  <a:cubicBezTo>
                    <a:pt x="0" y="23279"/>
                    <a:pt x="3338" y="15221"/>
                    <a:pt x="9279" y="9279"/>
                  </a:cubicBezTo>
                  <a:cubicBezTo>
                    <a:pt x="15221" y="3338"/>
                    <a:pt x="23279" y="0"/>
                    <a:pt x="31682" y="0"/>
                  </a:cubicBezTo>
                  <a:close/>
                </a:path>
              </a:pathLst>
            </a:custGeom>
            <a:solidFill>
              <a:srgbClr val="6F7B57"/>
            </a:solidFill>
          </p:spPr>
          <p:txBody>
            <a:bodyPr/>
            <a:lstStyle/>
            <a:p>
              <a:endParaRPr lang="el-GR"/>
            </a:p>
          </p:txBody>
        </p:sp>
        <p:sp>
          <p:nvSpPr>
            <p:cNvPr id="8" name="TextBox 8"/>
            <p:cNvSpPr txBox="1"/>
            <p:nvPr/>
          </p:nvSpPr>
          <p:spPr>
            <a:xfrm>
              <a:off x="0" y="-38100"/>
              <a:ext cx="3909238" cy="360624"/>
            </a:xfrm>
            <a:prstGeom prst="rect">
              <a:avLst/>
            </a:prstGeom>
          </p:spPr>
          <p:txBody>
            <a:bodyPr lIns="42653" tIns="42653" rIns="42653" bIns="42653" rtlCol="0" anchor="ctr"/>
            <a:lstStyle/>
            <a:p>
              <a:pPr algn="l">
                <a:lnSpc>
                  <a:spcPts val="2799"/>
                </a:lnSpc>
              </a:pPr>
              <a:endParaRPr/>
            </a:p>
          </p:txBody>
        </p:sp>
      </p:grpSp>
      <p:sp>
        <p:nvSpPr>
          <p:cNvPr id="9" name="Freeform 9"/>
          <p:cNvSpPr/>
          <p:nvPr/>
        </p:nvSpPr>
        <p:spPr>
          <a:xfrm>
            <a:off x="11243952" y="3009581"/>
            <a:ext cx="6754522" cy="6855071"/>
          </a:xfrm>
          <a:custGeom>
            <a:avLst/>
            <a:gdLst/>
            <a:ahLst/>
            <a:cxnLst/>
            <a:rect l="l" t="t" r="r" b="b"/>
            <a:pathLst>
              <a:path w="6754522" h="6855071">
                <a:moveTo>
                  <a:pt x="0" y="0"/>
                </a:moveTo>
                <a:lnTo>
                  <a:pt x="6754522" y="0"/>
                </a:lnTo>
                <a:lnTo>
                  <a:pt x="6754522" y="6855072"/>
                </a:lnTo>
                <a:lnTo>
                  <a:pt x="0" y="6855072"/>
                </a:lnTo>
                <a:lnTo>
                  <a:pt x="0" y="0"/>
                </a:lnTo>
                <a:close/>
              </a:path>
            </a:pathLst>
          </a:custGeom>
          <a:blipFill>
            <a:blip r:embed="rId5"/>
            <a:stretch>
              <a:fillRect l="-19877" t="-20103" r="-20227" b="-17601"/>
            </a:stretch>
          </a:blipFill>
        </p:spPr>
        <p:txBody>
          <a:bodyPr/>
          <a:lstStyle/>
          <a:p>
            <a:endParaRPr lang="el-GR"/>
          </a:p>
        </p:txBody>
      </p:sp>
      <p:grpSp>
        <p:nvGrpSpPr>
          <p:cNvPr id="10" name="Group 10"/>
          <p:cNvGrpSpPr/>
          <p:nvPr/>
        </p:nvGrpSpPr>
        <p:grpSpPr>
          <a:xfrm>
            <a:off x="193833" y="5143500"/>
            <a:ext cx="3540061" cy="5143500"/>
            <a:chOff x="0" y="0"/>
            <a:chExt cx="4720081" cy="6858000"/>
          </a:xfrm>
        </p:grpSpPr>
        <p:sp>
          <p:nvSpPr>
            <p:cNvPr id="11" name="Freeform 11"/>
            <p:cNvSpPr/>
            <p:nvPr/>
          </p:nvSpPr>
          <p:spPr>
            <a:xfrm>
              <a:off x="929869" y="739130"/>
              <a:ext cx="3679499" cy="6118870"/>
            </a:xfrm>
            <a:custGeom>
              <a:avLst/>
              <a:gdLst/>
              <a:ahLst/>
              <a:cxnLst/>
              <a:rect l="l" t="t" r="r" b="b"/>
              <a:pathLst>
                <a:path w="3679499" h="6118870">
                  <a:moveTo>
                    <a:pt x="0" y="0"/>
                  </a:moveTo>
                  <a:lnTo>
                    <a:pt x="3679499" y="0"/>
                  </a:lnTo>
                  <a:lnTo>
                    <a:pt x="3679499" y="6118870"/>
                  </a:lnTo>
                  <a:lnTo>
                    <a:pt x="0" y="6118870"/>
                  </a:lnTo>
                  <a:lnTo>
                    <a:pt x="0" y="0"/>
                  </a:lnTo>
                  <a:close/>
                </a:path>
              </a:pathLst>
            </a:custGeom>
            <a:blipFill>
              <a:blip r:embed="rId6"/>
              <a:stretch>
                <a:fillRect l="-25925" t="-10022"/>
              </a:stretch>
            </a:blipFill>
          </p:spPr>
          <p:txBody>
            <a:bodyPr/>
            <a:lstStyle/>
            <a:p>
              <a:endParaRPr lang="el-GR"/>
            </a:p>
          </p:txBody>
        </p:sp>
        <p:sp>
          <p:nvSpPr>
            <p:cNvPr id="12" name="Freeform 12"/>
            <p:cNvSpPr/>
            <p:nvPr/>
          </p:nvSpPr>
          <p:spPr>
            <a:xfrm>
              <a:off x="0" y="0"/>
              <a:ext cx="4720081" cy="6858000"/>
            </a:xfrm>
            <a:custGeom>
              <a:avLst/>
              <a:gdLst/>
              <a:ahLst/>
              <a:cxnLst/>
              <a:rect l="l" t="t" r="r" b="b"/>
              <a:pathLst>
                <a:path w="4720081" h="6858000">
                  <a:moveTo>
                    <a:pt x="0" y="0"/>
                  </a:moveTo>
                  <a:lnTo>
                    <a:pt x="4720081" y="0"/>
                  </a:lnTo>
                  <a:lnTo>
                    <a:pt x="4720081" y="6858000"/>
                  </a:lnTo>
                  <a:lnTo>
                    <a:pt x="0" y="6858000"/>
                  </a:lnTo>
                  <a:lnTo>
                    <a:pt x="0" y="0"/>
                  </a:lnTo>
                  <a:close/>
                </a:path>
              </a:pathLst>
            </a:custGeom>
            <a:blipFill>
              <a:blip r:embed="rId7"/>
              <a:stretch>
                <a:fillRect/>
              </a:stretch>
            </a:blipFill>
          </p:spPr>
          <p:txBody>
            <a:bodyPr/>
            <a:lstStyle/>
            <a:p>
              <a:endParaRPr lang="el-GR"/>
            </a:p>
          </p:txBody>
        </p:sp>
      </p:grpSp>
      <p:sp>
        <p:nvSpPr>
          <p:cNvPr id="13" name="TextBox 13"/>
          <p:cNvSpPr txBox="1"/>
          <p:nvPr/>
        </p:nvSpPr>
        <p:spPr>
          <a:xfrm>
            <a:off x="2971800" y="1247697"/>
            <a:ext cx="11044015" cy="987450"/>
          </a:xfrm>
          <a:prstGeom prst="rect">
            <a:avLst/>
          </a:prstGeom>
        </p:spPr>
        <p:txBody>
          <a:bodyPr wrap="square" lIns="0" tIns="0" rIns="0" bIns="0" rtlCol="0" anchor="t">
            <a:spAutoFit/>
          </a:bodyPr>
          <a:lstStyle/>
          <a:p>
            <a:pPr algn="ctr">
              <a:lnSpc>
                <a:spcPts val="7725"/>
              </a:lnSpc>
              <a:spcBef>
                <a:spcPct val="0"/>
              </a:spcBef>
            </a:pPr>
            <a:r>
              <a:rPr lang="en-US" sz="5518" b="1" dirty="0" err="1">
                <a:solidFill>
                  <a:srgbClr val="FFFFFF"/>
                </a:solidFill>
                <a:latin typeface="One Little Font Bold"/>
                <a:ea typeface="One Little Font Bold"/>
                <a:cs typeface="One Little Font Bold"/>
                <a:sym typeface="One Little Font Bold"/>
              </a:rPr>
              <a:t>Πού</a:t>
            </a:r>
            <a:r>
              <a:rPr lang="en-US" sz="5518" b="1" dirty="0">
                <a:solidFill>
                  <a:srgbClr val="FFFFFF"/>
                </a:solidFill>
                <a:latin typeface="One Little Font Bold"/>
                <a:ea typeface="One Little Font Bold"/>
                <a:cs typeface="One Little Font Bold"/>
                <a:sym typeface="One Little Font Bold"/>
              </a:rPr>
              <a:t> π</a:t>
            </a:r>
            <a:r>
              <a:rPr lang="en-US" sz="5518" b="1" dirty="0" err="1">
                <a:solidFill>
                  <a:srgbClr val="FFFFFF"/>
                </a:solidFill>
                <a:latin typeface="One Little Font Bold"/>
                <a:ea typeface="One Little Font Bold"/>
                <a:cs typeface="One Little Font Bold"/>
                <a:sym typeface="One Little Font Bold"/>
              </a:rPr>
              <a:t>ηγ</a:t>
            </a:r>
            <a:r>
              <a:rPr lang="en-US" sz="5518" b="1" dirty="0">
                <a:solidFill>
                  <a:srgbClr val="FFFFFF"/>
                </a:solidFill>
                <a:latin typeface="One Little Font Bold"/>
                <a:ea typeface="One Little Font Bold"/>
                <a:cs typeface="One Little Font Bold"/>
                <a:sym typeface="One Little Font Bold"/>
              </a:rPr>
              <a:t>αίνει η ψυχή μετά τον θάνατο;</a:t>
            </a:r>
          </a:p>
        </p:txBody>
      </p:sp>
      <p:sp>
        <p:nvSpPr>
          <p:cNvPr id="14" name="TextBox 14"/>
          <p:cNvSpPr txBox="1"/>
          <p:nvPr/>
        </p:nvSpPr>
        <p:spPr>
          <a:xfrm>
            <a:off x="6747829" y="2501759"/>
            <a:ext cx="3951053" cy="937071"/>
          </a:xfrm>
          <a:prstGeom prst="rect">
            <a:avLst/>
          </a:prstGeom>
        </p:spPr>
        <p:txBody>
          <a:bodyPr lIns="0" tIns="0" rIns="0" bIns="0" rtlCol="0" anchor="t">
            <a:spAutoFit/>
          </a:bodyPr>
          <a:lstStyle/>
          <a:p>
            <a:pPr algn="ctr">
              <a:lnSpc>
                <a:spcPts val="7725"/>
              </a:lnSpc>
              <a:spcBef>
                <a:spcPct val="0"/>
              </a:spcBef>
            </a:pPr>
            <a:r>
              <a:rPr lang="en-US" sz="5518" b="1">
                <a:solidFill>
                  <a:srgbClr val="000000"/>
                </a:solidFill>
                <a:latin typeface="One Little Font Bold"/>
                <a:ea typeface="One Little Font Bold"/>
                <a:cs typeface="One Little Font Bold"/>
                <a:sym typeface="One Little Font Bold"/>
              </a:rPr>
              <a:t>Σε τόπο νοητό </a:t>
            </a:r>
          </a:p>
        </p:txBody>
      </p:sp>
      <p:sp>
        <p:nvSpPr>
          <p:cNvPr id="15" name="TextBox 15"/>
          <p:cNvSpPr txBox="1"/>
          <p:nvPr/>
        </p:nvSpPr>
        <p:spPr>
          <a:xfrm>
            <a:off x="577922" y="3712557"/>
            <a:ext cx="9353955" cy="1692809"/>
          </a:xfrm>
          <a:prstGeom prst="rect">
            <a:avLst/>
          </a:prstGeom>
        </p:spPr>
        <p:txBody>
          <a:bodyPr lIns="0" tIns="0" rIns="0" bIns="0" rtlCol="0" anchor="t">
            <a:spAutoFit/>
          </a:bodyPr>
          <a:lstStyle/>
          <a:p>
            <a:pPr algn="ctr">
              <a:lnSpc>
                <a:spcPts val="4486"/>
              </a:lnSpc>
            </a:pPr>
            <a:r>
              <a:rPr lang="en-US" sz="3970" dirty="0">
                <a:solidFill>
                  <a:srgbClr val="000000"/>
                </a:solidFill>
                <a:latin typeface="One Little Font"/>
                <a:ea typeface="One Little Font"/>
                <a:cs typeface="One Little Font"/>
                <a:sym typeface="One Little Font"/>
              </a:rPr>
              <a:t>σ’ </a:t>
            </a:r>
            <a:r>
              <a:rPr lang="en-US" sz="3970" dirty="0" err="1">
                <a:solidFill>
                  <a:srgbClr val="000000"/>
                </a:solidFill>
                <a:latin typeface="One Little Font"/>
                <a:ea typeface="One Little Font"/>
                <a:cs typeface="One Little Font"/>
                <a:sym typeface="One Little Font"/>
              </a:rPr>
              <a:t>έν</a:t>
            </a:r>
            <a:r>
              <a:rPr lang="en-US" sz="3970" dirty="0">
                <a:solidFill>
                  <a:srgbClr val="000000"/>
                </a:solidFill>
                <a:latin typeface="One Little Font"/>
                <a:ea typeface="One Little Font"/>
                <a:cs typeface="One Little Font"/>
                <a:sym typeface="One Little Font"/>
              </a:rPr>
              <a:t>αν τόπο δηλαδή που δεν μπορούμε να τον περιγράψουμε με υλικές έννοιες, αλλά με πνευματικές, αφού οι ψυχές μας είναι πνεύματα</a:t>
            </a:r>
          </a:p>
        </p:txBody>
      </p:sp>
      <p:sp>
        <p:nvSpPr>
          <p:cNvPr id="16" name="TextBox 16"/>
          <p:cNvSpPr txBox="1"/>
          <p:nvPr/>
        </p:nvSpPr>
        <p:spPr>
          <a:xfrm>
            <a:off x="4074100" y="6900791"/>
            <a:ext cx="6829646" cy="2492295"/>
          </a:xfrm>
          <a:prstGeom prst="rect">
            <a:avLst/>
          </a:prstGeom>
        </p:spPr>
        <p:txBody>
          <a:bodyPr lIns="0" tIns="0" rIns="0" bIns="0" rtlCol="0" anchor="t">
            <a:spAutoFit/>
          </a:bodyPr>
          <a:lstStyle/>
          <a:p>
            <a:pPr algn="ctr">
              <a:lnSpc>
                <a:spcPts val="3980"/>
              </a:lnSpc>
            </a:pPr>
            <a:r>
              <a:rPr lang="en-US" sz="3345" dirty="0" err="1">
                <a:solidFill>
                  <a:srgbClr val="000000"/>
                </a:solidFill>
                <a:latin typeface="One Little Font"/>
                <a:ea typeface="One Little Font"/>
                <a:cs typeface="One Little Font"/>
                <a:sym typeface="One Little Font"/>
              </a:rPr>
              <a:t>είν</a:t>
            </a:r>
            <a:r>
              <a:rPr lang="en-US" sz="3345" dirty="0">
                <a:solidFill>
                  <a:srgbClr val="000000"/>
                </a:solidFill>
                <a:latin typeface="One Little Font"/>
                <a:ea typeface="One Little Font"/>
                <a:cs typeface="One Little Font"/>
                <a:sym typeface="One Little Font"/>
              </a:rPr>
              <a:t>αι εντελώς ανυπόστατα και «απίθανα» αυτά που υποστηρίζουν μερικοί, ότι τάχα οι ψυχές κινούνται από το ένα μέρος στο άλλο και περιπλανώνται στους τόπους που πέρασαν όταν ζούσαν στη γη.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rot="-5400000">
            <a:off x="8731278" y="3234764"/>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rot="-5400000">
            <a:off x="-11379295" y="4168002"/>
            <a:ext cx="20620648" cy="4920440"/>
            <a:chOff x="0" y="0"/>
            <a:chExt cx="27494198" cy="6560587"/>
          </a:xfrm>
        </p:grpSpPr>
        <p:sp>
          <p:nvSpPr>
            <p:cNvPr id="7" name="Freeform 7"/>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8" name="Freeform 8"/>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9" name="Group 9"/>
          <p:cNvGrpSpPr/>
          <p:nvPr/>
        </p:nvGrpSpPr>
        <p:grpSpPr>
          <a:xfrm>
            <a:off x="4791221" y="383417"/>
            <a:ext cx="7877748" cy="1028203"/>
            <a:chOff x="0" y="0"/>
            <a:chExt cx="2471074" cy="322524"/>
          </a:xfrm>
        </p:grpSpPr>
        <p:sp>
          <p:nvSpPr>
            <p:cNvPr id="10" name="Freeform 10"/>
            <p:cNvSpPr/>
            <p:nvPr/>
          </p:nvSpPr>
          <p:spPr>
            <a:xfrm>
              <a:off x="0" y="0"/>
              <a:ext cx="2471074" cy="322524"/>
            </a:xfrm>
            <a:custGeom>
              <a:avLst/>
              <a:gdLst/>
              <a:ahLst/>
              <a:cxnLst/>
              <a:rect l="l" t="t" r="r" b="b"/>
              <a:pathLst>
                <a:path w="2471074" h="322524">
                  <a:moveTo>
                    <a:pt x="50121" y="0"/>
                  </a:moveTo>
                  <a:lnTo>
                    <a:pt x="2420953" y="0"/>
                  </a:lnTo>
                  <a:cubicBezTo>
                    <a:pt x="2434246" y="0"/>
                    <a:pt x="2446995" y="5281"/>
                    <a:pt x="2456394" y="14680"/>
                  </a:cubicBezTo>
                  <a:cubicBezTo>
                    <a:pt x="2465793" y="24079"/>
                    <a:pt x="2471074" y="36828"/>
                    <a:pt x="2471074" y="50121"/>
                  </a:cubicBezTo>
                  <a:lnTo>
                    <a:pt x="2471074" y="272404"/>
                  </a:lnTo>
                  <a:cubicBezTo>
                    <a:pt x="2471074" y="300084"/>
                    <a:pt x="2448634" y="322524"/>
                    <a:pt x="2420953" y="322524"/>
                  </a:cubicBezTo>
                  <a:lnTo>
                    <a:pt x="50121" y="322524"/>
                  </a:lnTo>
                  <a:cubicBezTo>
                    <a:pt x="36828" y="322524"/>
                    <a:pt x="24079" y="317244"/>
                    <a:pt x="14680" y="307844"/>
                  </a:cubicBezTo>
                  <a:cubicBezTo>
                    <a:pt x="5281" y="298445"/>
                    <a:pt x="0" y="285696"/>
                    <a:pt x="0" y="272404"/>
                  </a:cubicBezTo>
                  <a:lnTo>
                    <a:pt x="0" y="50121"/>
                  </a:lnTo>
                  <a:cubicBezTo>
                    <a:pt x="0" y="22440"/>
                    <a:pt x="22440" y="0"/>
                    <a:pt x="50121" y="0"/>
                  </a:cubicBezTo>
                  <a:close/>
                </a:path>
              </a:pathLst>
            </a:custGeom>
            <a:solidFill>
              <a:srgbClr val="6F7B57"/>
            </a:solidFill>
          </p:spPr>
          <p:txBody>
            <a:bodyPr/>
            <a:lstStyle/>
            <a:p>
              <a:endParaRPr lang="el-GR"/>
            </a:p>
          </p:txBody>
        </p:sp>
        <p:sp>
          <p:nvSpPr>
            <p:cNvPr id="11" name="TextBox 11"/>
            <p:cNvSpPr txBox="1"/>
            <p:nvPr/>
          </p:nvSpPr>
          <p:spPr>
            <a:xfrm>
              <a:off x="0" y="-38100"/>
              <a:ext cx="2471074" cy="360624"/>
            </a:xfrm>
            <a:prstGeom prst="rect">
              <a:avLst/>
            </a:prstGeom>
          </p:spPr>
          <p:txBody>
            <a:bodyPr lIns="42653" tIns="42653" rIns="42653" bIns="42653" rtlCol="0" anchor="ctr"/>
            <a:lstStyle/>
            <a:p>
              <a:pPr algn="l">
                <a:lnSpc>
                  <a:spcPts val="2799"/>
                </a:lnSpc>
              </a:pPr>
              <a:endParaRPr/>
            </a:p>
          </p:txBody>
        </p:sp>
      </p:grpSp>
      <p:grpSp>
        <p:nvGrpSpPr>
          <p:cNvPr id="12" name="Group 12"/>
          <p:cNvGrpSpPr/>
          <p:nvPr/>
        </p:nvGrpSpPr>
        <p:grpSpPr>
          <a:xfrm>
            <a:off x="3247682" y="2990689"/>
            <a:ext cx="9800249" cy="1112411"/>
            <a:chOff x="0" y="0"/>
            <a:chExt cx="3074119" cy="348939"/>
          </a:xfrm>
        </p:grpSpPr>
        <p:sp>
          <p:nvSpPr>
            <p:cNvPr id="13" name="Freeform 13"/>
            <p:cNvSpPr/>
            <p:nvPr/>
          </p:nvSpPr>
          <p:spPr>
            <a:xfrm>
              <a:off x="0" y="0"/>
              <a:ext cx="3074119" cy="348939"/>
            </a:xfrm>
            <a:custGeom>
              <a:avLst/>
              <a:gdLst/>
              <a:ahLst/>
              <a:cxnLst/>
              <a:rect l="l" t="t" r="r" b="b"/>
              <a:pathLst>
                <a:path w="3074119" h="348939">
                  <a:moveTo>
                    <a:pt x="40289" y="0"/>
                  </a:moveTo>
                  <a:lnTo>
                    <a:pt x="3033831" y="0"/>
                  </a:lnTo>
                  <a:cubicBezTo>
                    <a:pt x="3044516" y="0"/>
                    <a:pt x="3054764" y="4245"/>
                    <a:pt x="3062319" y="11800"/>
                  </a:cubicBezTo>
                  <a:cubicBezTo>
                    <a:pt x="3069875" y="19356"/>
                    <a:pt x="3074119" y="29603"/>
                    <a:pt x="3074119" y="40289"/>
                  </a:cubicBezTo>
                  <a:lnTo>
                    <a:pt x="3074119" y="308650"/>
                  </a:lnTo>
                  <a:cubicBezTo>
                    <a:pt x="3074119" y="319335"/>
                    <a:pt x="3069875" y="329583"/>
                    <a:pt x="3062319" y="337138"/>
                  </a:cubicBezTo>
                  <a:cubicBezTo>
                    <a:pt x="3054764" y="344694"/>
                    <a:pt x="3044516" y="348939"/>
                    <a:pt x="3033831" y="348939"/>
                  </a:cubicBezTo>
                  <a:lnTo>
                    <a:pt x="40289" y="348939"/>
                  </a:lnTo>
                  <a:cubicBezTo>
                    <a:pt x="29603" y="348939"/>
                    <a:pt x="19356" y="344694"/>
                    <a:pt x="11800" y="337138"/>
                  </a:cubicBezTo>
                  <a:cubicBezTo>
                    <a:pt x="4245" y="329583"/>
                    <a:pt x="0" y="319335"/>
                    <a:pt x="0" y="308650"/>
                  </a:cubicBezTo>
                  <a:lnTo>
                    <a:pt x="0" y="40289"/>
                  </a:lnTo>
                  <a:cubicBezTo>
                    <a:pt x="0" y="29603"/>
                    <a:pt x="4245" y="19356"/>
                    <a:pt x="11800" y="11800"/>
                  </a:cubicBezTo>
                  <a:cubicBezTo>
                    <a:pt x="19356" y="4245"/>
                    <a:pt x="29603" y="0"/>
                    <a:pt x="40289" y="0"/>
                  </a:cubicBezTo>
                  <a:close/>
                </a:path>
              </a:pathLst>
            </a:custGeom>
            <a:solidFill>
              <a:srgbClr val="3A3948"/>
            </a:solidFill>
          </p:spPr>
          <p:txBody>
            <a:bodyPr/>
            <a:lstStyle/>
            <a:p>
              <a:endParaRPr lang="el-GR"/>
            </a:p>
          </p:txBody>
        </p:sp>
        <p:sp>
          <p:nvSpPr>
            <p:cNvPr id="14" name="TextBox 14"/>
            <p:cNvSpPr txBox="1"/>
            <p:nvPr/>
          </p:nvSpPr>
          <p:spPr>
            <a:xfrm>
              <a:off x="0" y="-38100"/>
              <a:ext cx="3074119" cy="387039"/>
            </a:xfrm>
            <a:prstGeom prst="rect">
              <a:avLst/>
            </a:prstGeom>
          </p:spPr>
          <p:txBody>
            <a:bodyPr lIns="42653" tIns="42653" rIns="42653" bIns="42653" rtlCol="0" anchor="ctr"/>
            <a:lstStyle/>
            <a:p>
              <a:pPr algn="l">
                <a:lnSpc>
                  <a:spcPts val="2799"/>
                </a:lnSpc>
              </a:pPr>
              <a:endParaRPr/>
            </a:p>
          </p:txBody>
        </p:sp>
      </p:grpSp>
      <p:grpSp>
        <p:nvGrpSpPr>
          <p:cNvPr id="15" name="Group 15"/>
          <p:cNvGrpSpPr/>
          <p:nvPr/>
        </p:nvGrpSpPr>
        <p:grpSpPr>
          <a:xfrm>
            <a:off x="1786027" y="2990689"/>
            <a:ext cx="1072241" cy="1040861"/>
            <a:chOff x="0" y="0"/>
            <a:chExt cx="244111" cy="236967"/>
          </a:xfrm>
        </p:grpSpPr>
        <p:sp>
          <p:nvSpPr>
            <p:cNvPr id="16" name="Freeform 16"/>
            <p:cNvSpPr/>
            <p:nvPr/>
          </p:nvSpPr>
          <p:spPr>
            <a:xfrm>
              <a:off x="0" y="0"/>
              <a:ext cx="244111" cy="236967"/>
            </a:xfrm>
            <a:custGeom>
              <a:avLst/>
              <a:gdLst/>
              <a:ahLst/>
              <a:cxnLst/>
              <a:rect l="l" t="t" r="r" b="b"/>
              <a:pathLst>
                <a:path w="244111" h="236967">
                  <a:moveTo>
                    <a:pt x="118484" y="0"/>
                  </a:moveTo>
                  <a:lnTo>
                    <a:pt x="125628" y="0"/>
                  </a:lnTo>
                  <a:cubicBezTo>
                    <a:pt x="157052" y="0"/>
                    <a:pt x="187188" y="12483"/>
                    <a:pt x="209408" y="34703"/>
                  </a:cubicBezTo>
                  <a:cubicBezTo>
                    <a:pt x="231628" y="56923"/>
                    <a:pt x="244111" y="87060"/>
                    <a:pt x="244111" y="118484"/>
                  </a:cubicBezTo>
                  <a:lnTo>
                    <a:pt x="244111" y="118484"/>
                  </a:lnTo>
                  <a:cubicBezTo>
                    <a:pt x="244111" y="183920"/>
                    <a:pt x="191064" y="236967"/>
                    <a:pt x="125628" y="236967"/>
                  </a:cubicBezTo>
                  <a:lnTo>
                    <a:pt x="118484" y="236967"/>
                  </a:lnTo>
                  <a:cubicBezTo>
                    <a:pt x="87060" y="236967"/>
                    <a:pt x="56923" y="224484"/>
                    <a:pt x="34703" y="202264"/>
                  </a:cubicBezTo>
                  <a:cubicBezTo>
                    <a:pt x="12483" y="180044"/>
                    <a:pt x="0" y="149907"/>
                    <a:pt x="0" y="118484"/>
                  </a:cubicBezTo>
                  <a:lnTo>
                    <a:pt x="0" y="118484"/>
                  </a:lnTo>
                  <a:cubicBezTo>
                    <a:pt x="0" y="87060"/>
                    <a:pt x="12483" y="56923"/>
                    <a:pt x="34703" y="34703"/>
                  </a:cubicBezTo>
                  <a:cubicBezTo>
                    <a:pt x="56923" y="12483"/>
                    <a:pt x="87060" y="0"/>
                    <a:pt x="118484" y="0"/>
                  </a:cubicBezTo>
                  <a:close/>
                </a:path>
              </a:pathLst>
            </a:custGeom>
            <a:solidFill>
              <a:srgbClr val="3A3948"/>
            </a:solidFill>
          </p:spPr>
          <p:txBody>
            <a:bodyPr/>
            <a:lstStyle/>
            <a:p>
              <a:endParaRPr lang="el-GR"/>
            </a:p>
          </p:txBody>
        </p:sp>
        <p:sp>
          <p:nvSpPr>
            <p:cNvPr id="17" name="TextBox 17"/>
            <p:cNvSpPr txBox="1"/>
            <p:nvPr/>
          </p:nvSpPr>
          <p:spPr>
            <a:xfrm>
              <a:off x="0" y="-38100"/>
              <a:ext cx="244111" cy="275067"/>
            </a:xfrm>
            <a:prstGeom prst="rect">
              <a:avLst/>
            </a:prstGeom>
          </p:spPr>
          <p:txBody>
            <a:bodyPr lIns="42653" tIns="42653" rIns="42653" bIns="42653" rtlCol="0" anchor="ctr"/>
            <a:lstStyle/>
            <a:p>
              <a:pPr algn="l">
                <a:lnSpc>
                  <a:spcPts val="2799"/>
                </a:lnSpc>
              </a:pPr>
              <a:endParaRPr/>
            </a:p>
          </p:txBody>
        </p:sp>
      </p:grpSp>
      <p:grpSp>
        <p:nvGrpSpPr>
          <p:cNvPr id="18" name="Group 18"/>
          <p:cNvGrpSpPr/>
          <p:nvPr/>
        </p:nvGrpSpPr>
        <p:grpSpPr>
          <a:xfrm>
            <a:off x="3247682" y="4582572"/>
            <a:ext cx="9800249" cy="1112411"/>
            <a:chOff x="0" y="0"/>
            <a:chExt cx="3074119" cy="348939"/>
          </a:xfrm>
        </p:grpSpPr>
        <p:sp>
          <p:nvSpPr>
            <p:cNvPr id="19" name="Freeform 19"/>
            <p:cNvSpPr/>
            <p:nvPr/>
          </p:nvSpPr>
          <p:spPr>
            <a:xfrm>
              <a:off x="0" y="0"/>
              <a:ext cx="3074119" cy="348939"/>
            </a:xfrm>
            <a:custGeom>
              <a:avLst/>
              <a:gdLst/>
              <a:ahLst/>
              <a:cxnLst/>
              <a:rect l="l" t="t" r="r" b="b"/>
              <a:pathLst>
                <a:path w="3074119" h="348939">
                  <a:moveTo>
                    <a:pt x="40289" y="0"/>
                  </a:moveTo>
                  <a:lnTo>
                    <a:pt x="3033831" y="0"/>
                  </a:lnTo>
                  <a:cubicBezTo>
                    <a:pt x="3044516" y="0"/>
                    <a:pt x="3054764" y="4245"/>
                    <a:pt x="3062319" y="11800"/>
                  </a:cubicBezTo>
                  <a:cubicBezTo>
                    <a:pt x="3069875" y="19356"/>
                    <a:pt x="3074119" y="29603"/>
                    <a:pt x="3074119" y="40289"/>
                  </a:cubicBezTo>
                  <a:lnTo>
                    <a:pt x="3074119" y="308650"/>
                  </a:lnTo>
                  <a:cubicBezTo>
                    <a:pt x="3074119" y="319335"/>
                    <a:pt x="3069875" y="329583"/>
                    <a:pt x="3062319" y="337138"/>
                  </a:cubicBezTo>
                  <a:cubicBezTo>
                    <a:pt x="3054764" y="344694"/>
                    <a:pt x="3044516" y="348939"/>
                    <a:pt x="3033831" y="348939"/>
                  </a:cubicBezTo>
                  <a:lnTo>
                    <a:pt x="40289" y="348939"/>
                  </a:lnTo>
                  <a:cubicBezTo>
                    <a:pt x="29603" y="348939"/>
                    <a:pt x="19356" y="344694"/>
                    <a:pt x="11800" y="337138"/>
                  </a:cubicBezTo>
                  <a:cubicBezTo>
                    <a:pt x="4245" y="329583"/>
                    <a:pt x="0" y="319335"/>
                    <a:pt x="0" y="308650"/>
                  </a:cubicBezTo>
                  <a:lnTo>
                    <a:pt x="0" y="40289"/>
                  </a:lnTo>
                  <a:cubicBezTo>
                    <a:pt x="0" y="29603"/>
                    <a:pt x="4245" y="19356"/>
                    <a:pt x="11800" y="11800"/>
                  </a:cubicBezTo>
                  <a:cubicBezTo>
                    <a:pt x="19356" y="4245"/>
                    <a:pt x="29603" y="0"/>
                    <a:pt x="40289" y="0"/>
                  </a:cubicBezTo>
                  <a:close/>
                </a:path>
              </a:pathLst>
            </a:custGeom>
            <a:solidFill>
              <a:srgbClr val="3A3948"/>
            </a:solidFill>
          </p:spPr>
          <p:txBody>
            <a:bodyPr/>
            <a:lstStyle/>
            <a:p>
              <a:endParaRPr lang="el-GR"/>
            </a:p>
          </p:txBody>
        </p:sp>
        <p:sp>
          <p:nvSpPr>
            <p:cNvPr id="20" name="TextBox 20"/>
            <p:cNvSpPr txBox="1"/>
            <p:nvPr/>
          </p:nvSpPr>
          <p:spPr>
            <a:xfrm>
              <a:off x="0" y="-38100"/>
              <a:ext cx="3074119" cy="387039"/>
            </a:xfrm>
            <a:prstGeom prst="rect">
              <a:avLst/>
            </a:prstGeom>
          </p:spPr>
          <p:txBody>
            <a:bodyPr lIns="42653" tIns="42653" rIns="42653" bIns="42653" rtlCol="0" anchor="ctr"/>
            <a:lstStyle/>
            <a:p>
              <a:pPr algn="l">
                <a:lnSpc>
                  <a:spcPts val="2799"/>
                </a:lnSpc>
              </a:pPr>
              <a:endParaRPr/>
            </a:p>
          </p:txBody>
        </p:sp>
      </p:grpSp>
      <p:grpSp>
        <p:nvGrpSpPr>
          <p:cNvPr id="21" name="Group 21"/>
          <p:cNvGrpSpPr/>
          <p:nvPr/>
        </p:nvGrpSpPr>
        <p:grpSpPr>
          <a:xfrm>
            <a:off x="1786027" y="4582572"/>
            <a:ext cx="1072241" cy="1040861"/>
            <a:chOff x="0" y="0"/>
            <a:chExt cx="244111" cy="236967"/>
          </a:xfrm>
        </p:grpSpPr>
        <p:sp>
          <p:nvSpPr>
            <p:cNvPr id="22" name="Freeform 22"/>
            <p:cNvSpPr/>
            <p:nvPr/>
          </p:nvSpPr>
          <p:spPr>
            <a:xfrm>
              <a:off x="0" y="0"/>
              <a:ext cx="244111" cy="236967"/>
            </a:xfrm>
            <a:custGeom>
              <a:avLst/>
              <a:gdLst/>
              <a:ahLst/>
              <a:cxnLst/>
              <a:rect l="l" t="t" r="r" b="b"/>
              <a:pathLst>
                <a:path w="244111" h="236967">
                  <a:moveTo>
                    <a:pt x="118484" y="0"/>
                  </a:moveTo>
                  <a:lnTo>
                    <a:pt x="125628" y="0"/>
                  </a:lnTo>
                  <a:cubicBezTo>
                    <a:pt x="157052" y="0"/>
                    <a:pt x="187188" y="12483"/>
                    <a:pt x="209408" y="34703"/>
                  </a:cubicBezTo>
                  <a:cubicBezTo>
                    <a:pt x="231628" y="56923"/>
                    <a:pt x="244111" y="87060"/>
                    <a:pt x="244111" y="118484"/>
                  </a:cubicBezTo>
                  <a:lnTo>
                    <a:pt x="244111" y="118484"/>
                  </a:lnTo>
                  <a:cubicBezTo>
                    <a:pt x="244111" y="183920"/>
                    <a:pt x="191064" y="236967"/>
                    <a:pt x="125628" y="236967"/>
                  </a:cubicBezTo>
                  <a:lnTo>
                    <a:pt x="118484" y="236967"/>
                  </a:lnTo>
                  <a:cubicBezTo>
                    <a:pt x="87060" y="236967"/>
                    <a:pt x="56923" y="224484"/>
                    <a:pt x="34703" y="202264"/>
                  </a:cubicBezTo>
                  <a:cubicBezTo>
                    <a:pt x="12483" y="180044"/>
                    <a:pt x="0" y="149907"/>
                    <a:pt x="0" y="118484"/>
                  </a:cubicBezTo>
                  <a:lnTo>
                    <a:pt x="0" y="118484"/>
                  </a:lnTo>
                  <a:cubicBezTo>
                    <a:pt x="0" y="87060"/>
                    <a:pt x="12483" y="56923"/>
                    <a:pt x="34703" y="34703"/>
                  </a:cubicBezTo>
                  <a:cubicBezTo>
                    <a:pt x="56923" y="12483"/>
                    <a:pt x="87060" y="0"/>
                    <a:pt x="118484" y="0"/>
                  </a:cubicBezTo>
                  <a:close/>
                </a:path>
              </a:pathLst>
            </a:custGeom>
            <a:solidFill>
              <a:srgbClr val="3A3948"/>
            </a:solidFill>
          </p:spPr>
          <p:txBody>
            <a:bodyPr/>
            <a:lstStyle/>
            <a:p>
              <a:endParaRPr lang="el-GR"/>
            </a:p>
          </p:txBody>
        </p:sp>
        <p:sp>
          <p:nvSpPr>
            <p:cNvPr id="23" name="TextBox 23"/>
            <p:cNvSpPr txBox="1"/>
            <p:nvPr/>
          </p:nvSpPr>
          <p:spPr>
            <a:xfrm>
              <a:off x="0" y="-38100"/>
              <a:ext cx="244111" cy="275067"/>
            </a:xfrm>
            <a:prstGeom prst="rect">
              <a:avLst/>
            </a:prstGeom>
          </p:spPr>
          <p:txBody>
            <a:bodyPr lIns="42653" tIns="42653" rIns="42653" bIns="42653" rtlCol="0" anchor="ctr"/>
            <a:lstStyle/>
            <a:p>
              <a:pPr algn="l">
                <a:lnSpc>
                  <a:spcPts val="2799"/>
                </a:lnSpc>
              </a:pPr>
              <a:endParaRPr/>
            </a:p>
          </p:txBody>
        </p:sp>
      </p:grpSp>
      <p:sp>
        <p:nvSpPr>
          <p:cNvPr id="24" name="Freeform 24"/>
          <p:cNvSpPr/>
          <p:nvPr/>
        </p:nvSpPr>
        <p:spPr>
          <a:xfrm>
            <a:off x="11411480" y="186127"/>
            <a:ext cx="8231758" cy="10126943"/>
          </a:xfrm>
          <a:custGeom>
            <a:avLst/>
            <a:gdLst/>
            <a:ahLst/>
            <a:cxnLst/>
            <a:rect l="l" t="t" r="r" b="b"/>
            <a:pathLst>
              <a:path w="8231758" h="10126943">
                <a:moveTo>
                  <a:pt x="0" y="0"/>
                </a:moveTo>
                <a:lnTo>
                  <a:pt x="8231758" y="0"/>
                </a:lnTo>
                <a:lnTo>
                  <a:pt x="8231758" y="10126943"/>
                </a:lnTo>
                <a:lnTo>
                  <a:pt x="0" y="10126943"/>
                </a:lnTo>
                <a:lnTo>
                  <a:pt x="0" y="0"/>
                </a:lnTo>
                <a:close/>
              </a:path>
            </a:pathLst>
          </a:custGeom>
          <a:blipFill>
            <a:blip r:embed="rId5"/>
            <a:stretch>
              <a:fillRect/>
            </a:stretch>
          </a:blipFill>
        </p:spPr>
        <p:txBody>
          <a:bodyPr/>
          <a:lstStyle/>
          <a:p>
            <a:endParaRPr lang="el-GR"/>
          </a:p>
        </p:txBody>
      </p:sp>
      <p:sp>
        <p:nvSpPr>
          <p:cNvPr id="25" name="Freeform 25"/>
          <p:cNvSpPr/>
          <p:nvPr/>
        </p:nvSpPr>
        <p:spPr>
          <a:xfrm>
            <a:off x="2468206" y="7101260"/>
            <a:ext cx="1558951" cy="3563316"/>
          </a:xfrm>
          <a:custGeom>
            <a:avLst/>
            <a:gdLst/>
            <a:ahLst/>
            <a:cxnLst/>
            <a:rect l="l" t="t" r="r" b="b"/>
            <a:pathLst>
              <a:path w="1558951" h="3563316">
                <a:moveTo>
                  <a:pt x="0" y="0"/>
                </a:moveTo>
                <a:lnTo>
                  <a:pt x="1558951" y="0"/>
                </a:lnTo>
                <a:lnTo>
                  <a:pt x="1558951" y="3563317"/>
                </a:lnTo>
                <a:lnTo>
                  <a:pt x="0" y="3563317"/>
                </a:lnTo>
                <a:lnTo>
                  <a:pt x="0" y="0"/>
                </a:lnTo>
                <a:close/>
              </a:path>
            </a:pathLst>
          </a:custGeom>
          <a:blipFill>
            <a:blip r:embed="rId6"/>
            <a:stretch>
              <a:fillRect/>
            </a:stretch>
          </a:blipFill>
        </p:spPr>
        <p:txBody>
          <a:bodyPr/>
          <a:lstStyle/>
          <a:p>
            <a:endParaRPr lang="el-GR"/>
          </a:p>
        </p:txBody>
      </p:sp>
      <p:sp>
        <p:nvSpPr>
          <p:cNvPr id="26" name="TextBox 26"/>
          <p:cNvSpPr txBox="1"/>
          <p:nvPr/>
        </p:nvSpPr>
        <p:spPr>
          <a:xfrm>
            <a:off x="5640551" y="376633"/>
            <a:ext cx="6102033" cy="937071"/>
          </a:xfrm>
          <a:prstGeom prst="rect">
            <a:avLst/>
          </a:prstGeom>
        </p:spPr>
        <p:txBody>
          <a:bodyPr lIns="0" tIns="0" rIns="0" bIns="0" rtlCol="0" anchor="t">
            <a:spAutoFit/>
          </a:bodyPr>
          <a:lstStyle/>
          <a:p>
            <a:pPr algn="ctr">
              <a:lnSpc>
                <a:spcPts val="7725"/>
              </a:lnSpc>
              <a:spcBef>
                <a:spcPct val="0"/>
              </a:spcBef>
            </a:pPr>
            <a:r>
              <a:rPr lang="en-US" sz="5518" b="1">
                <a:solidFill>
                  <a:srgbClr val="FFFFFF"/>
                </a:solidFill>
                <a:latin typeface="One Little Font Bold"/>
                <a:ea typeface="One Little Font Bold"/>
                <a:cs typeface="One Little Font Bold"/>
                <a:sym typeface="One Little Font Bold"/>
              </a:rPr>
              <a:t>Πώς ζουν εκεί οι ψυχές;</a:t>
            </a:r>
          </a:p>
        </p:txBody>
      </p:sp>
      <p:sp>
        <p:nvSpPr>
          <p:cNvPr id="27" name="TextBox 27"/>
          <p:cNvSpPr txBox="1"/>
          <p:nvPr/>
        </p:nvSpPr>
        <p:spPr>
          <a:xfrm>
            <a:off x="4134618" y="3261508"/>
            <a:ext cx="6110516" cy="718439"/>
          </a:xfrm>
          <a:prstGeom prst="rect">
            <a:avLst/>
          </a:prstGeom>
        </p:spPr>
        <p:txBody>
          <a:bodyPr lIns="0" tIns="0" rIns="0" bIns="0" rtlCol="0" anchor="t">
            <a:spAutoFit/>
          </a:bodyPr>
          <a:lstStyle/>
          <a:p>
            <a:pPr algn="l">
              <a:lnSpc>
                <a:spcPts val="5277"/>
              </a:lnSpc>
            </a:pPr>
            <a:r>
              <a:rPr lang="en-US" sz="5799" b="1" dirty="0">
                <a:solidFill>
                  <a:srgbClr val="FFFFFF"/>
                </a:solidFill>
                <a:latin typeface="One Little Font Bold"/>
                <a:ea typeface="One Little Font Bold"/>
                <a:cs typeface="One Little Font Bold"/>
                <a:sym typeface="One Little Font Bold"/>
              </a:rPr>
              <a:t>Κα</a:t>
            </a:r>
            <a:r>
              <a:rPr lang="en-US" sz="5799" b="1" dirty="0" err="1">
                <a:solidFill>
                  <a:srgbClr val="FFFFFF"/>
                </a:solidFill>
                <a:latin typeface="One Little Font Bold"/>
                <a:ea typeface="One Little Font Bold"/>
                <a:cs typeface="One Little Font Bold"/>
                <a:sym typeface="One Little Font Bold"/>
              </a:rPr>
              <a:t>τάστ</a:t>
            </a:r>
            <a:r>
              <a:rPr lang="en-US" sz="5799" b="1" dirty="0">
                <a:solidFill>
                  <a:srgbClr val="FFFFFF"/>
                </a:solidFill>
                <a:latin typeface="One Little Font Bold"/>
                <a:ea typeface="One Little Font Bold"/>
                <a:cs typeface="One Little Font Bold"/>
                <a:sym typeface="One Little Font Bold"/>
              </a:rPr>
              <a:t>αση αναμονής</a:t>
            </a:r>
          </a:p>
        </p:txBody>
      </p:sp>
      <p:sp>
        <p:nvSpPr>
          <p:cNvPr id="28" name="TextBox 28"/>
          <p:cNvSpPr txBox="1"/>
          <p:nvPr/>
        </p:nvSpPr>
        <p:spPr>
          <a:xfrm>
            <a:off x="2175741" y="2994808"/>
            <a:ext cx="292813" cy="927847"/>
          </a:xfrm>
          <a:prstGeom prst="rect">
            <a:avLst/>
          </a:prstGeom>
        </p:spPr>
        <p:txBody>
          <a:bodyPr lIns="0" tIns="0" rIns="0" bIns="0" rtlCol="0" anchor="t">
            <a:spAutoFit/>
          </a:bodyPr>
          <a:lstStyle/>
          <a:p>
            <a:pPr algn="ctr">
              <a:lnSpc>
                <a:spcPts val="7640"/>
              </a:lnSpc>
              <a:spcBef>
                <a:spcPct val="0"/>
              </a:spcBef>
            </a:pPr>
            <a:r>
              <a:rPr lang="en-US" sz="5457" b="1">
                <a:solidFill>
                  <a:srgbClr val="FFFFFF"/>
                </a:solidFill>
                <a:latin typeface="One Little Font Bold"/>
                <a:ea typeface="One Little Font Bold"/>
                <a:cs typeface="One Little Font Bold"/>
                <a:sym typeface="One Little Font Bold"/>
              </a:rPr>
              <a:t>1</a:t>
            </a:r>
          </a:p>
        </p:txBody>
      </p:sp>
      <p:sp>
        <p:nvSpPr>
          <p:cNvPr id="29" name="TextBox 29"/>
          <p:cNvSpPr txBox="1"/>
          <p:nvPr/>
        </p:nvSpPr>
        <p:spPr>
          <a:xfrm>
            <a:off x="3437824" y="4860521"/>
            <a:ext cx="10062469" cy="718439"/>
          </a:xfrm>
          <a:prstGeom prst="rect">
            <a:avLst/>
          </a:prstGeom>
        </p:spPr>
        <p:txBody>
          <a:bodyPr lIns="0" tIns="0" rIns="0" bIns="0" rtlCol="0" anchor="t">
            <a:spAutoFit/>
          </a:bodyPr>
          <a:lstStyle/>
          <a:p>
            <a:pPr algn="l">
              <a:lnSpc>
                <a:spcPts val="5277"/>
              </a:lnSpc>
            </a:pPr>
            <a:r>
              <a:rPr lang="en-US" sz="5799" b="1" dirty="0" err="1">
                <a:solidFill>
                  <a:srgbClr val="FFFFFF"/>
                </a:solidFill>
                <a:latin typeface="One Little Font Bold"/>
                <a:ea typeface="One Little Font Bold"/>
                <a:cs typeface="One Little Font Bold"/>
                <a:sym typeface="One Little Font Bold"/>
              </a:rPr>
              <a:t>Πρόγευση</a:t>
            </a:r>
            <a:r>
              <a:rPr lang="en-US" sz="5799" b="1" dirty="0">
                <a:solidFill>
                  <a:srgbClr val="FFFFFF"/>
                </a:solidFill>
                <a:latin typeface="One Little Font Bold"/>
                <a:ea typeface="One Little Font Bold"/>
                <a:cs typeface="One Little Font Bold"/>
                <a:sym typeface="One Little Font Bold"/>
              </a:rPr>
              <a:t>, </a:t>
            </a:r>
            <a:r>
              <a:rPr lang="en-US" sz="5799" b="1" dirty="0" err="1">
                <a:solidFill>
                  <a:srgbClr val="FFFFFF"/>
                </a:solidFill>
                <a:latin typeface="One Little Font Bold"/>
                <a:ea typeface="One Little Font Bold"/>
                <a:cs typeface="One Little Font Bold"/>
                <a:sym typeface="One Little Font Bold"/>
              </a:rPr>
              <a:t>όχι</a:t>
            </a:r>
            <a:r>
              <a:rPr lang="en-US" sz="5799" b="1" dirty="0">
                <a:solidFill>
                  <a:srgbClr val="FFFFFF"/>
                </a:solidFill>
                <a:latin typeface="One Little Font Bold"/>
                <a:ea typeface="One Little Font Bold"/>
                <a:cs typeface="One Little Font Bold"/>
                <a:sym typeface="One Little Font Bold"/>
              </a:rPr>
              <a:t> </a:t>
            </a:r>
            <a:r>
              <a:rPr lang="en-US" sz="5799" b="1" dirty="0" err="1">
                <a:solidFill>
                  <a:srgbClr val="FFFFFF"/>
                </a:solidFill>
                <a:latin typeface="One Little Font Bold"/>
                <a:ea typeface="One Little Font Bold"/>
                <a:cs typeface="One Little Font Bold"/>
                <a:sym typeface="One Little Font Bold"/>
              </a:rPr>
              <a:t>τέλει</a:t>
            </a:r>
            <a:r>
              <a:rPr lang="en-US" sz="5799" b="1" dirty="0">
                <a:solidFill>
                  <a:srgbClr val="FFFFFF"/>
                </a:solidFill>
                <a:latin typeface="One Little Font Bold"/>
                <a:ea typeface="One Little Font Bold"/>
                <a:cs typeface="One Little Font Bold"/>
                <a:sym typeface="One Little Font Bold"/>
              </a:rPr>
              <a:t>α ανταπόδοση</a:t>
            </a:r>
          </a:p>
        </p:txBody>
      </p:sp>
      <p:sp>
        <p:nvSpPr>
          <p:cNvPr id="30" name="TextBox 30"/>
          <p:cNvSpPr txBox="1"/>
          <p:nvPr/>
        </p:nvSpPr>
        <p:spPr>
          <a:xfrm>
            <a:off x="2147516" y="4586692"/>
            <a:ext cx="349264" cy="927847"/>
          </a:xfrm>
          <a:prstGeom prst="rect">
            <a:avLst/>
          </a:prstGeom>
        </p:spPr>
        <p:txBody>
          <a:bodyPr lIns="0" tIns="0" rIns="0" bIns="0" rtlCol="0" anchor="t">
            <a:spAutoFit/>
          </a:bodyPr>
          <a:lstStyle/>
          <a:p>
            <a:pPr algn="ctr">
              <a:lnSpc>
                <a:spcPts val="7640"/>
              </a:lnSpc>
              <a:spcBef>
                <a:spcPct val="0"/>
              </a:spcBef>
            </a:pPr>
            <a:r>
              <a:rPr lang="en-US" sz="5457" b="1">
                <a:solidFill>
                  <a:srgbClr val="FFFFFF"/>
                </a:solidFill>
                <a:latin typeface="One Little Font Bold"/>
                <a:ea typeface="One Little Font Bold"/>
                <a:cs typeface="One Little Font Bold"/>
                <a:sym typeface="One Little Font Bold"/>
              </a:rPr>
              <a:t>2</a:t>
            </a:r>
          </a:p>
        </p:txBody>
      </p:sp>
      <p:sp>
        <p:nvSpPr>
          <p:cNvPr id="31" name="Freeform 31"/>
          <p:cNvSpPr/>
          <p:nvPr/>
        </p:nvSpPr>
        <p:spPr>
          <a:xfrm>
            <a:off x="4304433" y="8564796"/>
            <a:ext cx="973576" cy="2225317"/>
          </a:xfrm>
          <a:custGeom>
            <a:avLst/>
            <a:gdLst/>
            <a:ahLst/>
            <a:cxnLst/>
            <a:rect l="l" t="t" r="r" b="b"/>
            <a:pathLst>
              <a:path w="973576" h="2225317">
                <a:moveTo>
                  <a:pt x="0" y="0"/>
                </a:moveTo>
                <a:lnTo>
                  <a:pt x="973576" y="0"/>
                </a:lnTo>
                <a:lnTo>
                  <a:pt x="973576" y="2225316"/>
                </a:lnTo>
                <a:lnTo>
                  <a:pt x="0" y="2225316"/>
                </a:lnTo>
                <a:lnTo>
                  <a:pt x="0" y="0"/>
                </a:lnTo>
                <a:close/>
              </a:path>
            </a:pathLst>
          </a:custGeom>
          <a:blipFill>
            <a:blip r:embed="rId6"/>
            <a:stretch>
              <a:fillRect/>
            </a:stretch>
          </a:blipFill>
        </p:spPr>
        <p:txBody>
          <a:bodyPr/>
          <a:lstStyle/>
          <a:p>
            <a:endParaRPr lang="el-GR"/>
          </a:p>
        </p:txBody>
      </p:sp>
      <p:sp>
        <p:nvSpPr>
          <p:cNvPr id="32" name="Freeform 32"/>
          <p:cNvSpPr/>
          <p:nvPr/>
        </p:nvSpPr>
        <p:spPr>
          <a:xfrm>
            <a:off x="5408626" y="7976417"/>
            <a:ext cx="1176070" cy="2688159"/>
          </a:xfrm>
          <a:custGeom>
            <a:avLst/>
            <a:gdLst/>
            <a:ahLst/>
            <a:cxnLst/>
            <a:rect l="l" t="t" r="r" b="b"/>
            <a:pathLst>
              <a:path w="1176070" h="2688159">
                <a:moveTo>
                  <a:pt x="0" y="0"/>
                </a:moveTo>
                <a:lnTo>
                  <a:pt x="1176070" y="0"/>
                </a:lnTo>
                <a:lnTo>
                  <a:pt x="1176070" y="2688160"/>
                </a:lnTo>
                <a:lnTo>
                  <a:pt x="0" y="2688160"/>
                </a:lnTo>
                <a:lnTo>
                  <a:pt x="0" y="0"/>
                </a:lnTo>
                <a:close/>
              </a:path>
            </a:pathLst>
          </a:custGeom>
          <a:blipFill>
            <a:blip r:embed="rId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166324" y="-3891740"/>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2489444" y="1576193"/>
            <a:ext cx="12886405" cy="1028203"/>
            <a:chOff x="0" y="0"/>
            <a:chExt cx="4042178" cy="322524"/>
          </a:xfrm>
        </p:grpSpPr>
        <p:sp>
          <p:nvSpPr>
            <p:cNvPr id="7" name="Freeform 7"/>
            <p:cNvSpPr/>
            <p:nvPr/>
          </p:nvSpPr>
          <p:spPr>
            <a:xfrm>
              <a:off x="0" y="0"/>
              <a:ext cx="4042178" cy="322524"/>
            </a:xfrm>
            <a:custGeom>
              <a:avLst/>
              <a:gdLst/>
              <a:ahLst/>
              <a:cxnLst/>
              <a:rect l="l" t="t" r="r" b="b"/>
              <a:pathLst>
                <a:path w="4042178" h="322524">
                  <a:moveTo>
                    <a:pt x="30640" y="0"/>
                  </a:moveTo>
                  <a:lnTo>
                    <a:pt x="4011538" y="0"/>
                  </a:lnTo>
                  <a:cubicBezTo>
                    <a:pt x="4028460" y="0"/>
                    <a:pt x="4042178" y="13718"/>
                    <a:pt x="4042178" y="30640"/>
                  </a:cubicBezTo>
                  <a:lnTo>
                    <a:pt x="4042178" y="291884"/>
                  </a:lnTo>
                  <a:cubicBezTo>
                    <a:pt x="4042178" y="300011"/>
                    <a:pt x="4038950" y="307804"/>
                    <a:pt x="4033204" y="313550"/>
                  </a:cubicBezTo>
                  <a:cubicBezTo>
                    <a:pt x="4027458" y="319296"/>
                    <a:pt x="4019664" y="322524"/>
                    <a:pt x="4011538" y="322524"/>
                  </a:cubicBezTo>
                  <a:lnTo>
                    <a:pt x="30640" y="322524"/>
                  </a:lnTo>
                  <a:cubicBezTo>
                    <a:pt x="22514" y="322524"/>
                    <a:pt x="14720" y="319296"/>
                    <a:pt x="8974" y="313550"/>
                  </a:cubicBezTo>
                  <a:cubicBezTo>
                    <a:pt x="3228" y="307804"/>
                    <a:pt x="0" y="300011"/>
                    <a:pt x="0" y="291884"/>
                  </a:cubicBezTo>
                  <a:lnTo>
                    <a:pt x="0" y="30640"/>
                  </a:lnTo>
                  <a:cubicBezTo>
                    <a:pt x="0" y="22514"/>
                    <a:pt x="3228" y="14720"/>
                    <a:pt x="8974" y="8974"/>
                  </a:cubicBezTo>
                  <a:cubicBezTo>
                    <a:pt x="14720" y="3228"/>
                    <a:pt x="22514" y="0"/>
                    <a:pt x="30640" y="0"/>
                  </a:cubicBezTo>
                  <a:close/>
                </a:path>
              </a:pathLst>
            </a:custGeom>
            <a:solidFill>
              <a:srgbClr val="6F7B57"/>
            </a:solidFill>
          </p:spPr>
          <p:txBody>
            <a:bodyPr/>
            <a:lstStyle/>
            <a:p>
              <a:endParaRPr lang="el-GR"/>
            </a:p>
          </p:txBody>
        </p:sp>
        <p:sp>
          <p:nvSpPr>
            <p:cNvPr id="8" name="TextBox 8"/>
            <p:cNvSpPr txBox="1"/>
            <p:nvPr/>
          </p:nvSpPr>
          <p:spPr>
            <a:xfrm>
              <a:off x="0" y="-38100"/>
              <a:ext cx="4042178" cy="360624"/>
            </a:xfrm>
            <a:prstGeom prst="rect">
              <a:avLst/>
            </a:prstGeom>
          </p:spPr>
          <p:txBody>
            <a:bodyPr lIns="42653" tIns="42653" rIns="42653" bIns="42653" rtlCol="0" anchor="ctr"/>
            <a:lstStyle/>
            <a:p>
              <a:pPr algn="l">
                <a:lnSpc>
                  <a:spcPts val="2799"/>
                </a:lnSpc>
              </a:pPr>
              <a:endParaRPr/>
            </a:p>
          </p:txBody>
        </p:sp>
      </p:grpSp>
      <p:sp>
        <p:nvSpPr>
          <p:cNvPr id="9" name="TextBox 9"/>
          <p:cNvSpPr txBox="1"/>
          <p:nvPr/>
        </p:nvSpPr>
        <p:spPr>
          <a:xfrm>
            <a:off x="2489444" y="1569409"/>
            <a:ext cx="12502936" cy="987450"/>
          </a:xfrm>
          <a:prstGeom prst="rect">
            <a:avLst/>
          </a:prstGeom>
        </p:spPr>
        <p:txBody>
          <a:bodyPr wrap="square" lIns="0" tIns="0" rIns="0" bIns="0" rtlCol="0" anchor="t">
            <a:spAutoFit/>
          </a:bodyPr>
          <a:lstStyle/>
          <a:p>
            <a:pPr algn="ctr">
              <a:lnSpc>
                <a:spcPts val="7725"/>
              </a:lnSpc>
              <a:spcBef>
                <a:spcPct val="0"/>
              </a:spcBef>
            </a:pPr>
            <a:r>
              <a:rPr lang="en-US" sz="5518" b="1" dirty="0" err="1">
                <a:solidFill>
                  <a:srgbClr val="FFFFFF"/>
                </a:solidFill>
                <a:latin typeface="One Little Font Bold"/>
                <a:ea typeface="One Little Font Bold"/>
                <a:cs typeface="One Little Font Bold"/>
                <a:sym typeface="One Little Font Bold"/>
              </a:rPr>
              <a:t>Ποι</a:t>
            </a:r>
            <a:r>
              <a:rPr lang="en-US" sz="5518" b="1" dirty="0">
                <a:solidFill>
                  <a:srgbClr val="FFFFFF"/>
                </a:solidFill>
                <a:latin typeface="One Little Font Bold"/>
                <a:ea typeface="One Little Font Bold"/>
                <a:cs typeface="One Little Font Bold"/>
                <a:sym typeface="One Little Font Bold"/>
              </a:rPr>
              <a:t>α είναι η σχέση των κεκοιμημένων μαζί μας;</a:t>
            </a:r>
          </a:p>
        </p:txBody>
      </p:sp>
      <p:sp>
        <p:nvSpPr>
          <p:cNvPr id="10" name="TextBox 10"/>
          <p:cNvSpPr txBox="1"/>
          <p:nvPr/>
        </p:nvSpPr>
        <p:spPr>
          <a:xfrm>
            <a:off x="294076" y="4336307"/>
            <a:ext cx="10297894" cy="568751"/>
          </a:xfrm>
          <a:prstGeom prst="rect">
            <a:avLst/>
          </a:prstGeom>
        </p:spPr>
        <p:txBody>
          <a:bodyPr lIns="0" tIns="0" rIns="0" bIns="0" rtlCol="0" anchor="t">
            <a:spAutoFit/>
          </a:bodyPr>
          <a:lstStyle/>
          <a:p>
            <a:pPr algn="ctr">
              <a:lnSpc>
                <a:spcPts val="4486"/>
              </a:lnSpc>
            </a:pPr>
            <a:r>
              <a:rPr lang="en-US" sz="3970">
                <a:solidFill>
                  <a:srgbClr val="000000"/>
                </a:solidFill>
                <a:latin typeface="One Little Font"/>
                <a:ea typeface="One Little Font"/>
                <a:cs typeface="One Little Font"/>
                <a:sym typeface="One Little Font"/>
              </a:rPr>
              <a:t>οι κεκοιμημένοι είναι μέσα στην παρουσία του Θεού</a:t>
            </a:r>
          </a:p>
        </p:txBody>
      </p:sp>
      <p:sp>
        <p:nvSpPr>
          <p:cNvPr id="11" name="Freeform 11"/>
          <p:cNvSpPr/>
          <p:nvPr/>
        </p:nvSpPr>
        <p:spPr>
          <a:xfrm>
            <a:off x="10443720" y="3151888"/>
            <a:ext cx="7844280" cy="5457566"/>
          </a:xfrm>
          <a:custGeom>
            <a:avLst/>
            <a:gdLst/>
            <a:ahLst/>
            <a:cxnLst/>
            <a:rect l="l" t="t" r="r" b="b"/>
            <a:pathLst>
              <a:path w="7844280" h="5457566">
                <a:moveTo>
                  <a:pt x="0" y="0"/>
                </a:moveTo>
                <a:lnTo>
                  <a:pt x="7844280" y="0"/>
                </a:lnTo>
                <a:lnTo>
                  <a:pt x="7844280" y="5457567"/>
                </a:lnTo>
                <a:lnTo>
                  <a:pt x="0" y="5457567"/>
                </a:lnTo>
                <a:lnTo>
                  <a:pt x="0" y="0"/>
                </a:lnTo>
                <a:close/>
              </a:path>
            </a:pathLst>
          </a:custGeom>
          <a:blipFill>
            <a:blip r:embed="rId5"/>
            <a:stretch>
              <a:fillRect l="-594" t="-9401" r="-891"/>
            </a:stretch>
          </a:blipFill>
        </p:spPr>
        <p:txBody>
          <a:bodyPr/>
          <a:lstStyle/>
          <a:p>
            <a:endParaRPr lang="el-GR"/>
          </a:p>
        </p:txBody>
      </p:sp>
      <p:sp>
        <p:nvSpPr>
          <p:cNvPr id="12" name="TextBox 12"/>
          <p:cNvSpPr txBox="1"/>
          <p:nvPr/>
        </p:nvSpPr>
        <p:spPr>
          <a:xfrm>
            <a:off x="525245" y="5909246"/>
            <a:ext cx="9835557" cy="1692809"/>
          </a:xfrm>
          <a:prstGeom prst="rect">
            <a:avLst/>
          </a:prstGeom>
        </p:spPr>
        <p:txBody>
          <a:bodyPr lIns="0" tIns="0" rIns="0" bIns="0" rtlCol="0" anchor="t">
            <a:spAutoFit/>
          </a:bodyPr>
          <a:lstStyle/>
          <a:p>
            <a:pPr algn="ctr">
              <a:lnSpc>
                <a:spcPts val="4486"/>
              </a:lnSpc>
            </a:pPr>
            <a:r>
              <a:rPr lang="en-US" sz="3970">
                <a:solidFill>
                  <a:srgbClr val="000000"/>
                </a:solidFill>
                <a:latin typeface="One Little Font"/>
                <a:ea typeface="One Little Font"/>
                <a:cs typeface="One Little Font"/>
                <a:sym typeface="One Little Font"/>
              </a:rPr>
              <a:t>το Άγιο Πνεύμα τους αποκαλύπτει τα προβλήματα και τις ανάγκες μας κι έτσι παρακολουθούν </a:t>
            </a:r>
          </a:p>
          <a:p>
            <a:pPr algn="ctr">
              <a:lnSpc>
                <a:spcPts val="4486"/>
              </a:lnSpc>
            </a:pPr>
            <a:r>
              <a:rPr lang="en-US" sz="3970">
                <a:solidFill>
                  <a:srgbClr val="000000"/>
                </a:solidFill>
                <a:latin typeface="One Little Font"/>
                <a:ea typeface="One Little Font"/>
                <a:cs typeface="One Little Font"/>
                <a:sym typeface="One Little Font"/>
              </a:rPr>
              <a:t>την πορεία της ζωής μας.</a:t>
            </a:r>
          </a:p>
        </p:txBody>
      </p:sp>
      <p:grpSp>
        <p:nvGrpSpPr>
          <p:cNvPr id="13" name="Group 13"/>
          <p:cNvGrpSpPr/>
          <p:nvPr/>
        </p:nvGrpSpPr>
        <p:grpSpPr>
          <a:xfrm>
            <a:off x="-1570318" y="9258300"/>
            <a:ext cx="20620648" cy="4920440"/>
            <a:chOff x="0" y="0"/>
            <a:chExt cx="27494198" cy="6560587"/>
          </a:xfrm>
        </p:grpSpPr>
        <p:sp>
          <p:nvSpPr>
            <p:cNvPr id="14" name="Freeform 1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15" name="Freeform 1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rot="-5400000">
            <a:off x="8893365" y="3350348"/>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rot="-5400000">
            <a:off x="-11379295" y="4168002"/>
            <a:ext cx="20620648" cy="4920440"/>
            <a:chOff x="0" y="0"/>
            <a:chExt cx="27494198" cy="6560587"/>
          </a:xfrm>
        </p:grpSpPr>
        <p:sp>
          <p:nvSpPr>
            <p:cNvPr id="7" name="Freeform 7"/>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8" name="Freeform 8"/>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9" name="Group 9"/>
          <p:cNvGrpSpPr/>
          <p:nvPr/>
        </p:nvGrpSpPr>
        <p:grpSpPr>
          <a:xfrm>
            <a:off x="4791221" y="383417"/>
            <a:ext cx="7877748" cy="1028203"/>
            <a:chOff x="0" y="0"/>
            <a:chExt cx="2471074" cy="322524"/>
          </a:xfrm>
        </p:grpSpPr>
        <p:sp>
          <p:nvSpPr>
            <p:cNvPr id="10" name="Freeform 10"/>
            <p:cNvSpPr/>
            <p:nvPr/>
          </p:nvSpPr>
          <p:spPr>
            <a:xfrm>
              <a:off x="0" y="0"/>
              <a:ext cx="2471074" cy="322524"/>
            </a:xfrm>
            <a:custGeom>
              <a:avLst/>
              <a:gdLst/>
              <a:ahLst/>
              <a:cxnLst/>
              <a:rect l="l" t="t" r="r" b="b"/>
              <a:pathLst>
                <a:path w="2471074" h="322524">
                  <a:moveTo>
                    <a:pt x="50121" y="0"/>
                  </a:moveTo>
                  <a:lnTo>
                    <a:pt x="2420953" y="0"/>
                  </a:lnTo>
                  <a:cubicBezTo>
                    <a:pt x="2434246" y="0"/>
                    <a:pt x="2446995" y="5281"/>
                    <a:pt x="2456394" y="14680"/>
                  </a:cubicBezTo>
                  <a:cubicBezTo>
                    <a:pt x="2465793" y="24079"/>
                    <a:pt x="2471074" y="36828"/>
                    <a:pt x="2471074" y="50121"/>
                  </a:cubicBezTo>
                  <a:lnTo>
                    <a:pt x="2471074" y="272404"/>
                  </a:lnTo>
                  <a:cubicBezTo>
                    <a:pt x="2471074" y="300084"/>
                    <a:pt x="2448634" y="322524"/>
                    <a:pt x="2420953" y="322524"/>
                  </a:cubicBezTo>
                  <a:lnTo>
                    <a:pt x="50121" y="322524"/>
                  </a:lnTo>
                  <a:cubicBezTo>
                    <a:pt x="36828" y="322524"/>
                    <a:pt x="24079" y="317244"/>
                    <a:pt x="14680" y="307844"/>
                  </a:cubicBezTo>
                  <a:cubicBezTo>
                    <a:pt x="5281" y="298445"/>
                    <a:pt x="0" y="285696"/>
                    <a:pt x="0" y="272404"/>
                  </a:cubicBezTo>
                  <a:lnTo>
                    <a:pt x="0" y="50121"/>
                  </a:lnTo>
                  <a:cubicBezTo>
                    <a:pt x="0" y="22440"/>
                    <a:pt x="22440" y="0"/>
                    <a:pt x="50121" y="0"/>
                  </a:cubicBezTo>
                  <a:close/>
                </a:path>
              </a:pathLst>
            </a:custGeom>
            <a:solidFill>
              <a:srgbClr val="6F7B57"/>
            </a:solidFill>
          </p:spPr>
          <p:txBody>
            <a:bodyPr/>
            <a:lstStyle/>
            <a:p>
              <a:endParaRPr lang="el-GR"/>
            </a:p>
          </p:txBody>
        </p:sp>
        <p:sp>
          <p:nvSpPr>
            <p:cNvPr id="11" name="TextBox 11"/>
            <p:cNvSpPr txBox="1"/>
            <p:nvPr/>
          </p:nvSpPr>
          <p:spPr>
            <a:xfrm>
              <a:off x="0" y="-38100"/>
              <a:ext cx="2471074" cy="360624"/>
            </a:xfrm>
            <a:prstGeom prst="rect">
              <a:avLst/>
            </a:prstGeom>
          </p:spPr>
          <p:txBody>
            <a:bodyPr lIns="42653" tIns="42653" rIns="42653" bIns="42653" rtlCol="0" anchor="ctr"/>
            <a:lstStyle/>
            <a:p>
              <a:pPr algn="l">
                <a:lnSpc>
                  <a:spcPts val="2799"/>
                </a:lnSpc>
              </a:pPr>
              <a:endParaRPr/>
            </a:p>
          </p:txBody>
        </p:sp>
      </p:grpSp>
      <p:sp>
        <p:nvSpPr>
          <p:cNvPr id="12" name="Freeform 12"/>
          <p:cNvSpPr/>
          <p:nvPr/>
        </p:nvSpPr>
        <p:spPr>
          <a:xfrm>
            <a:off x="17748443" y="1028700"/>
            <a:ext cx="8231758" cy="10126943"/>
          </a:xfrm>
          <a:custGeom>
            <a:avLst/>
            <a:gdLst/>
            <a:ahLst/>
            <a:cxnLst/>
            <a:rect l="l" t="t" r="r" b="b"/>
            <a:pathLst>
              <a:path w="8231758" h="10126943">
                <a:moveTo>
                  <a:pt x="0" y="0"/>
                </a:moveTo>
                <a:lnTo>
                  <a:pt x="8231758" y="0"/>
                </a:lnTo>
                <a:lnTo>
                  <a:pt x="8231758" y="10126943"/>
                </a:lnTo>
                <a:lnTo>
                  <a:pt x="0" y="10126943"/>
                </a:lnTo>
                <a:lnTo>
                  <a:pt x="0" y="0"/>
                </a:lnTo>
                <a:close/>
              </a:path>
            </a:pathLst>
          </a:custGeom>
          <a:blipFill>
            <a:blip r:embed="rId5"/>
            <a:stretch>
              <a:fillRect/>
            </a:stretch>
          </a:blipFill>
        </p:spPr>
        <p:txBody>
          <a:bodyPr/>
          <a:lstStyle/>
          <a:p>
            <a:endParaRPr lang="el-GR"/>
          </a:p>
        </p:txBody>
      </p:sp>
      <p:sp>
        <p:nvSpPr>
          <p:cNvPr id="13" name="Freeform 13"/>
          <p:cNvSpPr/>
          <p:nvPr/>
        </p:nvSpPr>
        <p:spPr>
          <a:xfrm>
            <a:off x="-318903" y="2905936"/>
            <a:ext cx="9462903" cy="7381064"/>
          </a:xfrm>
          <a:custGeom>
            <a:avLst/>
            <a:gdLst/>
            <a:ahLst/>
            <a:cxnLst/>
            <a:rect l="l" t="t" r="r" b="b"/>
            <a:pathLst>
              <a:path w="9462903" h="7381064">
                <a:moveTo>
                  <a:pt x="0" y="0"/>
                </a:moveTo>
                <a:lnTo>
                  <a:pt x="9462903" y="0"/>
                </a:lnTo>
                <a:lnTo>
                  <a:pt x="9462903" y="7381064"/>
                </a:lnTo>
                <a:lnTo>
                  <a:pt x="0" y="7381064"/>
                </a:lnTo>
                <a:lnTo>
                  <a:pt x="0" y="0"/>
                </a:lnTo>
                <a:close/>
              </a:path>
            </a:pathLst>
          </a:custGeom>
          <a:blipFill>
            <a:blip r:embed="rId6"/>
            <a:stretch>
              <a:fillRect/>
            </a:stretch>
          </a:blipFill>
        </p:spPr>
        <p:txBody>
          <a:bodyPr/>
          <a:lstStyle/>
          <a:p>
            <a:endParaRPr lang="el-GR"/>
          </a:p>
        </p:txBody>
      </p:sp>
      <p:sp>
        <p:nvSpPr>
          <p:cNvPr id="14" name="TextBox 14"/>
          <p:cNvSpPr txBox="1"/>
          <p:nvPr/>
        </p:nvSpPr>
        <p:spPr>
          <a:xfrm>
            <a:off x="5640551" y="376633"/>
            <a:ext cx="6102033" cy="937071"/>
          </a:xfrm>
          <a:prstGeom prst="rect">
            <a:avLst/>
          </a:prstGeom>
        </p:spPr>
        <p:txBody>
          <a:bodyPr lIns="0" tIns="0" rIns="0" bIns="0" rtlCol="0" anchor="t">
            <a:spAutoFit/>
          </a:bodyPr>
          <a:lstStyle/>
          <a:p>
            <a:pPr algn="ctr">
              <a:lnSpc>
                <a:spcPts val="7725"/>
              </a:lnSpc>
              <a:spcBef>
                <a:spcPct val="0"/>
              </a:spcBef>
            </a:pPr>
            <a:r>
              <a:rPr lang="en-US" sz="5518" b="1">
                <a:solidFill>
                  <a:srgbClr val="FFFFFF"/>
                </a:solidFill>
                <a:latin typeface="One Little Font Bold"/>
                <a:ea typeface="One Little Font Bold"/>
                <a:cs typeface="One Little Font Bold"/>
                <a:sym typeface="One Little Font Bold"/>
              </a:rPr>
              <a:t>Πώς ζουν εκεί οι ψυχές;</a:t>
            </a:r>
          </a:p>
        </p:txBody>
      </p:sp>
      <p:sp>
        <p:nvSpPr>
          <p:cNvPr id="15" name="TextBox 15"/>
          <p:cNvSpPr txBox="1"/>
          <p:nvPr/>
        </p:nvSpPr>
        <p:spPr>
          <a:xfrm>
            <a:off x="9144000" y="7328502"/>
            <a:ext cx="7599470" cy="2619375"/>
          </a:xfrm>
          <a:prstGeom prst="rect">
            <a:avLst/>
          </a:prstGeom>
        </p:spPr>
        <p:txBody>
          <a:bodyPr lIns="0" tIns="0" rIns="0" bIns="0" rtlCol="0" anchor="t">
            <a:spAutoFit/>
          </a:bodyPr>
          <a:lstStyle/>
          <a:p>
            <a:pPr algn="ctr">
              <a:lnSpc>
                <a:spcPts val="4162"/>
              </a:lnSpc>
            </a:pPr>
            <a:r>
              <a:rPr lang="en-US" sz="3469" b="1">
                <a:solidFill>
                  <a:srgbClr val="000000"/>
                </a:solidFill>
                <a:latin typeface="One Little Font Bold"/>
                <a:ea typeface="One Little Font Bold"/>
                <a:cs typeface="One Little Font Bold"/>
                <a:sym typeface="One Little Font Bold"/>
              </a:rPr>
              <a:t> Οι Θείες Λειτουργίες και τα μνημόσυνα, όταν μάλιστα συνοδεύονται με ελεημοσύνες και κυρίως με την προσωπική μας μετάνοια, προσφέρουν πολύ μεγάλη ωφέλεια στις ψυχές των κεκοιμημένων συγγενών και φίλων μας.</a:t>
            </a:r>
          </a:p>
        </p:txBody>
      </p:sp>
      <p:sp>
        <p:nvSpPr>
          <p:cNvPr id="16" name="TextBox 16"/>
          <p:cNvSpPr txBox="1"/>
          <p:nvPr/>
        </p:nvSpPr>
        <p:spPr>
          <a:xfrm>
            <a:off x="8869235" y="2135373"/>
            <a:ext cx="7599470" cy="3143250"/>
          </a:xfrm>
          <a:prstGeom prst="rect">
            <a:avLst/>
          </a:prstGeom>
        </p:spPr>
        <p:txBody>
          <a:bodyPr lIns="0" tIns="0" rIns="0" bIns="0" rtlCol="0" anchor="t">
            <a:spAutoFit/>
          </a:bodyPr>
          <a:lstStyle/>
          <a:p>
            <a:pPr algn="ctr">
              <a:lnSpc>
                <a:spcPts val="4162"/>
              </a:lnSpc>
            </a:pPr>
            <a:r>
              <a:rPr lang="en-US" sz="3469" b="1">
                <a:solidFill>
                  <a:srgbClr val="000000"/>
                </a:solidFill>
                <a:latin typeface="One Little Font Bold"/>
                <a:ea typeface="One Little Font Bold"/>
                <a:cs typeface="One Little Font Bold"/>
                <a:sym typeface="One Little Font Bold"/>
              </a:rPr>
              <a:t>Είναι πολύ χαρακτηριστικό ότι ο πλούσιος της παραβολής του πλουσίου και του Λαζάρου, ενώ βρισκόταν στην οδύνη της κολάσεως, ενδιαφερόταν για τους συγγενείς του και παρακαλούσε τον Αβραάμ να στείλει τον Λάζαρο για να τους παρακινήσει σε μετάνοια</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166324" y="8367669"/>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2251106" y="2558419"/>
            <a:ext cx="13665552" cy="3524722"/>
            <a:chOff x="0" y="0"/>
            <a:chExt cx="3512739" cy="906032"/>
          </a:xfrm>
        </p:grpSpPr>
        <p:sp>
          <p:nvSpPr>
            <p:cNvPr id="7" name="Freeform 7"/>
            <p:cNvSpPr/>
            <p:nvPr/>
          </p:nvSpPr>
          <p:spPr>
            <a:xfrm>
              <a:off x="0" y="0"/>
              <a:ext cx="3512739" cy="906032"/>
            </a:xfrm>
            <a:custGeom>
              <a:avLst/>
              <a:gdLst/>
              <a:ahLst/>
              <a:cxnLst/>
              <a:rect l="l" t="t" r="r" b="b"/>
              <a:pathLst>
                <a:path w="3512739" h="906032">
                  <a:moveTo>
                    <a:pt x="28893" y="0"/>
                  </a:moveTo>
                  <a:lnTo>
                    <a:pt x="3483846" y="0"/>
                  </a:lnTo>
                  <a:cubicBezTo>
                    <a:pt x="3491509" y="0"/>
                    <a:pt x="3498858" y="3044"/>
                    <a:pt x="3504276" y="8463"/>
                  </a:cubicBezTo>
                  <a:cubicBezTo>
                    <a:pt x="3509695" y="13881"/>
                    <a:pt x="3512739" y="21230"/>
                    <a:pt x="3512739" y="28893"/>
                  </a:cubicBezTo>
                  <a:lnTo>
                    <a:pt x="3512739" y="877139"/>
                  </a:lnTo>
                  <a:cubicBezTo>
                    <a:pt x="3512739" y="884802"/>
                    <a:pt x="3509695" y="892151"/>
                    <a:pt x="3504276" y="897569"/>
                  </a:cubicBezTo>
                  <a:cubicBezTo>
                    <a:pt x="3498858" y="902988"/>
                    <a:pt x="3491509" y="906032"/>
                    <a:pt x="3483846" y="906032"/>
                  </a:cubicBezTo>
                  <a:lnTo>
                    <a:pt x="28893" y="906032"/>
                  </a:lnTo>
                  <a:cubicBezTo>
                    <a:pt x="21230" y="906032"/>
                    <a:pt x="13881" y="902988"/>
                    <a:pt x="8463" y="897569"/>
                  </a:cubicBezTo>
                  <a:cubicBezTo>
                    <a:pt x="3044" y="892151"/>
                    <a:pt x="0" y="884802"/>
                    <a:pt x="0" y="877139"/>
                  </a:cubicBezTo>
                  <a:lnTo>
                    <a:pt x="0" y="28893"/>
                  </a:lnTo>
                  <a:cubicBezTo>
                    <a:pt x="0" y="21230"/>
                    <a:pt x="3044" y="13881"/>
                    <a:pt x="8463" y="8463"/>
                  </a:cubicBezTo>
                  <a:cubicBezTo>
                    <a:pt x="13881" y="3044"/>
                    <a:pt x="21230" y="0"/>
                    <a:pt x="28893" y="0"/>
                  </a:cubicBezTo>
                  <a:close/>
                </a:path>
              </a:pathLst>
            </a:custGeom>
            <a:solidFill>
              <a:srgbClr val="6F7B57"/>
            </a:solidFill>
          </p:spPr>
          <p:txBody>
            <a:bodyPr/>
            <a:lstStyle/>
            <a:p>
              <a:endParaRPr lang="el-GR"/>
            </a:p>
          </p:txBody>
        </p:sp>
        <p:sp>
          <p:nvSpPr>
            <p:cNvPr id="8" name="TextBox 8"/>
            <p:cNvSpPr txBox="1"/>
            <p:nvPr/>
          </p:nvSpPr>
          <p:spPr>
            <a:xfrm>
              <a:off x="0" y="-38100"/>
              <a:ext cx="3512739" cy="944132"/>
            </a:xfrm>
            <a:prstGeom prst="rect">
              <a:avLst/>
            </a:prstGeom>
          </p:spPr>
          <p:txBody>
            <a:bodyPr lIns="42653" tIns="42653" rIns="42653" bIns="42653" rtlCol="0" anchor="ctr"/>
            <a:lstStyle/>
            <a:p>
              <a:pPr algn="ctr">
                <a:lnSpc>
                  <a:spcPts val="2799"/>
                </a:lnSpc>
              </a:pPr>
              <a:endParaRPr/>
            </a:p>
          </p:txBody>
        </p:sp>
      </p:grpSp>
      <p:sp>
        <p:nvSpPr>
          <p:cNvPr id="9" name="TextBox 9"/>
          <p:cNvSpPr txBox="1"/>
          <p:nvPr/>
        </p:nvSpPr>
        <p:spPr>
          <a:xfrm>
            <a:off x="2590800" y="2998137"/>
            <a:ext cx="13139815" cy="2727670"/>
          </a:xfrm>
          <a:prstGeom prst="rect">
            <a:avLst/>
          </a:prstGeom>
        </p:spPr>
        <p:txBody>
          <a:bodyPr wrap="square" lIns="0" tIns="0" rIns="0" bIns="0" rtlCol="0" anchor="t">
            <a:spAutoFit/>
          </a:bodyPr>
          <a:lstStyle/>
          <a:p>
            <a:pPr algn="ctr">
              <a:lnSpc>
                <a:spcPts val="5301"/>
              </a:lnSpc>
            </a:pPr>
            <a:r>
              <a:rPr lang="en-US" sz="4650" dirty="0">
                <a:solidFill>
                  <a:srgbClr val="FFFFFF"/>
                </a:solidFill>
                <a:latin typeface="One Little Font"/>
                <a:ea typeface="One Little Font"/>
                <a:cs typeface="One Little Font"/>
                <a:sym typeface="One Little Font"/>
              </a:rPr>
              <a:t>ΣΥΝΘΗΜΑ: </a:t>
            </a:r>
          </a:p>
          <a:p>
            <a:pPr algn="ctr">
              <a:lnSpc>
                <a:spcPts val="5301"/>
              </a:lnSpc>
            </a:pPr>
            <a:r>
              <a:rPr lang="en-US" sz="4650" dirty="0" err="1">
                <a:solidFill>
                  <a:srgbClr val="FFFFFF"/>
                </a:solidFill>
                <a:latin typeface="One Little Font"/>
                <a:ea typeface="One Little Font"/>
                <a:cs typeface="One Little Font"/>
                <a:sym typeface="One Little Font"/>
              </a:rPr>
              <a:t>Είσ</a:t>
            </a:r>
            <a:r>
              <a:rPr lang="en-US" sz="4650" dirty="0">
                <a:solidFill>
                  <a:srgbClr val="FFFFFF"/>
                </a:solidFill>
                <a:latin typeface="One Little Font"/>
                <a:ea typeface="One Little Font"/>
                <a:cs typeface="One Little Font"/>
                <a:sym typeface="One Little Font"/>
              </a:rPr>
              <a:t>αι πλασμένος για να ζήσεις αιώνια! </a:t>
            </a:r>
            <a:r>
              <a:rPr lang="en-US" sz="4650" dirty="0" err="1">
                <a:solidFill>
                  <a:srgbClr val="FFFFFF"/>
                </a:solidFill>
                <a:latin typeface="One Little Font"/>
                <a:ea typeface="One Little Font"/>
                <a:cs typeface="One Little Font"/>
                <a:sym typeface="One Little Font"/>
              </a:rPr>
              <a:t>Ζήσε</a:t>
            </a:r>
            <a:r>
              <a:rPr lang="en-US" sz="4650" dirty="0">
                <a:solidFill>
                  <a:srgbClr val="FFFFFF"/>
                </a:solidFill>
                <a:latin typeface="One Little Font"/>
                <a:ea typeface="One Little Font"/>
                <a:cs typeface="One Little Font"/>
                <a:sym typeface="One Little Font"/>
              </a:rPr>
              <a:t> από </a:t>
            </a:r>
            <a:r>
              <a:rPr lang="en-US" sz="4650" dirty="0" err="1">
                <a:solidFill>
                  <a:srgbClr val="FFFFFF"/>
                </a:solidFill>
                <a:latin typeface="One Little Font"/>
                <a:ea typeface="One Little Font"/>
                <a:cs typeface="One Little Font"/>
                <a:sym typeface="One Little Font"/>
              </a:rPr>
              <a:t>τώρ</a:t>
            </a:r>
            <a:r>
              <a:rPr lang="en-US" sz="4650" dirty="0">
                <a:solidFill>
                  <a:srgbClr val="FFFFFF"/>
                </a:solidFill>
                <a:latin typeface="One Little Font"/>
                <a:ea typeface="One Little Font"/>
                <a:cs typeface="One Little Font"/>
                <a:sym typeface="One Little Font"/>
              </a:rPr>
              <a:t>α ενωμένος με τον Κύριο για να είσαι αιώνια ευτυχισμένος μαζί Του!</a:t>
            </a:r>
          </a:p>
        </p:txBody>
      </p:sp>
      <p:grpSp>
        <p:nvGrpSpPr>
          <p:cNvPr id="10" name="Group 10"/>
          <p:cNvGrpSpPr/>
          <p:nvPr/>
        </p:nvGrpSpPr>
        <p:grpSpPr>
          <a:xfrm>
            <a:off x="-1166324" y="-3628311"/>
            <a:ext cx="20620648" cy="4920440"/>
            <a:chOff x="0" y="0"/>
            <a:chExt cx="27494198" cy="6560587"/>
          </a:xfrm>
        </p:grpSpPr>
        <p:sp>
          <p:nvSpPr>
            <p:cNvPr id="11" name="Freeform 11"/>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12" name="Freeform 12"/>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998075" y="1251322"/>
            <a:ext cx="16261225" cy="7784355"/>
            <a:chOff x="0" y="0"/>
            <a:chExt cx="21681634" cy="10379140"/>
          </a:xfrm>
        </p:grpSpPr>
        <p:sp>
          <p:nvSpPr>
            <p:cNvPr id="4" name="Freeform 4"/>
            <p:cNvSpPr/>
            <p:nvPr/>
          </p:nvSpPr>
          <p:spPr>
            <a:xfrm>
              <a:off x="6579236" y="0"/>
              <a:ext cx="3954965" cy="4961796"/>
            </a:xfrm>
            <a:custGeom>
              <a:avLst/>
              <a:gdLst/>
              <a:ahLst/>
              <a:cxnLst/>
              <a:rect l="l" t="t" r="r" b="b"/>
              <a:pathLst>
                <a:path w="3954965" h="4961796">
                  <a:moveTo>
                    <a:pt x="0" y="0"/>
                  </a:moveTo>
                  <a:lnTo>
                    <a:pt x="3954965" y="0"/>
                  </a:lnTo>
                  <a:lnTo>
                    <a:pt x="3954965" y="4961796"/>
                  </a:lnTo>
                  <a:lnTo>
                    <a:pt x="0" y="49617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9960598" y="0"/>
              <a:ext cx="4229931" cy="4961796"/>
            </a:xfrm>
            <a:custGeom>
              <a:avLst/>
              <a:gdLst/>
              <a:ahLst/>
              <a:cxnLst/>
              <a:rect l="l" t="t" r="r" b="b"/>
              <a:pathLst>
                <a:path w="4229931" h="4961796">
                  <a:moveTo>
                    <a:pt x="0" y="0"/>
                  </a:moveTo>
                  <a:lnTo>
                    <a:pt x="4229931" y="0"/>
                  </a:lnTo>
                  <a:lnTo>
                    <a:pt x="4229931" y="4961796"/>
                  </a:lnTo>
                  <a:lnTo>
                    <a:pt x="0" y="4961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6" name="TextBox 6"/>
            <p:cNvSpPr txBox="1"/>
            <p:nvPr/>
          </p:nvSpPr>
          <p:spPr>
            <a:xfrm>
              <a:off x="0" y="5414344"/>
              <a:ext cx="21681634" cy="4964796"/>
            </a:xfrm>
            <a:prstGeom prst="rect">
              <a:avLst/>
            </a:prstGeom>
          </p:spPr>
          <p:txBody>
            <a:bodyPr lIns="0" tIns="0" rIns="0" bIns="0" rtlCol="0" anchor="t">
              <a:spAutoFit/>
            </a:bodyPr>
            <a:lstStyle/>
            <a:p>
              <a:pPr algn="ctr">
                <a:lnSpc>
                  <a:spcPts val="6010"/>
                </a:lnSpc>
                <a:spcBef>
                  <a:spcPct val="0"/>
                </a:spcBef>
              </a:pPr>
              <a:r>
                <a:rPr lang="en-US" sz="4293"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020294" y="8400233"/>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1711624" y="-3502970"/>
            <a:ext cx="20620648" cy="4920440"/>
            <a:chOff x="0" y="0"/>
            <a:chExt cx="27494198" cy="6560587"/>
          </a:xfrm>
        </p:grpSpPr>
        <p:sp>
          <p:nvSpPr>
            <p:cNvPr id="7" name="Freeform 7"/>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8" name="Freeform 8"/>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9" name="Group 9"/>
          <p:cNvGrpSpPr/>
          <p:nvPr/>
        </p:nvGrpSpPr>
        <p:grpSpPr>
          <a:xfrm>
            <a:off x="4329229" y="1816212"/>
            <a:ext cx="8538943" cy="6185278"/>
            <a:chOff x="0" y="0"/>
            <a:chExt cx="11385257" cy="8247037"/>
          </a:xfrm>
        </p:grpSpPr>
        <p:sp>
          <p:nvSpPr>
            <p:cNvPr id="10" name="Freeform 10"/>
            <p:cNvSpPr/>
            <p:nvPr/>
          </p:nvSpPr>
          <p:spPr>
            <a:xfrm>
              <a:off x="3675425" y="0"/>
              <a:ext cx="4034407" cy="5162370"/>
            </a:xfrm>
            <a:custGeom>
              <a:avLst/>
              <a:gdLst/>
              <a:ahLst/>
              <a:cxnLst/>
              <a:rect l="l" t="t" r="r" b="b"/>
              <a:pathLst>
                <a:path w="4034407" h="5162370">
                  <a:moveTo>
                    <a:pt x="0" y="0"/>
                  </a:moveTo>
                  <a:lnTo>
                    <a:pt x="4034407" y="0"/>
                  </a:lnTo>
                  <a:lnTo>
                    <a:pt x="4034407" y="5162370"/>
                  </a:lnTo>
                  <a:lnTo>
                    <a:pt x="0" y="5162370"/>
                  </a:lnTo>
                  <a:lnTo>
                    <a:pt x="0" y="0"/>
                  </a:lnTo>
                  <a:close/>
                </a:path>
              </a:pathLst>
            </a:custGeom>
            <a:blipFill>
              <a:blip r:embed="rId5"/>
              <a:stretch>
                <a:fillRect/>
              </a:stretch>
            </a:blipFill>
          </p:spPr>
          <p:txBody>
            <a:bodyPr/>
            <a:lstStyle/>
            <a:p>
              <a:endParaRPr lang="el-GR"/>
            </a:p>
          </p:txBody>
        </p:sp>
        <p:sp>
          <p:nvSpPr>
            <p:cNvPr id="11" name="TextBox 11"/>
            <p:cNvSpPr txBox="1"/>
            <p:nvPr/>
          </p:nvSpPr>
          <p:spPr>
            <a:xfrm>
              <a:off x="0" y="5878984"/>
              <a:ext cx="11385257" cy="2368053"/>
            </a:xfrm>
            <a:prstGeom prst="rect">
              <a:avLst/>
            </a:prstGeom>
          </p:spPr>
          <p:txBody>
            <a:bodyPr lIns="0" tIns="0" rIns="0" bIns="0" rtlCol="0" anchor="t">
              <a:spAutoFit/>
            </a:bodyPr>
            <a:lstStyle/>
            <a:p>
              <a:pPr algn="ctr">
                <a:lnSpc>
                  <a:spcPts val="4598"/>
                </a:lnSpc>
              </a:pPr>
              <a:r>
                <a:rPr lang="en-US" sz="4297" b="1" spc="202">
                  <a:solidFill>
                    <a:srgbClr val="6F7B57"/>
                  </a:solidFill>
                  <a:latin typeface="One Little Font Bold"/>
                  <a:ea typeface="One Little Font Bold"/>
                  <a:cs typeface="One Little Font Bold"/>
                  <a:sym typeface="One Little Font Bold"/>
                </a:rPr>
                <a:t>Ιερά Μητρόπολις</a:t>
              </a:r>
            </a:p>
            <a:p>
              <a:pPr algn="ctr">
                <a:lnSpc>
                  <a:spcPts val="4598"/>
                </a:lnSpc>
              </a:pPr>
              <a:r>
                <a:rPr lang="en-US" sz="4297" b="1" spc="202">
                  <a:solidFill>
                    <a:srgbClr val="6F7B57"/>
                  </a:solidFill>
                  <a:latin typeface="One Little Font Bold"/>
                  <a:ea typeface="One Little Font Bold"/>
                  <a:cs typeface="One Little Font Bold"/>
                  <a:sym typeface="One Little Font Bold"/>
                </a:rPr>
                <a:t>Μεσογαίας &amp; Λαυρεωτικής</a:t>
              </a:r>
            </a:p>
            <a:p>
              <a:pPr algn="ctr">
                <a:lnSpc>
                  <a:spcPts val="4598"/>
                </a:lnSpc>
              </a:pPr>
              <a:r>
                <a:rPr lang="en-US" sz="4297" b="1" spc="202">
                  <a:solidFill>
                    <a:srgbClr val="6F7B57"/>
                  </a:solidFill>
                  <a:latin typeface="One Little Font Bold"/>
                  <a:ea typeface="One Little Font Bold"/>
                  <a:cs typeface="One Little Font Bold"/>
                  <a:sym typeface="One Little Font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387299" y="111058"/>
            <a:ext cx="17513401" cy="9147242"/>
            <a:chOff x="0" y="0"/>
            <a:chExt cx="23351202" cy="12196322"/>
          </a:xfrm>
        </p:grpSpPr>
        <p:sp>
          <p:nvSpPr>
            <p:cNvPr id="4" name="Freeform 4"/>
            <p:cNvSpPr/>
            <p:nvPr/>
          </p:nvSpPr>
          <p:spPr>
            <a:xfrm>
              <a:off x="3022085" y="4369421"/>
              <a:ext cx="3943934" cy="4947957"/>
            </a:xfrm>
            <a:custGeom>
              <a:avLst/>
              <a:gdLst/>
              <a:ahLst/>
              <a:cxnLst/>
              <a:rect l="l" t="t" r="r" b="b"/>
              <a:pathLst>
                <a:path w="3943934" h="4947957">
                  <a:moveTo>
                    <a:pt x="0" y="0"/>
                  </a:moveTo>
                  <a:lnTo>
                    <a:pt x="3943934" y="0"/>
                  </a:lnTo>
                  <a:lnTo>
                    <a:pt x="3943934" y="4947957"/>
                  </a:lnTo>
                  <a:lnTo>
                    <a:pt x="0" y="4947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TextBox 5"/>
            <p:cNvSpPr txBox="1"/>
            <p:nvPr/>
          </p:nvSpPr>
          <p:spPr>
            <a:xfrm>
              <a:off x="848759" y="2808767"/>
              <a:ext cx="22502442" cy="1949719"/>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6" name="TextBox 6"/>
            <p:cNvSpPr txBox="1"/>
            <p:nvPr/>
          </p:nvSpPr>
          <p:spPr>
            <a:xfrm>
              <a:off x="2227240" y="1645999"/>
              <a:ext cx="19542785" cy="614824"/>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7" name="TextBox 7"/>
            <p:cNvSpPr txBox="1"/>
            <p:nvPr/>
          </p:nvSpPr>
          <p:spPr>
            <a:xfrm>
              <a:off x="7708624" y="5310667"/>
              <a:ext cx="9019480" cy="33235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
          <p:nvSpPr>
            <p:cNvPr id="8" name="TextBox 8"/>
            <p:cNvSpPr txBox="1"/>
            <p:nvPr/>
          </p:nvSpPr>
          <p:spPr>
            <a:xfrm>
              <a:off x="1085527" y="8699141"/>
              <a:ext cx="22265675" cy="3497181"/>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9" name="Freeform 9"/>
            <p:cNvSpPr/>
            <p:nvPr/>
          </p:nvSpPr>
          <p:spPr>
            <a:xfrm>
              <a:off x="17149412" y="4635366"/>
              <a:ext cx="4033438" cy="4731306"/>
            </a:xfrm>
            <a:custGeom>
              <a:avLst/>
              <a:gdLst/>
              <a:ahLst/>
              <a:cxnLst/>
              <a:rect l="l" t="t" r="r" b="b"/>
              <a:pathLst>
                <a:path w="4033438" h="4731306">
                  <a:moveTo>
                    <a:pt x="0" y="0"/>
                  </a:moveTo>
                  <a:lnTo>
                    <a:pt x="4033438" y="0"/>
                  </a:lnTo>
                  <a:lnTo>
                    <a:pt x="4033438" y="4731305"/>
                  </a:lnTo>
                  <a:lnTo>
                    <a:pt x="0" y="47313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10" name="Freeform 10"/>
            <p:cNvSpPr/>
            <p:nvPr/>
          </p:nvSpPr>
          <p:spPr>
            <a:xfrm>
              <a:off x="0" y="0"/>
              <a:ext cx="2141653" cy="2740429"/>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7"/>
              <a:stretch>
                <a:fillRect/>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052745" y="6446829"/>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1166324" y="-1546011"/>
            <a:ext cx="20620648" cy="4920440"/>
            <a:chOff x="0" y="0"/>
            <a:chExt cx="27494198" cy="6560587"/>
          </a:xfrm>
        </p:grpSpPr>
        <p:sp>
          <p:nvSpPr>
            <p:cNvPr id="7" name="Freeform 7"/>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8" name="Freeform 8"/>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9" name="Freeform 9"/>
          <p:cNvSpPr/>
          <p:nvPr/>
        </p:nvSpPr>
        <p:spPr>
          <a:xfrm>
            <a:off x="2906533" y="7205757"/>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10" name="Freeform 10"/>
          <p:cNvSpPr/>
          <p:nvPr/>
        </p:nvSpPr>
        <p:spPr>
          <a:xfrm>
            <a:off x="11869897" y="7205757"/>
            <a:ext cx="2332846" cy="3223276"/>
          </a:xfrm>
          <a:custGeom>
            <a:avLst/>
            <a:gdLst/>
            <a:ahLst/>
            <a:cxnLst/>
            <a:rect l="l" t="t" r="r" b="b"/>
            <a:pathLst>
              <a:path w="2332846" h="3223276">
                <a:moveTo>
                  <a:pt x="0" y="0"/>
                </a:moveTo>
                <a:lnTo>
                  <a:pt x="2332846" y="0"/>
                </a:lnTo>
                <a:lnTo>
                  <a:pt x="2332846" y="3223276"/>
                </a:lnTo>
                <a:lnTo>
                  <a:pt x="0" y="3223276"/>
                </a:lnTo>
                <a:lnTo>
                  <a:pt x="0" y="0"/>
                </a:lnTo>
                <a:close/>
              </a:path>
            </a:pathLst>
          </a:custGeom>
          <a:blipFill>
            <a:blip r:embed="rId7"/>
            <a:stretch>
              <a:fillRect/>
            </a:stretch>
          </a:blipFill>
        </p:spPr>
        <p:txBody>
          <a:bodyPr/>
          <a:lstStyle/>
          <a:p>
            <a:endParaRPr lang="el-GR"/>
          </a:p>
        </p:txBody>
      </p:sp>
      <p:grpSp>
        <p:nvGrpSpPr>
          <p:cNvPr id="11" name="Group 11"/>
          <p:cNvGrpSpPr/>
          <p:nvPr/>
        </p:nvGrpSpPr>
        <p:grpSpPr>
          <a:xfrm>
            <a:off x="-12694747" y="7171345"/>
            <a:ext cx="12836073" cy="1595741"/>
            <a:chOff x="0" y="0"/>
            <a:chExt cx="17114763" cy="2127655"/>
          </a:xfrm>
        </p:grpSpPr>
        <p:sp>
          <p:nvSpPr>
            <p:cNvPr id="12" name="TextBox 12"/>
            <p:cNvSpPr txBox="1"/>
            <p:nvPr/>
          </p:nvSpPr>
          <p:spPr>
            <a:xfrm>
              <a:off x="0" y="-114300"/>
              <a:ext cx="6855937" cy="646766"/>
            </a:xfrm>
            <a:prstGeom prst="rect">
              <a:avLst/>
            </a:prstGeom>
          </p:spPr>
          <p:txBody>
            <a:bodyPr lIns="0" tIns="0" rIns="0" bIns="0" rtlCol="0" anchor="t">
              <a:spAutoFit/>
            </a:bodyPr>
            <a:lstStyle/>
            <a:p>
              <a:pPr algn="l">
                <a:lnSpc>
                  <a:spcPts val="3713"/>
                </a:lnSpc>
                <a:spcBef>
                  <a:spcPct val="0"/>
                </a:spcBef>
              </a:pPr>
              <a:r>
                <a:rPr lang="en-US" sz="2652" b="1" i="1">
                  <a:solidFill>
                    <a:srgbClr val="FFFFFF"/>
                  </a:solidFill>
                  <a:latin typeface="Futura Bold Italics"/>
                  <a:ea typeface="Futura Bold Italics"/>
                  <a:cs typeface="Futura Bold Italics"/>
                  <a:sym typeface="Futura Bold Italics"/>
                </a:rPr>
                <a:t>Comprehension Questions:</a:t>
              </a:r>
            </a:p>
          </p:txBody>
        </p:sp>
        <p:sp>
          <p:nvSpPr>
            <p:cNvPr id="13" name="TextBox 13"/>
            <p:cNvSpPr txBox="1"/>
            <p:nvPr/>
          </p:nvSpPr>
          <p:spPr>
            <a:xfrm>
              <a:off x="0" y="700410"/>
              <a:ext cx="17114763" cy="1427245"/>
            </a:xfrm>
            <a:prstGeom prst="rect">
              <a:avLst/>
            </a:prstGeom>
          </p:spPr>
          <p:txBody>
            <a:bodyPr lIns="0" tIns="0" rIns="0" bIns="0" rtlCol="0" anchor="t">
              <a:spAutoFit/>
            </a:bodyPr>
            <a:lstStyle/>
            <a:p>
              <a:pPr marL="432332" lvl="1" indent="-216166" algn="l">
                <a:lnSpc>
                  <a:spcPts val="2803"/>
                </a:lnSpc>
                <a:buFont typeface="Arial"/>
                <a:buChar char="•"/>
              </a:pPr>
              <a:r>
                <a:rPr lang="en-US" sz="2002">
                  <a:solidFill>
                    <a:srgbClr val="FFFFFF"/>
                  </a:solidFill>
                  <a:latin typeface="Futura"/>
                  <a:ea typeface="Futura"/>
                  <a:cs typeface="Futura"/>
                  <a:sym typeface="Futura"/>
                </a:rPr>
                <a:t>Who writes the series of letters at the beginning of the novel, and to whom are they addressed?</a:t>
              </a:r>
            </a:p>
            <a:p>
              <a:pPr marL="432332" lvl="1" indent="-216166" algn="l">
                <a:lnSpc>
                  <a:spcPts val="2803"/>
                </a:lnSpc>
                <a:buFont typeface="Arial"/>
                <a:buChar char="•"/>
              </a:pPr>
              <a:r>
                <a:rPr lang="en-US" sz="2002">
                  <a:solidFill>
                    <a:srgbClr val="FFFFFF"/>
                  </a:solidFill>
                  <a:latin typeface="Futura"/>
                  <a:ea typeface="Futura"/>
                  <a:cs typeface="Futura"/>
                  <a:sym typeface="Futura"/>
                </a:rPr>
                <a:t>What happens to Captain Walton’s ship during his Arctic expedition?</a:t>
              </a:r>
            </a:p>
            <a:p>
              <a:pPr marL="432332" lvl="1" indent="-216166" algn="l">
                <a:lnSpc>
                  <a:spcPts val="2803"/>
                </a:lnSpc>
                <a:buFont typeface="Arial"/>
                <a:buChar char="•"/>
              </a:pPr>
              <a:r>
                <a:rPr lang="en-US" sz="2002">
                  <a:solidFill>
                    <a:srgbClr val="FFFFFF"/>
                  </a:solidFill>
                  <a:latin typeface="Futura"/>
                  <a:ea typeface="Futura"/>
                  <a:cs typeface="Futura"/>
                  <a:sym typeface="Futura"/>
                </a:rPr>
                <a:t>How does Victor Frankenstein become connected to Captain Walton’s story?</a:t>
              </a:r>
            </a:p>
          </p:txBody>
        </p:sp>
      </p:grpSp>
      <p:sp>
        <p:nvSpPr>
          <p:cNvPr id="14" name="TextBox 14"/>
          <p:cNvSpPr txBox="1"/>
          <p:nvPr/>
        </p:nvSpPr>
        <p:spPr>
          <a:xfrm>
            <a:off x="685801" y="4154849"/>
            <a:ext cx="16612810" cy="1436291"/>
          </a:xfrm>
          <a:prstGeom prst="rect">
            <a:avLst/>
          </a:prstGeom>
        </p:spPr>
        <p:txBody>
          <a:bodyPr wrap="square" lIns="0" tIns="0" rIns="0" bIns="0" rtlCol="0" anchor="t">
            <a:spAutoFit/>
          </a:bodyPr>
          <a:lstStyle/>
          <a:p>
            <a:pPr algn="ctr">
              <a:lnSpc>
                <a:spcPts val="11168"/>
              </a:lnSpc>
              <a:spcBef>
                <a:spcPct val="0"/>
              </a:spcBef>
            </a:pPr>
            <a:r>
              <a:rPr lang="en-US" sz="7977" dirty="0" err="1">
                <a:solidFill>
                  <a:srgbClr val="4B3825"/>
                </a:solidFill>
                <a:latin typeface="One Little Font"/>
                <a:ea typeface="One Little Font"/>
                <a:cs typeface="One Little Font"/>
                <a:sym typeface="One Little Font"/>
              </a:rPr>
              <a:t>Τι</a:t>
            </a:r>
            <a:r>
              <a:rPr lang="en-US" sz="7977" dirty="0">
                <a:solidFill>
                  <a:srgbClr val="4B3825"/>
                </a:solidFill>
                <a:latin typeface="One Little Font"/>
                <a:ea typeface="One Little Font"/>
                <a:cs typeface="One Little Font"/>
                <a:sym typeface="One Little Font"/>
              </a:rPr>
              <a:t> </a:t>
            </a:r>
            <a:r>
              <a:rPr lang="en-US" sz="7977" dirty="0" err="1">
                <a:solidFill>
                  <a:srgbClr val="4B3825"/>
                </a:solidFill>
                <a:latin typeface="One Little Font"/>
                <a:ea typeface="One Little Font"/>
                <a:cs typeface="One Little Font"/>
                <a:sym typeface="One Little Font"/>
              </a:rPr>
              <a:t>είν</a:t>
            </a:r>
            <a:r>
              <a:rPr lang="en-US" sz="7977" dirty="0">
                <a:solidFill>
                  <a:srgbClr val="4B3825"/>
                </a:solidFill>
                <a:latin typeface="One Little Font"/>
                <a:ea typeface="One Little Font"/>
                <a:cs typeface="One Little Font"/>
                <a:sym typeface="One Little Font"/>
              </a:rPr>
              <a:t>αι αυτό που σας φοβίζει περισσότερο;</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166324" y="9198563"/>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1028700" y="859476"/>
            <a:ext cx="4554017" cy="3176010"/>
            <a:chOff x="0" y="0"/>
            <a:chExt cx="1741122" cy="1214273"/>
          </a:xfrm>
        </p:grpSpPr>
        <p:sp>
          <p:nvSpPr>
            <p:cNvPr id="7" name="Freeform 7"/>
            <p:cNvSpPr/>
            <p:nvPr/>
          </p:nvSpPr>
          <p:spPr>
            <a:xfrm>
              <a:off x="0" y="0"/>
              <a:ext cx="1741122" cy="1214273"/>
            </a:xfrm>
            <a:custGeom>
              <a:avLst/>
              <a:gdLst/>
              <a:ahLst/>
              <a:cxnLst/>
              <a:rect l="l" t="t" r="r" b="b"/>
              <a:pathLst>
                <a:path w="1741122" h="1214273">
                  <a:moveTo>
                    <a:pt x="56101" y="0"/>
                  </a:moveTo>
                  <a:lnTo>
                    <a:pt x="1685021" y="0"/>
                  </a:lnTo>
                  <a:cubicBezTo>
                    <a:pt x="1699900" y="0"/>
                    <a:pt x="1714169" y="5911"/>
                    <a:pt x="1724690" y="16432"/>
                  </a:cubicBezTo>
                  <a:cubicBezTo>
                    <a:pt x="1735211" y="26952"/>
                    <a:pt x="1741122" y="41222"/>
                    <a:pt x="1741122" y="56101"/>
                  </a:cubicBezTo>
                  <a:lnTo>
                    <a:pt x="1741122" y="1158172"/>
                  </a:lnTo>
                  <a:cubicBezTo>
                    <a:pt x="1741122" y="1173051"/>
                    <a:pt x="1735211" y="1187321"/>
                    <a:pt x="1724690" y="1197842"/>
                  </a:cubicBezTo>
                  <a:cubicBezTo>
                    <a:pt x="1714169" y="1208362"/>
                    <a:pt x="1699900" y="1214273"/>
                    <a:pt x="1685021" y="1214273"/>
                  </a:cubicBezTo>
                  <a:lnTo>
                    <a:pt x="56101" y="1214273"/>
                  </a:lnTo>
                  <a:cubicBezTo>
                    <a:pt x="41222" y="1214273"/>
                    <a:pt x="26952" y="1208362"/>
                    <a:pt x="16432" y="1197842"/>
                  </a:cubicBezTo>
                  <a:cubicBezTo>
                    <a:pt x="5911" y="1187321"/>
                    <a:pt x="0" y="1173051"/>
                    <a:pt x="0" y="1158172"/>
                  </a:cubicBezTo>
                  <a:lnTo>
                    <a:pt x="0" y="56101"/>
                  </a:lnTo>
                  <a:cubicBezTo>
                    <a:pt x="0" y="41222"/>
                    <a:pt x="5911" y="26952"/>
                    <a:pt x="16432" y="16432"/>
                  </a:cubicBezTo>
                  <a:cubicBezTo>
                    <a:pt x="26952" y="5911"/>
                    <a:pt x="41222" y="0"/>
                    <a:pt x="56101" y="0"/>
                  </a:cubicBezTo>
                  <a:close/>
                </a:path>
              </a:pathLst>
            </a:custGeom>
            <a:solidFill>
              <a:srgbClr val="6F7B57"/>
            </a:solidFill>
          </p:spPr>
          <p:txBody>
            <a:bodyPr/>
            <a:lstStyle/>
            <a:p>
              <a:endParaRPr lang="el-GR"/>
            </a:p>
          </p:txBody>
        </p:sp>
        <p:sp>
          <p:nvSpPr>
            <p:cNvPr id="8" name="TextBox 8"/>
            <p:cNvSpPr txBox="1"/>
            <p:nvPr/>
          </p:nvSpPr>
          <p:spPr>
            <a:xfrm>
              <a:off x="0" y="-38100"/>
              <a:ext cx="1741122" cy="1252373"/>
            </a:xfrm>
            <a:prstGeom prst="rect">
              <a:avLst/>
            </a:prstGeom>
          </p:spPr>
          <p:txBody>
            <a:bodyPr lIns="34995" tIns="34995" rIns="34995" bIns="34995" rtlCol="0" anchor="ctr"/>
            <a:lstStyle/>
            <a:p>
              <a:pPr algn="ctr">
                <a:lnSpc>
                  <a:spcPts val="2799"/>
                </a:lnSpc>
              </a:pPr>
              <a:endParaRPr/>
            </a:p>
          </p:txBody>
        </p:sp>
      </p:grpSp>
      <p:grpSp>
        <p:nvGrpSpPr>
          <p:cNvPr id="9" name="Group 9"/>
          <p:cNvGrpSpPr/>
          <p:nvPr/>
        </p:nvGrpSpPr>
        <p:grpSpPr>
          <a:xfrm>
            <a:off x="7136406" y="236122"/>
            <a:ext cx="10484118" cy="10050878"/>
            <a:chOff x="0" y="0"/>
            <a:chExt cx="13978824" cy="13401171"/>
          </a:xfrm>
        </p:grpSpPr>
        <p:sp>
          <p:nvSpPr>
            <p:cNvPr id="10" name="Freeform 10"/>
            <p:cNvSpPr/>
            <p:nvPr/>
          </p:nvSpPr>
          <p:spPr>
            <a:xfrm>
              <a:off x="0" y="0"/>
              <a:ext cx="13588006" cy="13401171"/>
            </a:xfrm>
            <a:custGeom>
              <a:avLst/>
              <a:gdLst/>
              <a:ahLst/>
              <a:cxnLst/>
              <a:rect l="l" t="t" r="r" b="b"/>
              <a:pathLst>
                <a:path w="13588006" h="13401171">
                  <a:moveTo>
                    <a:pt x="0" y="0"/>
                  </a:moveTo>
                  <a:lnTo>
                    <a:pt x="13588006" y="0"/>
                  </a:lnTo>
                  <a:lnTo>
                    <a:pt x="13588006" y="13401171"/>
                  </a:lnTo>
                  <a:lnTo>
                    <a:pt x="0" y="134011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11" name="TextBox 11"/>
            <p:cNvSpPr txBox="1"/>
            <p:nvPr/>
          </p:nvSpPr>
          <p:spPr>
            <a:xfrm>
              <a:off x="911725" y="3106337"/>
              <a:ext cx="3344273" cy="1510562"/>
            </a:xfrm>
            <a:prstGeom prst="rect">
              <a:avLst/>
            </a:prstGeom>
          </p:spPr>
          <p:txBody>
            <a:bodyPr lIns="0" tIns="0" rIns="0" bIns="0" rtlCol="0" anchor="t">
              <a:spAutoFit/>
            </a:bodyPr>
            <a:lstStyle/>
            <a:p>
              <a:pPr algn="l">
                <a:lnSpc>
                  <a:spcPts val="2915"/>
                </a:lnSpc>
              </a:pPr>
              <a:r>
                <a:rPr lang="en-US" sz="3134" b="1">
                  <a:solidFill>
                    <a:srgbClr val="3A3948"/>
                  </a:solidFill>
                  <a:latin typeface="One Little Font Bold"/>
                  <a:ea typeface="One Little Font Bold"/>
                  <a:cs typeface="One Little Font Bold"/>
                  <a:sym typeface="One Little Font Bold"/>
                </a:rPr>
                <a:t>πολλές δραστηριότητες ή υποχρεώσεις</a:t>
              </a:r>
            </a:p>
          </p:txBody>
        </p:sp>
        <p:sp>
          <p:nvSpPr>
            <p:cNvPr id="12" name="TextBox 12"/>
            <p:cNvSpPr txBox="1"/>
            <p:nvPr/>
          </p:nvSpPr>
          <p:spPr>
            <a:xfrm>
              <a:off x="5541085" y="1231759"/>
              <a:ext cx="3927300" cy="1788853"/>
            </a:xfrm>
            <a:prstGeom prst="rect">
              <a:avLst/>
            </a:prstGeom>
          </p:spPr>
          <p:txBody>
            <a:bodyPr lIns="0" tIns="0" rIns="0" bIns="0" rtlCol="0" anchor="t">
              <a:spAutoFit/>
            </a:bodyPr>
            <a:lstStyle/>
            <a:p>
              <a:pPr algn="l">
                <a:lnSpc>
                  <a:spcPts val="3423"/>
                </a:lnSpc>
              </a:pPr>
              <a:r>
                <a:rPr lang="en-US" sz="3681" b="1">
                  <a:solidFill>
                    <a:srgbClr val="3A3948"/>
                  </a:solidFill>
                  <a:latin typeface="One Little Font Bold"/>
                  <a:ea typeface="One Little Font Bold"/>
                  <a:cs typeface="One Little Font Bold"/>
                  <a:sym typeface="One Little Font Bold"/>
                </a:rPr>
                <a:t>οικονομικά προβλήματα στο σπίτι </a:t>
              </a:r>
            </a:p>
          </p:txBody>
        </p:sp>
        <p:sp>
          <p:nvSpPr>
            <p:cNvPr id="13" name="TextBox 13"/>
            <p:cNvSpPr txBox="1"/>
            <p:nvPr/>
          </p:nvSpPr>
          <p:spPr>
            <a:xfrm>
              <a:off x="9660705" y="4002267"/>
              <a:ext cx="3927300" cy="1788853"/>
            </a:xfrm>
            <a:prstGeom prst="rect">
              <a:avLst/>
            </a:prstGeom>
          </p:spPr>
          <p:txBody>
            <a:bodyPr lIns="0" tIns="0" rIns="0" bIns="0" rtlCol="0" anchor="t">
              <a:spAutoFit/>
            </a:bodyPr>
            <a:lstStyle/>
            <a:p>
              <a:pPr algn="l">
                <a:lnSpc>
                  <a:spcPts val="3423"/>
                </a:lnSpc>
              </a:pPr>
              <a:r>
                <a:rPr lang="en-US" sz="3681" b="1">
                  <a:solidFill>
                    <a:srgbClr val="3A3948"/>
                  </a:solidFill>
                  <a:latin typeface="One Little Font Bold"/>
                  <a:ea typeface="One Little Font Bold"/>
                  <a:cs typeface="One Little Font Bold"/>
                  <a:sym typeface="One Little Font Bold"/>
                </a:rPr>
                <a:t>διαμάχες με συμμαθητές </a:t>
              </a:r>
            </a:p>
            <a:p>
              <a:pPr algn="l">
                <a:lnSpc>
                  <a:spcPts val="3423"/>
                </a:lnSpc>
              </a:pPr>
              <a:r>
                <a:rPr lang="en-US" sz="3681" b="1">
                  <a:solidFill>
                    <a:srgbClr val="3A3948"/>
                  </a:solidFill>
                  <a:latin typeface="One Little Font Bold"/>
                  <a:ea typeface="One Little Font Bold"/>
                  <a:cs typeface="One Little Font Bold"/>
                  <a:sym typeface="One Little Font Bold"/>
                </a:rPr>
                <a:t>και φίλους</a:t>
              </a:r>
            </a:p>
          </p:txBody>
        </p:sp>
        <p:sp>
          <p:nvSpPr>
            <p:cNvPr id="14" name="TextBox 14"/>
            <p:cNvSpPr txBox="1"/>
            <p:nvPr/>
          </p:nvSpPr>
          <p:spPr>
            <a:xfrm>
              <a:off x="10051524" y="8733953"/>
              <a:ext cx="3927300" cy="1788853"/>
            </a:xfrm>
            <a:prstGeom prst="rect">
              <a:avLst/>
            </a:prstGeom>
          </p:spPr>
          <p:txBody>
            <a:bodyPr lIns="0" tIns="0" rIns="0" bIns="0" rtlCol="0" anchor="t">
              <a:spAutoFit/>
            </a:bodyPr>
            <a:lstStyle/>
            <a:p>
              <a:pPr algn="l">
                <a:lnSpc>
                  <a:spcPts val="3423"/>
                </a:lnSpc>
              </a:pPr>
              <a:r>
                <a:rPr lang="en-US" sz="3681" b="1">
                  <a:solidFill>
                    <a:srgbClr val="3A3948"/>
                  </a:solidFill>
                  <a:latin typeface="One Little Font Bold"/>
                  <a:ea typeface="One Little Font Bold"/>
                  <a:cs typeface="One Little Font Bold"/>
                  <a:sym typeface="One Little Font Bold"/>
                </a:rPr>
                <a:t>θάνατος κοντινού προσώπου </a:t>
              </a:r>
            </a:p>
          </p:txBody>
        </p:sp>
      </p:grpSp>
      <p:sp>
        <p:nvSpPr>
          <p:cNvPr id="15" name="Freeform 15"/>
          <p:cNvSpPr/>
          <p:nvPr/>
        </p:nvSpPr>
        <p:spPr>
          <a:xfrm>
            <a:off x="762854" y="4559624"/>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16" name="TextBox 16"/>
          <p:cNvSpPr txBox="1"/>
          <p:nvPr/>
        </p:nvSpPr>
        <p:spPr>
          <a:xfrm>
            <a:off x="1028700" y="1240159"/>
            <a:ext cx="4459650" cy="2328918"/>
          </a:xfrm>
          <a:prstGeom prst="rect">
            <a:avLst/>
          </a:prstGeom>
        </p:spPr>
        <p:txBody>
          <a:bodyPr lIns="0" tIns="0" rIns="0" bIns="0" rtlCol="0" anchor="t">
            <a:spAutoFit/>
          </a:bodyPr>
          <a:lstStyle/>
          <a:p>
            <a:pPr algn="ctr">
              <a:lnSpc>
                <a:spcPts val="6240"/>
              </a:lnSpc>
              <a:spcBef>
                <a:spcPct val="0"/>
              </a:spcBef>
            </a:pPr>
            <a:r>
              <a:rPr lang="en-US" sz="4457" b="1">
                <a:solidFill>
                  <a:srgbClr val="FFFFFF"/>
                </a:solidFill>
                <a:latin typeface="One Little Font Bold"/>
                <a:ea typeface="One Little Font Bold"/>
                <a:cs typeface="One Little Font Bold"/>
                <a:sym typeface="One Little Font Bold"/>
              </a:rPr>
              <a:t>Θέματα που προκαλούν άγχος στους εφήβους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sp>
        <p:nvSpPr>
          <p:cNvPr id="3" name="TextBox 3"/>
          <p:cNvSpPr txBox="1"/>
          <p:nvPr/>
        </p:nvSpPr>
        <p:spPr>
          <a:xfrm>
            <a:off x="3434787" y="1133475"/>
            <a:ext cx="11418426" cy="1589001"/>
          </a:xfrm>
          <a:prstGeom prst="rect">
            <a:avLst/>
          </a:prstGeom>
        </p:spPr>
        <p:txBody>
          <a:bodyPr lIns="0" tIns="0" rIns="0" bIns="0" rtlCol="0" anchor="t">
            <a:spAutoFit/>
          </a:bodyPr>
          <a:lstStyle/>
          <a:p>
            <a:pPr algn="ctr">
              <a:lnSpc>
                <a:spcPts val="12230"/>
              </a:lnSpc>
            </a:pPr>
            <a:r>
              <a:rPr lang="en-US" sz="11118">
                <a:solidFill>
                  <a:srgbClr val="3D3D3D"/>
                </a:solidFill>
                <a:latin typeface="One Little Font"/>
                <a:ea typeface="One Little Font"/>
                <a:cs typeface="One Little Font"/>
                <a:sym typeface="One Little Font"/>
              </a:rPr>
              <a:t>Τι είναι ο θάνατος;</a:t>
            </a:r>
          </a:p>
        </p:txBody>
      </p:sp>
      <p:grpSp>
        <p:nvGrpSpPr>
          <p:cNvPr id="4" name="Group 4"/>
          <p:cNvGrpSpPr/>
          <p:nvPr/>
        </p:nvGrpSpPr>
        <p:grpSpPr>
          <a:xfrm>
            <a:off x="-1166324" y="-3891740"/>
            <a:ext cx="20620648" cy="4920440"/>
            <a:chOff x="0" y="0"/>
            <a:chExt cx="27494198" cy="6560587"/>
          </a:xfrm>
        </p:grpSpPr>
        <p:sp>
          <p:nvSpPr>
            <p:cNvPr id="5" name="Freeform 5"/>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6" name="Freeform 6"/>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7" name="Freeform 7"/>
          <p:cNvSpPr/>
          <p:nvPr/>
        </p:nvSpPr>
        <p:spPr>
          <a:xfrm>
            <a:off x="391331" y="2443892"/>
            <a:ext cx="8433449" cy="7843108"/>
          </a:xfrm>
          <a:custGeom>
            <a:avLst/>
            <a:gdLst/>
            <a:ahLst/>
            <a:cxnLst/>
            <a:rect l="l" t="t" r="r" b="b"/>
            <a:pathLst>
              <a:path w="8433449" h="7843108">
                <a:moveTo>
                  <a:pt x="0" y="0"/>
                </a:moveTo>
                <a:lnTo>
                  <a:pt x="8433449" y="0"/>
                </a:lnTo>
                <a:lnTo>
                  <a:pt x="8433449" y="7843108"/>
                </a:lnTo>
                <a:lnTo>
                  <a:pt x="0" y="7843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8" name="Freeform 8"/>
          <p:cNvSpPr/>
          <p:nvPr/>
        </p:nvSpPr>
        <p:spPr>
          <a:xfrm>
            <a:off x="4772433" y="3201209"/>
            <a:ext cx="3150505" cy="1780035"/>
          </a:xfrm>
          <a:custGeom>
            <a:avLst/>
            <a:gdLst/>
            <a:ahLst/>
            <a:cxnLst/>
            <a:rect l="l" t="t" r="r" b="b"/>
            <a:pathLst>
              <a:path w="3150505" h="1780035">
                <a:moveTo>
                  <a:pt x="0" y="0"/>
                </a:moveTo>
                <a:lnTo>
                  <a:pt x="3150505" y="0"/>
                </a:lnTo>
                <a:lnTo>
                  <a:pt x="3150505" y="1780035"/>
                </a:lnTo>
                <a:lnTo>
                  <a:pt x="0" y="1780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9" name="Freeform 9"/>
          <p:cNvSpPr/>
          <p:nvPr/>
        </p:nvSpPr>
        <p:spPr>
          <a:xfrm>
            <a:off x="10725588" y="2302638"/>
            <a:ext cx="5578156" cy="3660635"/>
          </a:xfrm>
          <a:custGeom>
            <a:avLst/>
            <a:gdLst/>
            <a:ahLst/>
            <a:cxnLst/>
            <a:rect l="l" t="t" r="r" b="b"/>
            <a:pathLst>
              <a:path w="5578156" h="3660635">
                <a:moveTo>
                  <a:pt x="0" y="0"/>
                </a:moveTo>
                <a:lnTo>
                  <a:pt x="5578156" y="0"/>
                </a:lnTo>
                <a:lnTo>
                  <a:pt x="5578156" y="3660635"/>
                </a:lnTo>
                <a:lnTo>
                  <a:pt x="0" y="3660635"/>
                </a:lnTo>
                <a:lnTo>
                  <a:pt x="0" y="0"/>
                </a:lnTo>
                <a:close/>
              </a:path>
            </a:pathLst>
          </a:custGeom>
          <a:blipFill>
            <a:blip r:embed="rId9"/>
            <a:stretch>
              <a:fillRect b="-14286"/>
            </a:stretch>
          </a:blipFill>
        </p:spPr>
        <p:txBody>
          <a:bodyPr/>
          <a:lstStyle/>
          <a:p>
            <a:endParaRPr lang="el-GR"/>
          </a:p>
        </p:txBody>
      </p:sp>
      <p:sp>
        <p:nvSpPr>
          <p:cNvPr id="10" name="TextBox 10"/>
          <p:cNvSpPr txBox="1"/>
          <p:nvPr/>
        </p:nvSpPr>
        <p:spPr>
          <a:xfrm>
            <a:off x="9641834" y="6191893"/>
            <a:ext cx="8476753" cy="3371227"/>
          </a:xfrm>
          <a:prstGeom prst="rect">
            <a:avLst/>
          </a:prstGeom>
        </p:spPr>
        <p:txBody>
          <a:bodyPr lIns="0" tIns="0" rIns="0" bIns="0" rtlCol="0" anchor="t">
            <a:spAutoFit/>
          </a:bodyPr>
          <a:lstStyle/>
          <a:p>
            <a:pPr algn="ctr">
              <a:lnSpc>
                <a:spcPts val="5391"/>
              </a:lnSpc>
              <a:spcBef>
                <a:spcPct val="0"/>
              </a:spcBef>
            </a:pPr>
            <a:r>
              <a:rPr lang="en-US" sz="3850" b="1" dirty="0" err="1">
                <a:solidFill>
                  <a:srgbClr val="3D3D3D"/>
                </a:solidFill>
                <a:latin typeface="One Little Font Bold"/>
                <a:ea typeface="One Little Font Bold"/>
                <a:cs typeface="One Little Font Bold"/>
                <a:sym typeface="One Little Font Bold"/>
              </a:rPr>
              <a:t>Οι</a:t>
            </a:r>
            <a:r>
              <a:rPr lang="en-US" sz="3850" b="1" dirty="0">
                <a:solidFill>
                  <a:srgbClr val="3D3D3D"/>
                </a:solidFill>
                <a:latin typeface="One Little Font Bold"/>
                <a:ea typeface="One Little Font Bold"/>
                <a:cs typeface="One Little Font Bold"/>
                <a:sym typeface="One Little Font Bold"/>
              </a:rPr>
              <a:t> </a:t>
            </a:r>
            <a:r>
              <a:rPr lang="en-US" sz="3850" b="1" dirty="0" err="1">
                <a:solidFill>
                  <a:srgbClr val="3D3D3D"/>
                </a:solidFill>
                <a:latin typeface="One Little Font Bold"/>
                <a:ea typeface="One Little Font Bold"/>
                <a:cs typeface="One Little Font Bold"/>
                <a:sym typeface="One Little Font Bold"/>
              </a:rPr>
              <a:t>άγιοι</a:t>
            </a:r>
            <a:r>
              <a:rPr lang="en-US" sz="3850" b="1" dirty="0">
                <a:solidFill>
                  <a:srgbClr val="3D3D3D"/>
                </a:solidFill>
                <a:latin typeface="One Little Font Bold"/>
                <a:ea typeface="One Little Font Bold"/>
                <a:cs typeface="One Little Font Bold"/>
                <a:sym typeface="One Little Font Bold"/>
              </a:rPr>
              <a:t> Πα</a:t>
            </a:r>
            <a:r>
              <a:rPr lang="en-US" sz="3850" b="1" dirty="0" err="1">
                <a:solidFill>
                  <a:srgbClr val="3D3D3D"/>
                </a:solidFill>
                <a:latin typeface="One Little Font Bold"/>
                <a:ea typeface="One Little Font Bold"/>
                <a:cs typeface="One Little Font Bold"/>
                <a:sym typeface="One Little Font Bold"/>
              </a:rPr>
              <a:t>τέρες</a:t>
            </a:r>
            <a:r>
              <a:rPr lang="en-US" sz="3850" b="1" dirty="0">
                <a:solidFill>
                  <a:srgbClr val="3D3D3D"/>
                </a:solidFill>
                <a:latin typeface="One Little Font Bold"/>
                <a:ea typeface="One Little Font Bold"/>
                <a:cs typeface="One Little Font Bold"/>
                <a:sym typeface="One Little Font Bold"/>
              </a:rPr>
              <a:t> </a:t>
            </a:r>
            <a:r>
              <a:rPr lang="en-US" sz="3850" b="1" dirty="0" err="1">
                <a:solidFill>
                  <a:srgbClr val="3D3D3D"/>
                </a:solidFill>
                <a:latin typeface="One Little Font Bold"/>
                <a:ea typeface="One Little Font Bold"/>
                <a:cs typeface="One Little Font Bold"/>
                <a:sym typeface="One Little Font Bold"/>
              </a:rPr>
              <a:t>της</a:t>
            </a:r>
            <a:r>
              <a:rPr lang="en-US" sz="3850" b="1" dirty="0">
                <a:solidFill>
                  <a:srgbClr val="3D3D3D"/>
                </a:solidFill>
                <a:latin typeface="One Little Font Bold"/>
                <a:ea typeface="One Little Font Bold"/>
                <a:cs typeface="One Little Font Bold"/>
                <a:sym typeface="One Little Font Bold"/>
              </a:rPr>
              <a:t> </a:t>
            </a:r>
            <a:r>
              <a:rPr lang="en-US" sz="3850" b="1" dirty="0" err="1">
                <a:solidFill>
                  <a:srgbClr val="3D3D3D"/>
                </a:solidFill>
                <a:latin typeface="One Little Font Bold"/>
                <a:ea typeface="One Little Font Bold"/>
                <a:cs typeface="One Little Font Bold"/>
                <a:sym typeface="One Little Font Bold"/>
              </a:rPr>
              <a:t>Εκκλησί</a:t>
            </a:r>
            <a:r>
              <a:rPr lang="en-US" sz="3850" b="1" dirty="0">
                <a:solidFill>
                  <a:srgbClr val="3D3D3D"/>
                </a:solidFill>
                <a:latin typeface="One Little Font Bold"/>
                <a:ea typeface="One Little Font Bold"/>
                <a:cs typeface="One Little Font Bold"/>
                <a:sym typeface="One Little Font Bold"/>
              </a:rPr>
              <a:t>ας μας, φωτισμένοι από το Άγιο Πνεύμα, μας διδάσκουν ότι θάνατος είναι ο χωρισμός της ψυχής από το σώμα. Ο </a:t>
            </a:r>
            <a:r>
              <a:rPr lang="en-US" sz="3850" b="1" dirty="0" err="1">
                <a:solidFill>
                  <a:srgbClr val="3D3D3D"/>
                </a:solidFill>
                <a:latin typeface="One Little Font Bold"/>
                <a:ea typeface="One Little Font Bold"/>
                <a:cs typeface="One Little Font Bold"/>
                <a:sym typeface="One Little Font Bold"/>
              </a:rPr>
              <a:t>θάν</a:t>
            </a:r>
            <a:r>
              <a:rPr lang="en-US" sz="3850" b="1" dirty="0">
                <a:solidFill>
                  <a:srgbClr val="3D3D3D"/>
                </a:solidFill>
                <a:latin typeface="One Little Font Bold"/>
                <a:ea typeface="One Little Font Bold"/>
                <a:cs typeface="One Little Font Bold"/>
                <a:sym typeface="One Little Font Bold"/>
              </a:rPr>
              <a:t>ατος ήλθε σαν συνέπεια της αμαρτίας...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728235" y="1346621"/>
            <a:ext cx="12462596" cy="1028203"/>
            <a:chOff x="0" y="0"/>
            <a:chExt cx="3909238" cy="322524"/>
          </a:xfrm>
        </p:grpSpPr>
        <p:sp>
          <p:nvSpPr>
            <p:cNvPr id="4" name="Freeform 4"/>
            <p:cNvSpPr/>
            <p:nvPr/>
          </p:nvSpPr>
          <p:spPr>
            <a:xfrm>
              <a:off x="0" y="0"/>
              <a:ext cx="3909239" cy="322524"/>
            </a:xfrm>
            <a:custGeom>
              <a:avLst/>
              <a:gdLst/>
              <a:ahLst/>
              <a:cxnLst/>
              <a:rect l="l" t="t" r="r" b="b"/>
              <a:pathLst>
                <a:path w="3909239" h="322524">
                  <a:moveTo>
                    <a:pt x="31682" y="0"/>
                  </a:moveTo>
                  <a:lnTo>
                    <a:pt x="3877557" y="0"/>
                  </a:lnTo>
                  <a:cubicBezTo>
                    <a:pt x="3885959" y="0"/>
                    <a:pt x="3894018" y="3338"/>
                    <a:pt x="3899959" y="9279"/>
                  </a:cubicBezTo>
                  <a:cubicBezTo>
                    <a:pt x="3905901" y="15221"/>
                    <a:pt x="3909239" y="23279"/>
                    <a:pt x="3909239" y="31682"/>
                  </a:cubicBezTo>
                  <a:lnTo>
                    <a:pt x="3909239" y="290842"/>
                  </a:lnTo>
                  <a:cubicBezTo>
                    <a:pt x="3909239" y="299245"/>
                    <a:pt x="3905901" y="307303"/>
                    <a:pt x="3899959" y="313245"/>
                  </a:cubicBezTo>
                  <a:cubicBezTo>
                    <a:pt x="3894018" y="319186"/>
                    <a:pt x="3885959" y="322524"/>
                    <a:pt x="3877557" y="322524"/>
                  </a:cubicBezTo>
                  <a:lnTo>
                    <a:pt x="31682" y="322524"/>
                  </a:lnTo>
                  <a:cubicBezTo>
                    <a:pt x="23279" y="322524"/>
                    <a:pt x="15221" y="319186"/>
                    <a:pt x="9279" y="313245"/>
                  </a:cubicBezTo>
                  <a:cubicBezTo>
                    <a:pt x="3338" y="307303"/>
                    <a:pt x="0" y="299245"/>
                    <a:pt x="0" y="290842"/>
                  </a:cubicBezTo>
                  <a:lnTo>
                    <a:pt x="0" y="31682"/>
                  </a:lnTo>
                  <a:cubicBezTo>
                    <a:pt x="0" y="23279"/>
                    <a:pt x="3338" y="15221"/>
                    <a:pt x="9279" y="9279"/>
                  </a:cubicBezTo>
                  <a:cubicBezTo>
                    <a:pt x="15221" y="3338"/>
                    <a:pt x="23279" y="0"/>
                    <a:pt x="31682" y="0"/>
                  </a:cubicBezTo>
                  <a:close/>
                </a:path>
              </a:pathLst>
            </a:custGeom>
            <a:solidFill>
              <a:srgbClr val="6F7B57"/>
            </a:solidFill>
          </p:spPr>
          <p:txBody>
            <a:bodyPr/>
            <a:lstStyle/>
            <a:p>
              <a:endParaRPr lang="el-GR"/>
            </a:p>
          </p:txBody>
        </p:sp>
        <p:sp>
          <p:nvSpPr>
            <p:cNvPr id="5" name="TextBox 5"/>
            <p:cNvSpPr txBox="1"/>
            <p:nvPr/>
          </p:nvSpPr>
          <p:spPr>
            <a:xfrm>
              <a:off x="0" y="-38100"/>
              <a:ext cx="3909238" cy="360624"/>
            </a:xfrm>
            <a:prstGeom prst="rect">
              <a:avLst/>
            </a:prstGeom>
          </p:spPr>
          <p:txBody>
            <a:bodyPr lIns="42653" tIns="42653" rIns="42653" bIns="42653" rtlCol="0" anchor="ctr"/>
            <a:lstStyle/>
            <a:p>
              <a:pPr algn="l">
                <a:lnSpc>
                  <a:spcPts val="2799"/>
                </a:lnSpc>
              </a:pPr>
              <a:endParaRPr/>
            </a:p>
          </p:txBody>
        </p:sp>
      </p:grpSp>
      <p:grpSp>
        <p:nvGrpSpPr>
          <p:cNvPr id="6" name="Group 6"/>
          <p:cNvGrpSpPr/>
          <p:nvPr/>
        </p:nvGrpSpPr>
        <p:grpSpPr>
          <a:xfrm>
            <a:off x="3189890" y="3154908"/>
            <a:ext cx="9800249" cy="1112411"/>
            <a:chOff x="0" y="0"/>
            <a:chExt cx="3074119" cy="348939"/>
          </a:xfrm>
        </p:grpSpPr>
        <p:sp>
          <p:nvSpPr>
            <p:cNvPr id="7" name="Freeform 7"/>
            <p:cNvSpPr/>
            <p:nvPr/>
          </p:nvSpPr>
          <p:spPr>
            <a:xfrm>
              <a:off x="0" y="0"/>
              <a:ext cx="3074119" cy="348939"/>
            </a:xfrm>
            <a:custGeom>
              <a:avLst/>
              <a:gdLst/>
              <a:ahLst/>
              <a:cxnLst/>
              <a:rect l="l" t="t" r="r" b="b"/>
              <a:pathLst>
                <a:path w="3074119" h="348939">
                  <a:moveTo>
                    <a:pt x="40289" y="0"/>
                  </a:moveTo>
                  <a:lnTo>
                    <a:pt x="3033831" y="0"/>
                  </a:lnTo>
                  <a:cubicBezTo>
                    <a:pt x="3044516" y="0"/>
                    <a:pt x="3054764" y="4245"/>
                    <a:pt x="3062319" y="11800"/>
                  </a:cubicBezTo>
                  <a:cubicBezTo>
                    <a:pt x="3069875" y="19356"/>
                    <a:pt x="3074119" y="29603"/>
                    <a:pt x="3074119" y="40289"/>
                  </a:cubicBezTo>
                  <a:lnTo>
                    <a:pt x="3074119" y="308650"/>
                  </a:lnTo>
                  <a:cubicBezTo>
                    <a:pt x="3074119" y="319335"/>
                    <a:pt x="3069875" y="329583"/>
                    <a:pt x="3062319" y="337138"/>
                  </a:cubicBezTo>
                  <a:cubicBezTo>
                    <a:pt x="3054764" y="344694"/>
                    <a:pt x="3044516" y="348939"/>
                    <a:pt x="3033831" y="348939"/>
                  </a:cubicBezTo>
                  <a:lnTo>
                    <a:pt x="40289" y="348939"/>
                  </a:lnTo>
                  <a:cubicBezTo>
                    <a:pt x="29603" y="348939"/>
                    <a:pt x="19356" y="344694"/>
                    <a:pt x="11800" y="337138"/>
                  </a:cubicBezTo>
                  <a:cubicBezTo>
                    <a:pt x="4245" y="329583"/>
                    <a:pt x="0" y="319335"/>
                    <a:pt x="0" y="308650"/>
                  </a:cubicBezTo>
                  <a:lnTo>
                    <a:pt x="0" y="40289"/>
                  </a:lnTo>
                  <a:cubicBezTo>
                    <a:pt x="0" y="29603"/>
                    <a:pt x="4245" y="19356"/>
                    <a:pt x="11800" y="11800"/>
                  </a:cubicBezTo>
                  <a:cubicBezTo>
                    <a:pt x="19356" y="4245"/>
                    <a:pt x="29603" y="0"/>
                    <a:pt x="40289" y="0"/>
                  </a:cubicBezTo>
                  <a:close/>
                </a:path>
              </a:pathLst>
            </a:custGeom>
            <a:solidFill>
              <a:srgbClr val="3A3948"/>
            </a:solidFill>
          </p:spPr>
          <p:txBody>
            <a:bodyPr/>
            <a:lstStyle/>
            <a:p>
              <a:endParaRPr lang="el-GR"/>
            </a:p>
          </p:txBody>
        </p:sp>
        <p:sp>
          <p:nvSpPr>
            <p:cNvPr id="8" name="TextBox 8"/>
            <p:cNvSpPr txBox="1"/>
            <p:nvPr/>
          </p:nvSpPr>
          <p:spPr>
            <a:xfrm>
              <a:off x="0" y="-38100"/>
              <a:ext cx="3074119" cy="387039"/>
            </a:xfrm>
            <a:prstGeom prst="rect">
              <a:avLst/>
            </a:prstGeom>
          </p:spPr>
          <p:txBody>
            <a:bodyPr lIns="42653" tIns="42653" rIns="42653" bIns="42653" rtlCol="0" anchor="ctr"/>
            <a:lstStyle/>
            <a:p>
              <a:pPr algn="l">
                <a:lnSpc>
                  <a:spcPts val="2799"/>
                </a:lnSpc>
              </a:pPr>
              <a:endParaRPr/>
            </a:p>
          </p:txBody>
        </p:sp>
      </p:grpSp>
      <p:grpSp>
        <p:nvGrpSpPr>
          <p:cNvPr id="9" name="Group 9"/>
          <p:cNvGrpSpPr/>
          <p:nvPr/>
        </p:nvGrpSpPr>
        <p:grpSpPr>
          <a:xfrm>
            <a:off x="1728235" y="3154908"/>
            <a:ext cx="1072241" cy="1040861"/>
            <a:chOff x="0" y="0"/>
            <a:chExt cx="244111" cy="236967"/>
          </a:xfrm>
        </p:grpSpPr>
        <p:sp>
          <p:nvSpPr>
            <p:cNvPr id="10" name="Freeform 10"/>
            <p:cNvSpPr/>
            <p:nvPr/>
          </p:nvSpPr>
          <p:spPr>
            <a:xfrm>
              <a:off x="0" y="0"/>
              <a:ext cx="244111" cy="236967"/>
            </a:xfrm>
            <a:custGeom>
              <a:avLst/>
              <a:gdLst/>
              <a:ahLst/>
              <a:cxnLst/>
              <a:rect l="l" t="t" r="r" b="b"/>
              <a:pathLst>
                <a:path w="244111" h="236967">
                  <a:moveTo>
                    <a:pt x="118484" y="0"/>
                  </a:moveTo>
                  <a:lnTo>
                    <a:pt x="125628" y="0"/>
                  </a:lnTo>
                  <a:cubicBezTo>
                    <a:pt x="157052" y="0"/>
                    <a:pt x="187188" y="12483"/>
                    <a:pt x="209408" y="34703"/>
                  </a:cubicBezTo>
                  <a:cubicBezTo>
                    <a:pt x="231628" y="56923"/>
                    <a:pt x="244111" y="87060"/>
                    <a:pt x="244111" y="118484"/>
                  </a:cubicBezTo>
                  <a:lnTo>
                    <a:pt x="244111" y="118484"/>
                  </a:lnTo>
                  <a:cubicBezTo>
                    <a:pt x="244111" y="183920"/>
                    <a:pt x="191064" y="236967"/>
                    <a:pt x="125628" y="236967"/>
                  </a:cubicBezTo>
                  <a:lnTo>
                    <a:pt x="118484" y="236967"/>
                  </a:lnTo>
                  <a:cubicBezTo>
                    <a:pt x="87060" y="236967"/>
                    <a:pt x="56923" y="224484"/>
                    <a:pt x="34703" y="202264"/>
                  </a:cubicBezTo>
                  <a:cubicBezTo>
                    <a:pt x="12483" y="180044"/>
                    <a:pt x="0" y="149907"/>
                    <a:pt x="0" y="118484"/>
                  </a:cubicBezTo>
                  <a:lnTo>
                    <a:pt x="0" y="118484"/>
                  </a:lnTo>
                  <a:cubicBezTo>
                    <a:pt x="0" y="87060"/>
                    <a:pt x="12483" y="56923"/>
                    <a:pt x="34703" y="34703"/>
                  </a:cubicBezTo>
                  <a:cubicBezTo>
                    <a:pt x="56923" y="12483"/>
                    <a:pt x="87060" y="0"/>
                    <a:pt x="118484" y="0"/>
                  </a:cubicBezTo>
                  <a:close/>
                </a:path>
              </a:pathLst>
            </a:custGeom>
            <a:solidFill>
              <a:srgbClr val="3A3948"/>
            </a:solidFill>
          </p:spPr>
          <p:txBody>
            <a:bodyPr/>
            <a:lstStyle/>
            <a:p>
              <a:endParaRPr lang="el-GR"/>
            </a:p>
          </p:txBody>
        </p:sp>
        <p:sp>
          <p:nvSpPr>
            <p:cNvPr id="11" name="TextBox 11"/>
            <p:cNvSpPr txBox="1"/>
            <p:nvPr/>
          </p:nvSpPr>
          <p:spPr>
            <a:xfrm>
              <a:off x="0" y="-38100"/>
              <a:ext cx="244111" cy="275067"/>
            </a:xfrm>
            <a:prstGeom prst="rect">
              <a:avLst/>
            </a:prstGeom>
          </p:spPr>
          <p:txBody>
            <a:bodyPr lIns="42653" tIns="42653" rIns="42653" bIns="42653" rtlCol="0" anchor="ctr"/>
            <a:lstStyle/>
            <a:p>
              <a:pPr algn="l">
                <a:lnSpc>
                  <a:spcPts val="2799"/>
                </a:lnSpc>
              </a:pPr>
              <a:endParaRPr/>
            </a:p>
          </p:txBody>
        </p:sp>
      </p:grpSp>
      <p:grpSp>
        <p:nvGrpSpPr>
          <p:cNvPr id="12" name="Group 12"/>
          <p:cNvGrpSpPr/>
          <p:nvPr/>
        </p:nvGrpSpPr>
        <p:grpSpPr>
          <a:xfrm>
            <a:off x="3189890" y="4746791"/>
            <a:ext cx="9800249" cy="1112411"/>
            <a:chOff x="0" y="0"/>
            <a:chExt cx="3074119" cy="348939"/>
          </a:xfrm>
        </p:grpSpPr>
        <p:sp>
          <p:nvSpPr>
            <p:cNvPr id="13" name="Freeform 13"/>
            <p:cNvSpPr/>
            <p:nvPr/>
          </p:nvSpPr>
          <p:spPr>
            <a:xfrm>
              <a:off x="0" y="0"/>
              <a:ext cx="3074119" cy="348939"/>
            </a:xfrm>
            <a:custGeom>
              <a:avLst/>
              <a:gdLst/>
              <a:ahLst/>
              <a:cxnLst/>
              <a:rect l="l" t="t" r="r" b="b"/>
              <a:pathLst>
                <a:path w="3074119" h="348939">
                  <a:moveTo>
                    <a:pt x="40289" y="0"/>
                  </a:moveTo>
                  <a:lnTo>
                    <a:pt x="3033831" y="0"/>
                  </a:lnTo>
                  <a:cubicBezTo>
                    <a:pt x="3044516" y="0"/>
                    <a:pt x="3054764" y="4245"/>
                    <a:pt x="3062319" y="11800"/>
                  </a:cubicBezTo>
                  <a:cubicBezTo>
                    <a:pt x="3069875" y="19356"/>
                    <a:pt x="3074119" y="29603"/>
                    <a:pt x="3074119" y="40289"/>
                  </a:cubicBezTo>
                  <a:lnTo>
                    <a:pt x="3074119" y="308650"/>
                  </a:lnTo>
                  <a:cubicBezTo>
                    <a:pt x="3074119" y="319335"/>
                    <a:pt x="3069875" y="329583"/>
                    <a:pt x="3062319" y="337138"/>
                  </a:cubicBezTo>
                  <a:cubicBezTo>
                    <a:pt x="3054764" y="344694"/>
                    <a:pt x="3044516" y="348939"/>
                    <a:pt x="3033831" y="348939"/>
                  </a:cubicBezTo>
                  <a:lnTo>
                    <a:pt x="40289" y="348939"/>
                  </a:lnTo>
                  <a:cubicBezTo>
                    <a:pt x="29603" y="348939"/>
                    <a:pt x="19356" y="344694"/>
                    <a:pt x="11800" y="337138"/>
                  </a:cubicBezTo>
                  <a:cubicBezTo>
                    <a:pt x="4245" y="329583"/>
                    <a:pt x="0" y="319335"/>
                    <a:pt x="0" y="308650"/>
                  </a:cubicBezTo>
                  <a:lnTo>
                    <a:pt x="0" y="40289"/>
                  </a:lnTo>
                  <a:cubicBezTo>
                    <a:pt x="0" y="29603"/>
                    <a:pt x="4245" y="19356"/>
                    <a:pt x="11800" y="11800"/>
                  </a:cubicBezTo>
                  <a:cubicBezTo>
                    <a:pt x="19356" y="4245"/>
                    <a:pt x="29603" y="0"/>
                    <a:pt x="40289" y="0"/>
                  </a:cubicBezTo>
                  <a:close/>
                </a:path>
              </a:pathLst>
            </a:custGeom>
            <a:solidFill>
              <a:srgbClr val="3A3948"/>
            </a:solidFill>
          </p:spPr>
          <p:txBody>
            <a:bodyPr/>
            <a:lstStyle/>
            <a:p>
              <a:endParaRPr lang="el-GR"/>
            </a:p>
          </p:txBody>
        </p:sp>
        <p:sp>
          <p:nvSpPr>
            <p:cNvPr id="14" name="TextBox 14"/>
            <p:cNvSpPr txBox="1"/>
            <p:nvPr/>
          </p:nvSpPr>
          <p:spPr>
            <a:xfrm>
              <a:off x="0" y="-38100"/>
              <a:ext cx="3074119" cy="387039"/>
            </a:xfrm>
            <a:prstGeom prst="rect">
              <a:avLst/>
            </a:prstGeom>
          </p:spPr>
          <p:txBody>
            <a:bodyPr lIns="42653" tIns="42653" rIns="42653" bIns="42653" rtlCol="0" anchor="ctr"/>
            <a:lstStyle/>
            <a:p>
              <a:pPr algn="l">
                <a:lnSpc>
                  <a:spcPts val="2799"/>
                </a:lnSpc>
              </a:pPr>
              <a:endParaRPr/>
            </a:p>
          </p:txBody>
        </p:sp>
      </p:grpSp>
      <p:grpSp>
        <p:nvGrpSpPr>
          <p:cNvPr id="15" name="Group 15"/>
          <p:cNvGrpSpPr/>
          <p:nvPr/>
        </p:nvGrpSpPr>
        <p:grpSpPr>
          <a:xfrm>
            <a:off x="1728235" y="4746791"/>
            <a:ext cx="1072241" cy="1040861"/>
            <a:chOff x="0" y="0"/>
            <a:chExt cx="244111" cy="236967"/>
          </a:xfrm>
        </p:grpSpPr>
        <p:sp>
          <p:nvSpPr>
            <p:cNvPr id="16" name="Freeform 16"/>
            <p:cNvSpPr/>
            <p:nvPr/>
          </p:nvSpPr>
          <p:spPr>
            <a:xfrm>
              <a:off x="0" y="0"/>
              <a:ext cx="244111" cy="236967"/>
            </a:xfrm>
            <a:custGeom>
              <a:avLst/>
              <a:gdLst/>
              <a:ahLst/>
              <a:cxnLst/>
              <a:rect l="l" t="t" r="r" b="b"/>
              <a:pathLst>
                <a:path w="244111" h="236967">
                  <a:moveTo>
                    <a:pt x="118484" y="0"/>
                  </a:moveTo>
                  <a:lnTo>
                    <a:pt x="125628" y="0"/>
                  </a:lnTo>
                  <a:cubicBezTo>
                    <a:pt x="157052" y="0"/>
                    <a:pt x="187188" y="12483"/>
                    <a:pt x="209408" y="34703"/>
                  </a:cubicBezTo>
                  <a:cubicBezTo>
                    <a:pt x="231628" y="56923"/>
                    <a:pt x="244111" y="87060"/>
                    <a:pt x="244111" y="118484"/>
                  </a:cubicBezTo>
                  <a:lnTo>
                    <a:pt x="244111" y="118484"/>
                  </a:lnTo>
                  <a:cubicBezTo>
                    <a:pt x="244111" y="183920"/>
                    <a:pt x="191064" y="236967"/>
                    <a:pt x="125628" y="236967"/>
                  </a:cubicBezTo>
                  <a:lnTo>
                    <a:pt x="118484" y="236967"/>
                  </a:lnTo>
                  <a:cubicBezTo>
                    <a:pt x="87060" y="236967"/>
                    <a:pt x="56923" y="224484"/>
                    <a:pt x="34703" y="202264"/>
                  </a:cubicBezTo>
                  <a:cubicBezTo>
                    <a:pt x="12483" y="180044"/>
                    <a:pt x="0" y="149907"/>
                    <a:pt x="0" y="118484"/>
                  </a:cubicBezTo>
                  <a:lnTo>
                    <a:pt x="0" y="118484"/>
                  </a:lnTo>
                  <a:cubicBezTo>
                    <a:pt x="0" y="87060"/>
                    <a:pt x="12483" y="56923"/>
                    <a:pt x="34703" y="34703"/>
                  </a:cubicBezTo>
                  <a:cubicBezTo>
                    <a:pt x="56923" y="12483"/>
                    <a:pt x="87060" y="0"/>
                    <a:pt x="118484" y="0"/>
                  </a:cubicBezTo>
                  <a:close/>
                </a:path>
              </a:pathLst>
            </a:custGeom>
            <a:solidFill>
              <a:srgbClr val="3A3948"/>
            </a:solidFill>
          </p:spPr>
          <p:txBody>
            <a:bodyPr/>
            <a:lstStyle/>
            <a:p>
              <a:endParaRPr lang="el-GR"/>
            </a:p>
          </p:txBody>
        </p:sp>
        <p:sp>
          <p:nvSpPr>
            <p:cNvPr id="17" name="TextBox 17"/>
            <p:cNvSpPr txBox="1"/>
            <p:nvPr/>
          </p:nvSpPr>
          <p:spPr>
            <a:xfrm>
              <a:off x="0" y="-38100"/>
              <a:ext cx="244111" cy="275067"/>
            </a:xfrm>
            <a:prstGeom prst="rect">
              <a:avLst/>
            </a:prstGeom>
          </p:spPr>
          <p:txBody>
            <a:bodyPr lIns="42653" tIns="42653" rIns="42653" bIns="42653" rtlCol="0" anchor="ctr"/>
            <a:lstStyle/>
            <a:p>
              <a:pPr algn="l">
                <a:lnSpc>
                  <a:spcPts val="2799"/>
                </a:lnSpc>
              </a:pPr>
              <a:endParaRPr/>
            </a:p>
          </p:txBody>
        </p:sp>
      </p:grpSp>
      <p:sp>
        <p:nvSpPr>
          <p:cNvPr id="18" name="Freeform 18"/>
          <p:cNvSpPr/>
          <p:nvPr/>
        </p:nvSpPr>
        <p:spPr>
          <a:xfrm>
            <a:off x="12748994" y="1969550"/>
            <a:ext cx="4359998" cy="4234648"/>
          </a:xfrm>
          <a:custGeom>
            <a:avLst/>
            <a:gdLst/>
            <a:ahLst/>
            <a:cxnLst/>
            <a:rect l="l" t="t" r="r" b="b"/>
            <a:pathLst>
              <a:path w="4359998" h="4234648">
                <a:moveTo>
                  <a:pt x="0" y="0"/>
                </a:moveTo>
                <a:lnTo>
                  <a:pt x="4359999" y="0"/>
                </a:lnTo>
                <a:lnTo>
                  <a:pt x="4359999" y="4234648"/>
                </a:lnTo>
                <a:lnTo>
                  <a:pt x="0" y="4234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19" name="Freeform 19"/>
          <p:cNvSpPr/>
          <p:nvPr/>
        </p:nvSpPr>
        <p:spPr>
          <a:xfrm>
            <a:off x="5611573" y="6172200"/>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20" name="TextBox 20"/>
          <p:cNvSpPr txBox="1"/>
          <p:nvPr/>
        </p:nvSpPr>
        <p:spPr>
          <a:xfrm>
            <a:off x="2290514" y="1339836"/>
            <a:ext cx="11654086" cy="987450"/>
          </a:xfrm>
          <a:prstGeom prst="rect">
            <a:avLst/>
          </a:prstGeom>
        </p:spPr>
        <p:txBody>
          <a:bodyPr wrap="square" lIns="0" tIns="0" rIns="0" bIns="0" rtlCol="0" anchor="t">
            <a:spAutoFit/>
          </a:bodyPr>
          <a:lstStyle/>
          <a:p>
            <a:pPr algn="ctr">
              <a:lnSpc>
                <a:spcPts val="7725"/>
              </a:lnSpc>
              <a:spcBef>
                <a:spcPct val="0"/>
              </a:spcBef>
            </a:pPr>
            <a:r>
              <a:rPr lang="en-US" sz="5518" b="1" dirty="0">
                <a:solidFill>
                  <a:srgbClr val="FFFFFF"/>
                </a:solidFill>
                <a:latin typeface="One Little Font Bold"/>
                <a:ea typeface="One Little Font Bold"/>
                <a:cs typeface="One Little Font Bold"/>
                <a:sym typeface="One Little Font Bold"/>
              </a:rPr>
              <a:t>Και </a:t>
            </a:r>
            <a:r>
              <a:rPr lang="en-US" sz="5518" b="1" dirty="0" err="1">
                <a:solidFill>
                  <a:srgbClr val="FFFFFF"/>
                </a:solidFill>
                <a:latin typeface="One Little Font Bold"/>
                <a:ea typeface="One Little Font Bold"/>
                <a:cs typeface="One Little Font Bold"/>
                <a:sym typeface="One Little Font Bold"/>
              </a:rPr>
              <a:t>στη</a:t>
            </a:r>
            <a:r>
              <a:rPr lang="en-US" sz="5518" b="1" dirty="0">
                <a:solidFill>
                  <a:srgbClr val="FFFFFF"/>
                </a:solidFill>
                <a:latin typeface="One Little Font Bold"/>
                <a:ea typeface="One Little Font Bold"/>
                <a:cs typeface="One Little Font Bold"/>
                <a:sym typeface="One Little Font Bold"/>
              </a:rPr>
              <a:t> </a:t>
            </a:r>
            <a:r>
              <a:rPr lang="en-US" sz="5518" b="1" dirty="0" err="1">
                <a:solidFill>
                  <a:srgbClr val="FFFFFF"/>
                </a:solidFill>
                <a:latin typeface="One Little Font Bold"/>
                <a:ea typeface="One Little Font Bold"/>
                <a:cs typeface="One Little Font Bold"/>
                <a:sym typeface="One Little Font Bold"/>
              </a:rPr>
              <a:t>συνέχει</a:t>
            </a:r>
            <a:r>
              <a:rPr lang="en-US" sz="5518" b="1" dirty="0">
                <a:solidFill>
                  <a:srgbClr val="FFFFFF"/>
                </a:solidFill>
                <a:latin typeface="One Little Font Bold"/>
                <a:ea typeface="One Little Font Bold"/>
                <a:cs typeface="One Little Font Bold"/>
                <a:sym typeface="One Little Font Bold"/>
              </a:rPr>
              <a:t>α, μετά θάνατον, τι γίνεται;</a:t>
            </a:r>
          </a:p>
        </p:txBody>
      </p:sp>
      <p:sp>
        <p:nvSpPr>
          <p:cNvPr id="21" name="TextBox 21"/>
          <p:cNvSpPr txBox="1"/>
          <p:nvPr/>
        </p:nvSpPr>
        <p:spPr>
          <a:xfrm>
            <a:off x="3591936" y="3368577"/>
            <a:ext cx="9157058" cy="955510"/>
          </a:xfrm>
          <a:prstGeom prst="rect">
            <a:avLst/>
          </a:prstGeom>
        </p:spPr>
        <p:txBody>
          <a:bodyPr lIns="0" tIns="0" rIns="0" bIns="0" rtlCol="0" anchor="t">
            <a:spAutoFit/>
          </a:bodyPr>
          <a:lstStyle/>
          <a:p>
            <a:pPr algn="l">
              <a:lnSpc>
                <a:spcPts val="3604"/>
              </a:lnSpc>
            </a:pPr>
            <a:r>
              <a:rPr lang="en-US" sz="3961" b="1" dirty="0" err="1">
                <a:solidFill>
                  <a:srgbClr val="FFFFFF"/>
                </a:solidFill>
                <a:latin typeface="One Little Font Bold"/>
                <a:ea typeface="One Little Font Bold"/>
                <a:cs typeface="One Little Font Bold"/>
                <a:sym typeface="One Little Font Bold"/>
              </a:rPr>
              <a:t>Το</a:t>
            </a:r>
            <a:r>
              <a:rPr lang="en-US" sz="3961" b="1" dirty="0">
                <a:solidFill>
                  <a:srgbClr val="FFFFFF"/>
                </a:solidFill>
                <a:latin typeface="One Little Font Bold"/>
                <a:ea typeface="One Little Font Bold"/>
                <a:cs typeface="One Little Font Bold"/>
                <a:sym typeface="One Little Font Bold"/>
              </a:rPr>
              <a:t> </a:t>
            </a:r>
            <a:r>
              <a:rPr lang="en-US" sz="3961" b="1" dirty="0" err="1">
                <a:solidFill>
                  <a:srgbClr val="FFFFFF"/>
                </a:solidFill>
                <a:latin typeface="One Little Font Bold"/>
                <a:ea typeface="One Little Font Bold"/>
                <a:cs typeface="One Little Font Bold"/>
                <a:sym typeface="One Little Font Bold"/>
              </a:rPr>
              <a:t>μεν</a:t>
            </a:r>
            <a:r>
              <a:rPr lang="en-US" sz="3961" b="1" dirty="0">
                <a:solidFill>
                  <a:srgbClr val="FFFFFF"/>
                </a:solidFill>
                <a:latin typeface="One Little Font Bold"/>
                <a:ea typeface="One Little Font Bold"/>
                <a:cs typeface="One Little Font Bold"/>
                <a:sym typeface="One Little Font Bold"/>
              </a:rPr>
              <a:t> </a:t>
            </a:r>
            <a:r>
              <a:rPr lang="en-US" sz="3961" b="1" dirty="0" err="1">
                <a:solidFill>
                  <a:srgbClr val="FFFFFF"/>
                </a:solidFill>
                <a:latin typeface="One Little Font Bold"/>
                <a:ea typeface="One Little Font Bold"/>
                <a:cs typeface="One Little Font Bold"/>
                <a:sym typeface="One Little Font Bold"/>
              </a:rPr>
              <a:t>σώμ</a:t>
            </a:r>
            <a:r>
              <a:rPr lang="en-US" sz="3961" b="1" dirty="0">
                <a:solidFill>
                  <a:srgbClr val="FFFFFF"/>
                </a:solidFill>
                <a:latin typeface="One Little Font Bold"/>
                <a:ea typeface="One Little Font Bold"/>
                <a:cs typeface="One Little Font Bold"/>
                <a:sym typeface="One Little Font Bold"/>
              </a:rPr>
              <a:t>α θάβεται στον τάφο και διαλύεται με τη φθορά και την αποσύνθεση.</a:t>
            </a:r>
          </a:p>
        </p:txBody>
      </p:sp>
      <p:sp>
        <p:nvSpPr>
          <p:cNvPr id="22" name="TextBox 22"/>
          <p:cNvSpPr txBox="1"/>
          <p:nvPr/>
        </p:nvSpPr>
        <p:spPr>
          <a:xfrm>
            <a:off x="2117949" y="3159027"/>
            <a:ext cx="292813" cy="927847"/>
          </a:xfrm>
          <a:prstGeom prst="rect">
            <a:avLst/>
          </a:prstGeom>
        </p:spPr>
        <p:txBody>
          <a:bodyPr lIns="0" tIns="0" rIns="0" bIns="0" rtlCol="0" anchor="t">
            <a:spAutoFit/>
          </a:bodyPr>
          <a:lstStyle/>
          <a:p>
            <a:pPr algn="ctr">
              <a:lnSpc>
                <a:spcPts val="7640"/>
              </a:lnSpc>
              <a:spcBef>
                <a:spcPct val="0"/>
              </a:spcBef>
            </a:pPr>
            <a:r>
              <a:rPr lang="en-US" sz="5457" b="1">
                <a:solidFill>
                  <a:srgbClr val="FFFFFF"/>
                </a:solidFill>
                <a:latin typeface="One Little Font Bold"/>
                <a:ea typeface="One Little Font Bold"/>
                <a:cs typeface="One Little Font Bold"/>
                <a:sym typeface="One Little Font Bold"/>
              </a:rPr>
              <a:t>1</a:t>
            </a:r>
          </a:p>
        </p:txBody>
      </p:sp>
      <p:sp>
        <p:nvSpPr>
          <p:cNvPr id="23" name="TextBox 23"/>
          <p:cNvSpPr txBox="1"/>
          <p:nvPr/>
        </p:nvSpPr>
        <p:spPr>
          <a:xfrm>
            <a:off x="3591936" y="5180448"/>
            <a:ext cx="9157058" cy="498310"/>
          </a:xfrm>
          <a:prstGeom prst="rect">
            <a:avLst/>
          </a:prstGeom>
        </p:spPr>
        <p:txBody>
          <a:bodyPr lIns="0" tIns="0" rIns="0" bIns="0" rtlCol="0" anchor="t">
            <a:spAutoFit/>
          </a:bodyPr>
          <a:lstStyle/>
          <a:p>
            <a:pPr algn="l">
              <a:lnSpc>
                <a:spcPts val="3604"/>
              </a:lnSpc>
            </a:pPr>
            <a:r>
              <a:rPr lang="en-US" sz="3961" b="1">
                <a:solidFill>
                  <a:srgbClr val="FFFFFF"/>
                </a:solidFill>
                <a:latin typeface="One Little Font Bold"/>
                <a:ea typeface="One Little Font Bold"/>
                <a:cs typeface="One Little Font Bold"/>
                <a:sym typeface="One Little Font Bold"/>
              </a:rPr>
              <a:t>Η ψυχή όμως συνεχίζει να ζει και μετά θάνατον! </a:t>
            </a:r>
          </a:p>
        </p:txBody>
      </p:sp>
      <p:sp>
        <p:nvSpPr>
          <p:cNvPr id="24" name="TextBox 24"/>
          <p:cNvSpPr txBox="1"/>
          <p:nvPr/>
        </p:nvSpPr>
        <p:spPr>
          <a:xfrm>
            <a:off x="2089724" y="4750911"/>
            <a:ext cx="349264" cy="927847"/>
          </a:xfrm>
          <a:prstGeom prst="rect">
            <a:avLst/>
          </a:prstGeom>
        </p:spPr>
        <p:txBody>
          <a:bodyPr lIns="0" tIns="0" rIns="0" bIns="0" rtlCol="0" anchor="t">
            <a:spAutoFit/>
          </a:bodyPr>
          <a:lstStyle/>
          <a:p>
            <a:pPr algn="ctr">
              <a:lnSpc>
                <a:spcPts val="7640"/>
              </a:lnSpc>
              <a:spcBef>
                <a:spcPct val="0"/>
              </a:spcBef>
            </a:pPr>
            <a:r>
              <a:rPr lang="en-US" sz="5457" b="1">
                <a:solidFill>
                  <a:srgbClr val="FFFFFF"/>
                </a:solidFill>
                <a:latin typeface="One Little Font Bold"/>
                <a:ea typeface="One Little Font Bold"/>
                <a:cs typeface="One Little Font Bold"/>
                <a:sym typeface="One Little Font Bold"/>
              </a:rPr>
              <a:t>2</a:t>
            </a:r>
          </a:p>
        </p:txBody>
      </p:sp>
      <p:grpSp>
        <p:nvGrpSpPr>
          <p:cNvPr id="25" name="Group 25"/>
          <p:cNvGrpSpPr/>
          <p:nvPr/>
        </p:nvGrpSpPr>
        <p:grpSpPr>
          <a:xfrm rot="-5400000">
            <a:off x="8731278" y="3234764"/>
            <a:ext cx="20620648" cy="4920440"/>
            <a:chOff x="0" y="0"/>
            <a:chExt cx="27494198" cy="6560587"/>
          </a:xfrm>
        </p:grpSpPr>
        <p:sp>
          <p:nvSpPr>
            <p:cNvPr id="26" name="Freeform 26"/>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27" name="Freeform 27"/>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grpSp>
      <p:grpSp>
        <p:nvGrpSpPr>
          <p:cNvPr id="28" name="Group 28"/>
          <p:cNvGrpSpPr/>
          <p:nvPr/>
        </p:nvGrpSpPr>
        <p:grpSpPr>
          <a:xfrm rot="-5400000">
            <a:off x="-11379295" y="4168002"/>
            <a:ext cx="20620648" cy="4920440"/>
            <a:chOff x="0" y="0"/>
            <a:chExt cx="27494198" cy="6560587"/>
          </a:xfrm>
        </p:grpSpPr>
        <p:sp>
          <p:nvSpPr>
            <p:cNvPr id="29" name="Freeform 29"/>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30" name="Freeform 30"/>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166324" y="9198563"/>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1166324" y="-3832003"/>
            <a:ext cx="20620648" cy="4920440"/>
            <a:chOff x="0" y="0"/>
            <a:chExt cx="27494198" cy="6560587"/>
          </a:xfrm>
        </p:grpSpPr>
        <p:sp>
          <p:nvSpPr>
            <p:cNvPr id="7" name="Freeform 7"/>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8" name="Freeform 8"/>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9" name="Freeform 9"/>
          <p:cNvSpPr/>
          <p:nvPr/>
        </p:nvSpPr>
        <p:spPr>
          <a:xfrm rot="-742053">
            <a:off x="1298165" y="1673962"/>
            <a:ext cx="9005966" cy="6450523"/>
          </a:xfrm>
          <a:custGeom>
            <a:avLst/>
            <a:gdLst/>
            <a:ahLst/>
            <a:cxnLst/>
            <a:rect l="l" t="t" r="r" b="b"/>
            <a:pathLst>
              <a:path w="9005966" h="6450523">
                <a:moveTo>
                  <a:pt x="0" y="0"/>
                </a:moveTo>
                <a:lnTo>
                  <a:pt x="9005966" y="0"/>
                </a:lnTo>
                <a:lnTo>
                  <a:pt x="9005966" y="6450522"/>
                </a:lnTo>
                <a:lnTo>
                  <a:pt x="0" y="6450522"/>
                </a:lnTo>
                <a:lnTo>
                  <a:pt x="0" y="0"/>
                </a:lnTo>
                <a:close/>
              </a:path>
            </a:pathLst>
          </a:custGeom>
          <a:blipFill>
            <a:blip r:embed="rId5"/>
            <a:stretch>
              <a:fillRect/>
            </a:stretch>
          </a:blipFill>
        </p:spPr>
        <p:txBody>
          <a:bodyPr/>
          <a:lstStyle/>
          <a:p>
            <a:endParaRPr lang="el-GR"/>
          </a:p>
        </p:txBody>
      </p:sp>
      <p:sp>
        <p:nvSpPr>
          <p:cNvPr id="10" name="Freeform 10"/>
          <p:cNvSpPr/>
          <p:nvPr/>
        </p:nvSpPr>
        <p:spPr>
          <a:xfrm>
            <a:off x="11273967" y="1492844"/>
            <a:ext cx="6540248" cy="6812758"/>
          </a:xfrm>
          <a:custGeom>
            <a:avLst/>
            <a:gdLst/>
            <a:ahLst/>
            <a:cxnLst/>
            <a:rect l="l" t="t" r="r" b="b"/>
            <a:pathLst>
              <a:path w="6540248" h="6812758">
                <a:moveTo>
                  <a:pt x="0" y="0"/>
                </a:moveTo>
                <a:lnTo>
                  <a:pt x="6540248" y="0"/>
                </a:lnTo>
                <a:lnTo>
                  <a:pt x="6540248" y="6812758"/>
                </a:lnTo>
                <a:lnTo>
                  <a:pt x="0" y="6812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11" name="TextBox 11"/>
          <p:cNvSpPr txBox="1"/>
          <p:nvPr/>
        </p:nvSpPr>
        <p:spPr>
          <a:xfrm rot="-366224">
            <a:off x="2084733" y="2766399"/>
            <a:ext cx="3513623" cy="4697376"/>
          </a:xfrm>
          <a:prstGeom prst="rect">
            <a:avLst/>
          </a:prstGeom>
        </p:spPr>
        <p:txBody>
          <a:bodyPr lIns="0" tIns="0" rIns="0" bIns="0" rtlCol="0" anchor="t">
            <a:spAutoFit/>
          </a:bodyPr>
          <a:lstStyle/>
          <a:p>
            <a:pPr algn="ctr">
              <a:lnSpc>
                <a:spcPts val="4571"/>
              </a:lnSpc>
              <a:spcBef>
                <a:spcPct val="0"/>
              </a:spcBef>
            </a:pPr>
            <a:r>
              <a:rPr lang="en-US" sz="3265" b="1" dirty="0">
                <a:solidFill>
                  <a:srgbClr val="000000"/>
                </a:solidFill>
                <a:latin typeface="Alegreya"/>
                <a:ea typeface="Alegreya"/>
                <a:cs typeface="Alegreya"/>
                <a:sym typeface="Alegreya"/>
              </a:rPr>
              <a:t>«Ἐπ</a:t>
            </a:r>
            <a:r>
              <a:rPr lang="en-US" sz="3265" b="1" dirty="0" err="1">
                <a:solidFill>
                  <a:srgbClr val="000000"/>
                </a:solidFill>
                <a:latin typeface="Alegreya"/>
                <a:ea typeface="Alegreya"/>
                <a:cs typeface="Alegreya"/>
                <a:sym typeface="Alegreya"/>
              </a:rPr>
              <a:t>ιστρέψῃ</a:t>
            </a:r>
            <a:r>
              <a:rPr lang="en-US" sz="3265" b="1" dirty="0">
                <a:solidFill>
                  <a:srgbClr val="000000"/>
                </a:solidFill>
                <a:latin typeface="Alegreya"/>
                <a:ea typeface="Alegreya"/>
                <a:cs typeface="Alegreya"/>
                <a:sym typeface="Alegreya"/>
              </a:rPr>
              <a:t> ὁ </a:t>
            </a:r>
            <a:r>
              <a:rPr lang="en-US" sz="3265" b="1" dirty="0" err="1">
                <a:solidFill>
                  <a:srgbClr val="000000"/>
                </a:solidFill>
                <a:latin typeface="Alegreya"/>
                <a:ea typeface="Alegreya"/>
                <a:cs typeface="Alegreya"/>
                <a:sym typeface="Alegreya"/>
              </a:rPr>
              <a:t>χοῦς</a:t>
            </a:r>
            <a:r>
              <a:rPr lang="en-US" sz="3265" b="1" dirty="0">
                <a:solidFill>
                  <a:srgbClr val="000000"/>
                </a:solidFill>
                <a:latin typeface="Alegreya"/>
                <a:ea typeface="Alegreya"/>
                <a:cs typeface="Alegreya"/>
                <a:sym typeface="Alegreya"/>
              </a:rPr>
              <a:t> ἐπ</a:t>
            </a:r>
            <a:r>
              <a:rPr lang="en-US" sz="3265" b="1" dirty="0" err="1">
                <a:solidFill>
                  <a:srgbClr val="000000"/>
                </a:solidFill>
                <a:latin typeface="Alegreya"/>
                <a:ea typeface="Alegreya"/>
                <a:cs typeface="Alegreya"/>
                <a:sym typeface="Alegreya"/>
              </a:rPr>
              <a:t>ὶτὴν</a:t>
            </a:r>
            <a:r>
              <a:rPr lang="en-US" sz="3265" b="1" dirty="0">
                <a:solidFill>
                  <a:srgbClr val="000000"/>
                </a:solidFill>
                <a:latin typeface="Alegreya"/>
                <a:ea typeface="Alegreya"/>
                <a:cs typeface="Alegreya"/>
                <a:sym typeface="Alegreya"/>
              </a:rPr>
              <a:t> </a:t>
            </a:r>
            <a:r>
              <a:rPr lang="en-US" sz="3265" b="1" dirty="0" err="1">
                <a:solidFill>
                  <a:srgbClr val="000000"/>
                </a:solidFill>
                <a:latin typeface="Alegreya"/>
                <a:ea typeface="Alegreya"/>
                <a:cs typeface="Alegreya"/>
                <a:sym typeface="Alegreya"/>
              </a:rPr>
              <a:t>γῆν</a:t>
            </a:r>
            <a:r>
              <a:rPr lang="en-US" sz="3265" b="1" dirty="0">
                <a:solidFill>
                  <a:srgbClr val="000000"/>
                </a:solidFill>
                <a:latin typeface="Alegreya"/>
                <a:ea typeface="Alegreya"/>
                <a:cs typeface="Alegreya"/>
                <a:sym typeface="Alegreya"/>
              </a:rPr>
              <a:t>, </a:t>
            </a:r>
            <a:r>
              <a:rPr lang="en-US" sz="3265" b="1" dirty="0" err="1">
                <a:solidFill>
                  <a:srgbClr val="000000"/>
                </a:solidFill>
                <a:latin typeface="Alegreya"/>
                <a:ea typeface="Alegreya"/>
                <a:cs typeface="Alegreya"/>
                <a:sym typeface="Alegreya"/>
              </a:rPr>
              <a:t>ὡς</a:t>
            </a:r>
            <a:r>
              <a:rPr lang="en-US" sz="3265" b="1" dirty="0">
                <a:solidFill>
                  <a:srgbClr val="000000"/>
                </a:solidFill>
                <a:latin typeface="Alegreya"/>
                <a:ea typeface="Alegreya"/>
                <a:cs typeface="Alegreya"/>
                <a:sym typeface="Alegreya"/>
              </a:rPr>
              <a:t> </a:t>
            </a:r>
            <a:r>
              <a:rPr lang="en-US" sz="3265" b="1" dirty="0" err="1">
                <a:solidFill>
                  <a:srgbClr val="000000"/>
                </a:solidFill>
                <a:latin typeface="Alegreya"/>
                <a:ea typeface="Alegreya"/>
                <a:cs typeface="Alegreya"/>
                <a:sym typeface="Alegreya"/>
              </a:rPr>
              <a:t>ἦν</a:t>
            </a:r>
            <a:r>
              <a:rPr lang="en-US" sz="3265" b="1" dirty="0">
                <a:solidFill>
                  <a:srgbClr val="000000"/>
                </a:solidFill>
                <a:latin typeface="Alegreya"/>
                <a:ea typeface="Alegreya"/>
                <a:cs typeface="Alegreya"/>
                <a:sym typeface="Alegreya"/>
              </a:rPr>
              <a:t>, κα</a:t>
            </a:r>
            <a:r>
              <a:rPr lang="en-US" sz="3265" b="1" dirty="0" err="1">
                <a:solidFill>
                  <a:srgbClr val="000000"/>
                </a:solidFill>
                <a:latin typeface="Alegreya"/>
                <a:ea typeface="Alegreya"/>
                <a:cs typeface="Alegreya"/>
                <a:sym typeface="Alegreya"/>
              </a:rPr>
              <a:t>ὶτὸ</a:t>
            </a:r>
            <a:r>
              <a:rPr lang="en-US" sz="3265" b="1" dirty="0">
                <a:solidFill>
                  <a:srgbClr val="000000"/>
                </a:solidFill>
                <a:latin typeface="Alegreya"/>
                <a:ea typeface="Alegreya"/>
                <a:cs typeface="Alegreya"/>
                <a:sym typeface="Alegreya"/>
              </a:rPr>
              <a:t> </a:t>
            </a:r>
            <a:r>
              <a:rPr lang="el-GR" sz="3265" b="1" dirty="0">
                <a:solidFill>
                  <a:srgbClr val="000000"/>
                </a:solidFill>
                <a:latin typeface="Alegreya"/>
                <a:ea typeface="Alegreya"/>
                <a:cs typeface="Alegreya"/>
                <a:sym typeface="Alegreya"/>
              </a:rPr>
              <a:t>π</a:t>
            </a:r>
            <a:r>
              <a:rPr lang="en-US" sz="3265" b="1" dirty="0" err="1">
                <a:solidFill>
                  <a:srgbClr val="000000"/>
                </a:solidFill>
                <a:latin typeface="Alegreya"/>
                <a:ea typeface="Alegreya"/>
                <a:cs typeface="Alegreya"/>
                <a:sym typeface="Alegreya"/>
              </a:rPr>
              <a:t>νεῦμ</a:t>
            </a:r>
            <a:r>
              <a:rPr lang="en-US" sz="3265" b="1" dirty="0">
                <a:solidFill>
                  <a:srgbClr val="000000"/>
                </a:solidFill>
                <a:latin typeface="Alegreya"/>
                <a:ea typeface="Alegreya"/>
                <a:cs typeface="Alegreya"/>
                <a:sym typeface="Alegreya"/>
              </a:rPr>
              <a:t>α ἐπιστρέψῃ πρὸς τὸν Θεόν, ὃς ἔδωκεν αὐτό» </a:t>
            </a:r>
          </a:p>
          <a:p>
            <a:pPr algn="ctr">
              <a:lnSpc>
                <a:spcPts val="4571"/>
              </a:lnSpc>
              <a:spcBef>
                <a:spcPct val="0"/>
              </a:spcBef>
            </a:pPr>
            <a:r>
              <a:rPr lang="en-US" sz="3265" b="1" dirty="0">
                <a:solidFill>
                  <a:srgbClr val="000000"/>
                </a:solidFill>
                <a:latin typeface="Alegreya"/>
                <a:ea typeface="Alegreya"/>
                <a:cs typeface="Alegreya"/>
                <a:sym typeface="Alegreya"/>
              </a:rPr>
              <a:t>(</a:t>
            </a:r>
            <a:r>
              <a:rPr lang="en-US" sz="3265" b="1" dirty="0" err="1">
                <a:solidFill>
                  <a:srgbClr val="000000"/>
                </a:solidFill>
                <a:latin typeface="Alegreya"/>
                <a:ea typeface="Alegreya"/>
                <a:cs typeface="Alegreya"/>
                <a:sym typeface="Alegreya"/>
              </a:rPr>
              <a:t>Εκκλ</a:t>
            </a:r>
            <a:r>
              <a:rPr lang="en-US" sz="3265" b="1" dirty="0">
                <a:solidFill>
                  <a:srgbClr val="000000"/>
                </a:solidFill>
                <a:latin typeface="Alegreya"/>
                <a:ea typeface="Alegreya"/>
                <a:cs typeface="Alegreya"/>
                <a:sym typeface="Alegreya"/>
              </a:rPr>
              <a:t>. ιβ’ 7)</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a:off x="-1166324" y="9198563"/>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a:off x="-1166324" y="-3832003"/>
            <a:ext cx="20620648" cy="4920440"/>
            <a:chOff x="0" y="0"/>
            <a:chExt cx="27494198" cy="6560587"/>
          </a:xfrm>
        </p:grpSpPr>
        <p:sp>
          <p:nvSpPr>
            <p:cNvPr id="7" name="Freeform 7"/>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8" name="Freeform 8"/>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9" name="Freeform 9"/>
          <p:cNvSpPr/>
          <p:nvPr/>
        </p:nvSpPr>
        <p:spPr>
          <a:xfrm>
            <a:off x="339283" y="0"/>
            <a:ext cx="6545227" cy="9586444"/>
          </a:xfrm>
          <a:custGeom>
            <a:avLst/>
            <a:gdLst/>
            <a:ahLst/>
            <a:cxnLst/>
            <a:rect l="l" t="t" r="r" b="b"/>
            <a:pathLst>
              <a:path w="6545227" h="9586444">
                <a:moveTo>
                  <a:pt x="0" y="0"/>
                </a:moveTo>
                <a:lnTo>
                  <a:pt x="6545227" y="0"/>
                </a:lnTo>
                <a:lnTo>
                  <a:pt x="6545227" y="9586444"/>
                </a:lnTo>
                <a:lnTo>
                  <a:pt x="0" y="9586444"/>
                </a:lnTo>
                <a:lnTo>
                  <a:pt x="0" y="0"/>
                </a:lnTo>
                <a:close/>
              </a:path>
            </a:pathLst>
          </a:custGeom>
          <a:blipFill>
            <a:blip r:embed="rId5"/>
            <a:stretch>
              <a:fillRect/>
            </a:stretch>
          </a:blipFill>
        </p:spPr>
        <p:txBody>
          <a:bodyPr/>
          <a:lstStyle/>
          <a:p>
            <a:endParaRPr lang="el-GR"/>
          </a:p>
        </p:txBody>
      </p:sp>
      <p:sp>
        <p:nvSpPr>
          <p:cNvPr id="10" name="Freeform 10"/>
          <p:cNvSpPr/>
          <p:nvPr/>
        </p:nvSpPr>
        <p:spPr>
          <a:xfrm>
            <a:off x="6238287" y="4589650"/>
            <a:ext cx="10014141" cy="5185100"/>
          </a:xfrm>
          <a:custGeom>
            <a:avLst/>
            <a:gdLst/>
            <a:ahLst/>
            <a:cxnLst/>
            <a:rect l="l" t="t" r="r" b="b"/>
            <a:pathLst>
              <a:path w="10014141" h="5185100">
                <a:moveTo>
                  <a:pt x="0" y="0"/>
                </a:moveTo>
                <a:lnTo>
                  <a:pt x="10014141" y="0"/>
                </a:lnTo>
                <a:lnTo>
                  <a:pt x="10014141" y="5185100"/>
                </a:lnTo>
                <a:lnTo>
                  <a:pt x="0" y="5185100"/>
                </a:lnTo>
                <a:lnTo>
                  <a:pt x="0" y="0"/>
                </a:lnTo>
                <a:close/>
              </a:path>
            </a:pathLst>
          </a:custGeom>
          <a:blipFill>
            <a:blip r:embed="rId6"/>
            <a:stretch>
              <a:fillRect/>
            </a:stretch>
          </a:blipFill>
        </p:spPr>
        <p:txBody>
          <a:bodyPr/>
          <a:lstStyle/>
          <a:p>
            <a:endParaRPr lang="el-GR"/>
          </a:p>
        </p:txBody>
      </p:sp>
      <p:sp>
        <p:nvSpPr>
          <p:cNvPr id="11" name="TextBox 11"/>
          <p:cNvSpPr txBox="1"/>
          <p:nvPr/>
        </p:nvSpPr>
        <p:spPr>
          <a:xfrm>
            <a:off x="6884510" y="1372533"/>
            <a:ext cx="5797109" cy="1670674"/>
          </a:xfrm>
          <a:prstGeom prst="rect">
            <a:avLst/>
          </a:prstGeom>
        </p:spPr>
        <p:txBody>
          <a:bodyPr lIns="0" tIns="0" rIns="0" bIns="0" rtlCol="0" anchor="t">
            <a:spAutoFit/>
          </a:bodyPr>
          <a:lstStyle/>
          <a:p>
            <a:pPr algn="ctr">
              <a:lnSpc>
                <a:spcPts val="6784"/>
              </a:lnSpc>
              <a:spcBef>
                <a:spcPct val="0"/>
              </a:spcBef>
            </a:pPr>
            <a:r>
              <a:rPr lang="en-US" sz="4846" b="1">
                <a:solidFill>
                  <a:srgbClr val="000000"/>
                </a:solidFill>
                <a:latin typeface="One Little Font Bold"/>
                <a:ea typeface="One Little Font Bold"/>
                <a:cs typeface="One Little Font Bold"/>
                <a:sym typeface="One Little Font Bold"/>
              </a:rPr>
              <a:t>«Μνήσθητί μου, Κύριε, ἐν τῇ βασιλείᾳ Σου»</a:t>
            </a:r>
          </a:p>
        </p:txBody>
      </p:sp>
      <p:sp>
        <p:nvSpPr>
          <p:cNvPr id="12" name="TextBox 12"/>
          <p:cNvSpPr txBox="1"/>
          <p:nvPr/>
        </p:nvSpPr>
        <p:spPr>
          <a:xfrm>
            <a:off x="11923449" y="3327303"/>
            <a:ext cx="5797109" cy="2524694"/>
          </a:xfrm>
          <a:prstGeom prst="rect">
            <a:avLst/>
          </a:prstGeom>
        </p:spPr>
        <p:txBody>
          <a:bodyPr lIns="0" tIns="0" rIns="0" bIns="0" rtlCol="0" anchor="t">
            <a:spAutoFit/>
          </a:bodyPr>
          <a:lstStyle/>
          <a:p>
            <a:pPr algn="ctr">
              <a:lnSpc>
                <a:spcPts val="6784"/>
              </a:lnSpc>
              <a:spcBef>
                <a:spcPct val="0"/>
              </a:spcBef>
            </a:pPr>
            <a:r>
              <a:rPr lang="en-US" sz="4846" b="1" dirty="0">
                <a:solidFill>
                  <a:srgbClr val="000000"/>
                </a:solidFill>
                <a:latin typeface="One Little Font Bold"/>
                <a:ea typeface="One Little Font Bold"/>
                <a:cs typeface="One Little Font Bold"/>
                <a:sym typeface="One Little Font Bold"/>
              </a:rPr>
              <a:t>«</a:t>
            </a:r>
            <a:r>
              <a:rPr lang="en-US" sz="4846" b="1" dirty="0" err="1">
                <a:solidFill>
                  <a:srgbClr val="000000"/>
                </a:solidFill>
                <a:latin typeface="One Little Font Bold"/>
                <a:ea typeface="One Little Font Bold"/>
                <a:cs typeface="One Little Font Bold"/>
                <a:sym typeface="One Little Font Bold"/>
              </a:rPr>
              <a:t>Σήμερον</a:t>
            </a:r>
            <a:r>
              <a:rPr lang="en-US" sz="4846" b="1" dirty="0">
                <a:solidFill>
                  <a:srgbClr val="000000"/>
                </a:solidFill>
                <a:latin typeface="One Little Font Bold"/>
                <a:ea typeface="One Little Font Bold"/>
                <a:cs typeface="One Little Font Bold"/>
                <a:sym typeface="One Little Font Bold"/>
              </a:rPr>
              <a:t> </a:t>
            </a:r>
            <a:r>
              <a:rPr lang="en-US" sz="4846" b="1" dirty="0" err="1">
                <a:solidFill>
                  <a:srgbClr val="000000"/>
                </a:solidFill>
                <a:latin typeface="One Little Font Bold"/>
                <a:ea typeface="One Little Font Bold"/>
                <a:cs typeface="One Little Font Bold"/>
                <a:sym typeface="One Little Font Bold"/>
              </a:rPr>
              <a:t>μετ</a:t>
            </a:r>
            <a:r>
              <a:rPr lang="en-US" sz="4846" b="1" dirty="0">
                <a:solidFill>
                  <a:srgbClr val="000000"/>
                </a:solidFill>
                <a:latin typeface="One Little Font Bold"/>
                <a:ea typeface="One Little Font Bold"/>
                <a:cs typeface="One Little Font Bold"/>
                <a:sym typeface="One Little Font Bold"/>
              </a:rPr>
              <a:t>᾿ </a:t>
            </a:r>
            <a:r>
              <a:rPr lang="en-US" sz="4846" b="1" dirty="0" err="1">
                <a:solidFill>
                  <a:srgbClr val="000000"/>
                </a:solidFill>
                <a:latin typeface="One Little Font Bold"/>
                <a:ea typeface="One Little Font Bold"/>
                <a:cs typeface="One Little Font Bold"/>
                <a:sym typeface="One Little Font Bold"/>
              </a:rPr>
              <a:t>ἐμοῦ</a:t>
            </a:r>
            <a:r>
              <a:rPr lang="en-US" sz="4846" b="1" dirty="0">
                <a:solidFill>
                  <a:srgbClr val="000000"/>
                </a:solidFill>
                <a:latin typeface="One Little Font Bold"/>
                <a:ea typeface="One Little Font Bold"/>
                <a:cs typeface="One Little Font Bold"/>
                <a:sym typeface="One Little Font Bold"/>
              </a:rPr>
              <a:t> </a:t>
            </a:r>
            <a:r>
              <a:rPr lang="en-US" sz="4846" b="1" dirty="0" err="1">
                <a:solidFill>
                  <a:srgbClr val="000000"/>
                </a:solidFill>
                <a:latin typeface="One Little Font Bold"/>
                <a:ea typeface="One Little Font Bold"/>
                <a:cs typeface="One Little Font Bold"/>
                <a:sym typeface="One Little Font Bold"/>
              </a:rPr>
              <a:t>ἔσῃ</a:t>
            </a:r>
            <a:r>
              <a:rPr lang="en-US" sz="4846" b="1" dirty="0">
                <a:solidFill>
                  <a:srgbClr val="000000"/>
                </a:solidFill>
                <a:latin typeface="One Little Font Bold"/>
                <a:ea typeface="One Little Font Bold"/>
                <a:cs typeface="One Little Font Bold"/>
                <a:sym typeface="One Little Font Bold"/>
              </a:rPr>
              <a:t> </a:t>
            </a:r>
            <a:r>
              <a:rPr lang="en-US" sz="4846" b="1" dirty="0" err="1">
                <a:solidFill>
                  <a:srgbClr val="000000"/>
                </a:solidFill>
                <a:latin typeface="One Little Font Bold"/>
                <a:ea typeface="One Little Font Bold"/>
                <a:cs typeface="One Little Font Bold"/>
                <a:sym typeface="One Little Font Bold"/>
              </a:rPr>
              <a:t>ἐν</a:t>
            </a:r>
            <a:r>
              <a:rPr lang="en-US" sz="4846" b="1" dirty="0">
                <a:solidFill>
                  <a:srgbClr val="000000"/>
                </a:solidFill>
                <a:latin typeface="One Little Font Bold"/>
                <a:ea typeface="One Little Font Bold"/>
                <a:cs typeface="One Little Font Bold"/>
                <a:sym typeface="One Little Font Bold"/>
              </a:rPr>
              <a:t> </a:t>
            </a:r>
            <a:r>
              <a:rPr lang="en-US" sz="4846" b="1" dirty="0" err="1">
                <a:solidFill>
                  <a:srgbClr val="000000"/>
                </a:solidFill>
                <a:latin typeface="One Little Font Bold"/>
                <a:ea typeface="One Little Font Bold"/>
                <a:cs typeface="One Little Font Bold"/>
                <a:sym typeface="One Little Font Bold"/>
              </a:rPr>
              <a:t>τῷ</a:t>
            </a:r>
            <a:r>
              <a:rPr lang="en-US" sz="4846" b="1" dirty="0">
                <a:solidFill>
                  <a:srgbClr val="000000"/>
                </a:solidFill>
                <a:latin typeface="One Little Font Bold"/>
                <a:ea typeface="One Little Font Bold"/>
                <a:cs typeface="One Little Font Bold"/>
                <a:sym typeface="One Little Font Bold"/>
              </a:rPr>
              <a:t> παρα</a:t>
            </a:r>
            <a:r>
              <a:rPr lang="en-US" sz="4846" b="1" dirty="0" err="1">
                <a:solidFill>
                  <a:srgbClr val="000000"/>
                </a:solidFill>
                <a:latin typeface="One Little Font Bold"/>
                <a:ea typeface="One Little Font Bold"/>
                <a:cs typeface="One Little Font Bold"/>
                <a:sym typeface="One Little Font Bold"/>
              </a:rPr>
              <a:t>δείσῳ</a:t>
            </a:r>
            <a:r>
              <a:rPr lang="en-US" sz="4846" b="1" dirty="0">
                <a:solidFill>
                  <a:srgbClr val="000000"/>
                </a:solidFill>
                <a:latin typeface="One Little Font Bold"/>
                <a:ea typeface="One Little Font Bold"/>
                <a:cs typeface="One Little Font Bold"/>
                <a:sym typeface="One Little Font Bold"/>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296" b="-14296"/>
            </a:stretch>
          </a:blipFill>
        </p:spPr>
        <p:txBody>
          <a:bodyPr/>
          <a:lstStyle/>
          <a:p>
            <a:endParaRPr lang="el-GR"/>
          </a:p>
        </p:txBody>
      </p:sp>
      <p:grpSp>
        <p:nvGrpSpPr>
          <p:cNvPr id="3" name="Group 3"/>
          <p:cNvGrpSpPr/>
          <p:nvPr/>
        </p:nvGrpSpPr>
        <p:grpSpPr>
          <a:xfrm rot="-5400000">
            <a:off x="8731278" y="3234764"/>
            <a:ext cx="20620648" cy="4920440"/>
            <a:chOff x="0" y="0"/>
            <a:chExt cx="27494198" cy="6560587"/>
          </a:xfrm>
        </p:grpSpPr>
        <p:sp>
          <p:nvSpPr>
            <p:cNvPr id="4" name="Freeform 4"/>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6" name="Group 6"/>
          <p:cNvGrpSpPr/>
          <p:nvPr/>
        </p:nvGrpSpPr>
        <p:grpSpPr>
          <a:xfrm rot="-5400000">
            <a:off x="-11379295" y="4168002"/>
            <a:ext cx="20620648" cy="4920440"/>
            <a:chOff x="0" y="0"/>
            <a:chExt cx="27494198" cy="6560587"/>
          </a:xfrm>
        </p:grpSpPr>
        <p:sp>
          <p:nvSpPr>
            <p:cNvPr id="7" name="Freeform 7"/>
            <p:cNvSpPr/>
            <p:nvPr/>
          </p:nvSpPr>
          <p:spPr>
            <a:xfrm>
              <a:off x="0"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8" name="Freeform 8"/>
            <p:cNvSpPr/>
            <p:nvPr/>
          </p:nvSpPr>
          <p:spPr>
            <a:xfrm>
              <a:off x="12455604" y="0"/>
              <a:ext cx="15038594" cy="6560587"/>
            </a:xfrm>
            <a:custGeom>
              <a:avLst/>
              <a:gdLst/>
              <a:ahLst/>
              <a:cxnLst/>
              <a:rect l="l" t="t" r="r" b="b"/>
              <a:pathLst>
                <a:path w="15038594" h="6560587">
                  <a:moveTo>
                    <a:pt x="0" y="0"/>
                  </a:moveTo>
                  <a:lnTo>
                    <a:pt x="15038594" y="0"/>
                  </a:lnTo>
                  <a:lnTo>
                    <a:pt x="15038594" y="6560587"/>
                  </a:lnTo>
                  <a:lnTo>
                    <a:pt x="0" y="656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grpSp>
        <p:nvGrpSpPr>
          <p:cNvPr id="9" name="Group 9"/>
          <p:cNvGrpSpPr/>
          <p:nvPr/>
        </p:nvGrpSpPr>
        <p:grpSpPr>
          <a:xfrm>
            <a:off x="2460269" y="383417"/>
            <a:ext cx="12462596" cy="1028203"/>
            <a:chOff x="0" y="0"/>
            <a:chExt cx="3909238" cy="322524"/>
          </a:xfrm>
        </p:grpSpPr>
        <p:sp>
          <p:nvSpPr>
            <p:cNvPr id="10" name="Freeform 10"/>
            <p:cNvSpPr/>
            <p:nvPr/>
          </p:nvSpPr>
          <p:spPr>
            <a:xfrm>
              <a:off x="0" y="0"/>
              <a:ext cx="3909239" cy="322524"/>
            </a:xfrm>
            <a:custGeom>
              <a:avLst/>
              <a:gdLst/>
              <a:ahLst/>
              <a:cxnLst/>
              <a:rect l="l" t="t" r="r" b="b"/>
              <a:pathLst>
                <a:path w="3909239" h="322524">
                  <a:moveTo>
                    <a:pt x="31682" y="0"/>
                  </a:moveTo>
                  <a:lnTo>
                    <a:pt x="3877557" y="0"/>
                  </a:lnTo>
                  <a:cubicBezTo>
                    <a:pt x="3885959" y="0"/>
                    <a:pt x="3894018" y="3338"/>
                    <a:pt x="3899959" y="9279"/>
                  </a:cubicBezTo>
                  <a:cubicBezTo>
                    <a:pt x="3905901" y="15221"/>
                    <a:pt x="3909239" y="23279"/>
                    <a:pt x="3909239" y="31682"/>
                  </a:cubicBezTo>
                  <a:lnTo>
                    <a:pt x="3909239" y="290842"/>
                  </a:lnTo>
                  <a:cubicBezTo>
                    <a:pt x="3909239" y="299245"/>
                    <a:pt x="3905901" y="307303"/>
                    <a:pt x="3899959" y="313245"/>
                  </a:cubicBezTo>
                  <a:cubicBezTo>
                    <a:pt x="3894018" y="319186"/>
                    <a:pt x="3885959" y="322524"/>
                    <a:pt x="3877557" y="322524"/>
                  </a:cubicBezTo>
                  <a:lnTo>
                    <a:pt x="31682" y="322524"/>
                  </a:lnTo>
                  <a:cubicBezTo>
                    <a:pt x="23279" y="322524"/>
                    <a:pt x="15221" y="319186"/>
                    <a:pt x="9279" y="313245"/>
                  </a:cubicBezTo>
                  <a:cubicBezTo>
                    <a:pt x="3338" y="307303"/>
                    <a:pt x="0" y="299245"/>
                    <a:pt x="0" y="290842"/>
                  </a:cubicBezTo>
                  <a:lnTo>
                    <a:pt x="0" y="31682"/>
                  </a:lnTo>
                  <a:cubicBezTo>
                    <a:pt x="0" y="23279"/>
                    <a:pt x="3338" y="15221"/>
                    <a:pt x="9279" y="9279"/>
                  </a:cubicBezTo>
                  <a:cubicBezTo>
                    <a:pt x="15221" y="3338"/>
                    <a:pt x="23279" y="0"/>
                    <a:pt x="31682" y="0"/>
                  </a:cubicBezTo>
                  <a:close/>
                </a:path>
              </a:pathLst>
            </a:custGeom>
            <a:solidFill>
              <a:srgbClr val="6F7B57"/>
            </a:solidFill>
          </p:spPr>
          <p:txBody>
            <a:bodyPr/>
            <a:lstStyle/>
            <a:p>
              <a:endParaRPr lang="el-GR"/>
            </a:p>
          </p:txBody>
        </p:sp>
        <p:sp>
          <p:nvSpPr>
            <p:cNvPr id="11" name="TextBox 11"/>
            <p:cNvSpPr txBox="1"/>
            <p:nvPr/>
          </p:nvSpPr>
          <p:spPr>
            <a:xfrm>
              <a:off x="0" y="-38100"/>
              <a:ext cx="3909238" cy="360624"/>
            </a:xfrm>
            <a:prstGeom prst="rect">
              <a:avLst/>
            </a:prstGeom>
          </p:spPr>
          <p:txBody>
            <a:bodyPr lIns="42653" tIns="42653" rIns="42653" bIns="42653" rtlCol="0" anchor="ctr"/>
            <a:lstStyle/>
            <a:p>
              <a:pPr algn="l">
                <a:lnSpc>
                  <a:spcPts val="2799"/>
                </a:lnSpc>
              </a:pPr>
              <a:endParaRPr/>
            </a:p>
          </p:txBody>
        </p:sp>
      </p:grpSp>
      <p:sp>
        <p:nvSpPr>
          <p:cNvPr id="12" name="TextBox 12"/>
          <p:cNvSpPr txBox="1"/>
          <p:nvPr/>
        </p:nvSpPr>
        <p:spPr>
          <a:xfrm>
            <a:off x="3550607" y="376633"/>
            <a:ext cx="10281921" cy="937071"/>
          </a:xfrm>
          <a:prstGeom prst="rect">
            <a:avLst/>
          </a:prstGeom>
        </p:spPr>
        <p:txBody>
          <a:bodyPr lIns="0" tIns="0" rIns="0" bIns="0" rtlCol="0" anchor="t">
            <a:spAutoFit/>
          </a:bodyPr>
          <a:lstStyle/>
          <a:p>
            <a:pPr algn="ctr">
              <a:lnSpc>
                <a:spcPts val="7725"/>
              </a:lnSpc>
              <a:spcBef>
                <a:spcPct val="0"/>
              </a:spcBef>
            </a:pPr>
            <a:r>
              <a:rPr lang="en-US" sz="5518" b="1">
                <a:solidFill>
                  <a:srgbClr val="FFFFFF"/>
                </a:solidFill>
                <a:latin typeface="One Little Font Bold"/>
                <a:ea typeface="One Little Font Bold"/>
                <a:cs typeface="One Little Font Bold"/>
                <a:sym typeface="One Little Font Bold"/>
              </a:rPr>
              <a:t>Πού πηγαίνει η ψυχή μετά τον θάνατο;</a:t>
            </a:r>
          </a:p>
        </p:txBody>
      </p:sp>
      <p:grpSp>
        <p:nvGrpSpPr>
          <p:cNvPr id="13" name="Group 13"/>
          <p:cNvGrpSpPr/>
          <p:nvPr/>
        </p:nvGrpSpPr>
        <p:grpSpPr>
          <a:xfrm>
            <a:off x="3841524" y="2931370"/>
            <a:ext cx="9430389" cy="7355630"/>
            <a:chOff x="0" y="0"/>
            <a:chExt cx="12573852" cy="9807507"/>
          </a:xfrm>
        </p:grpSpPr>
        <p:sp>
          <p:nvSpPr>
            <p:cNvPr id="14" name="Freeform 14"/>
            <p:cNvSpPr/>
            <p:nvPr/>
          </p:nvSpPr>
          <p:spPr>
            <a:xfrm>
              <a:off x="0" y="0"/>
              <a:ext cx="12573852" cy="9414672"/>
            </a:xfrm>
            <a:custGeom>
              <a:avLst/>
              <a:gdLst/>
              <a:ahLst/>
              <a:cxnLst/>
              <a:rect l="l" t="t" r="r" b="b"/>
              <a:pathLst>
                <a:path w="12573852" h="9414672">
                  <a:moveTo>
                    <a:pt x="0" y="0"/>
                  </a:moveTo>
                  <a:lnTo>
                    <a:pt x="12573852" y="0"/>
                  </a:lnTo>
                  <a:lnTo>
                    <a:pt x="12573852" y="9414672"/>
                  </a:lnTo>
                  <a:lnTo>
                    <a:pt x="0" y="9414672"/>
                  </a:lnTo>
                  <a:lnTo>
                    <a:pt x="0" y="0"/>
                  </a:lnTo>
                  <a:close/>
                </a:path>
              </a:pathLst>
            </a:custGeom>
            <a:blipFill>
              <a:blip r:embed="rId5"/>
              <a:stretch>
                <a:fillRect/>
              </a:stretch>
            </a:blipFill>
          </p:spPr>
          <p:txBody>
            <a:bodyPr/>
            <a:lstStyle/>
            <a:p>
              <a:endParaRPr lang="el-GR"/>
            </a:p>
          </p:txBody>
        </p:sp>
        <p:sp>
          <p:nvSpPr>
            <p:cNvPr id="15" name="Freeform 15"/>
            <p:cNvSpPr/>
            <p:nvPr/>
          </p:nvSpPr>
          <p:spPr>
            <a:xfrm>
              <a:off x="7613069" y="1473007"/>
              <a:ext cx="3511838" cy="8334501"/>
            </a:xfrm>
            <a:custGeom>
              <a:avLst/>
              <a:gdLst/>
              <a:ahLst/>
              <a:cxnLst/>
              <a:rect l="l" t="t" r="r" b="b"/>
              <a:pathLst>
                <a:path w="3511838" h="8334501">
                  <a:moveTo>
                    <a:pt x="0" y="0"/>
                  </a:moveTo>
                  <a:lnTo>
                    <a:pt x="3511837" y="0"/>
                  </a:lnTo>
                  <a:lnTo>
                    <a:pt x="3511837" y="8334500"/>
                  </a:lnTo>
                  <a:lnTo>
                    <a:pt x="0" y="8334500"/>
                  </a:lnTo>
                  <a:lnTo>
                    <a:pt x="0" y="0"/>
                  </a:lnTo>
                  <a:close/>
                </a:path>
              </a:pathLst>
            </a:custGeom>
            <a:blipFill>
              <a:blip r:embed="rId6"/>
              <a:stretch>
                <a:fillRect l="-209440" t="-12960" r="-48601"/>
              </a:stretch>
            </a:blipFill>
          </p:spPr>
          <p:txBody>
            <a:bodyPr/>
            <a:lstStyle/>
            <a:p>
              <a:endParaRPr lang="el-GR"/>
            </a:p>
          </p:txBody>
        </p:sp>
      </p:grpSp>
      <p:sp>
        <p:nvSpPr>
          <p:cNvPr id="16" name="TextBox 16"/>
          <p:cNvSpPr txBox="1"/>
          <p:nvPr/>
        </p:nvSpPr>
        <p:spPr>
          <a:xfrm>
            <a:off x="7250292" y="1650572"/>
            <a:ext cx="3148822" cy="937071"/>
          </a:xfrm>
          <a:prstGeom prst="rect">
            <a:avLst/>
          </a:prstGeom>
        </p:spPr>
        <p:txBody>
          <a:bodyPr lIns="0" tIns="0" rIns="0" bIns="0" rtlCol="0" anchor="t">
            <a:spAutoFit/>
          </a:bodyPr>
          <a:lstStyle/>
          <a:p>
            <a:pPr algn="ctr">
              <a:lnSpc>
                <a:spcPts val="7725"/>
              </a:lnSpc>
              <a:spcBef>
                <a:spcPct val="0"/>
              </a:spcBef>
            </a:pPr>
            <a:r>
              <a:rPr lang="en-US" sz="5518" b="1">
                <a:solidFill>
                  <a:srgbClr val="000000"/>
                </a:solidFill>
                <a:latin typeface="One Little Font Bold"/>
                <a:ea typeface="One Little Font Bold"/>
                <a:cs typeface="One Little Font Bold"/>
                <a:sym typeface="One Little Font Bold"/>
              </a:rPr>
              <a:t>Τα τελώνια </a:t>
            </a:r>
          </a:p>
        </p:txBody>
      </p:sp>
      <p:sp>
        <p:nvSpPr>
          <p:cNvPr id="17" name="TextBox 17"/>
          <p:cNvSpPr txBox="1"/>
          <p:nvPr/>
        </p:nvSpPr>
        <p:spPr>
          <a:xfrm>
            <a:off x="611250" y="1679147"/>
            <a:ext cx="5038288" cy="7617470"/>
          </a:xfrm>
          <a:prstGeom prst="rect">
            <a:avLst/>
          </a:prstGeom>
        </p:spPr>
        <p:txBody>
          <a:bodyPr lIns="0" tIns="0" rIns="0" bIns="0" rtlCol="0" anchor="t">
            <a:spAutoFit/>
          </a:bodyPr>
          <a:lstStyle/>
          <a:p>
            <a:pPr algn="ctr">
              <a:lnSpc>
                <a:spcPts val="5428"/>
              </a:lnSpc>
              <a:spcBef>
                <a:spcPct val="0"/>
              </a:spcBef>
            </a:pPr>
            <a:endParaRPr lang="en-US" sz="3877" b="1" dirty="0">
              <a:solidFill>
                <a:srgbClr val="000000"/>
              </a:solidFill>
              <a:latin typeface="One Little Font Bold"/>
              <a:ea typeface="One Little Font Bold"/>
              <a:cs typeface="One Little Font Bold"/>
              <a:sym typeface="One Little Font Bold"/>
            </a:endParaRPr>
          </a:p>
          <a:p>
            <a:pPr algn="ctr">
              <a:lnSpc>
                <a:spcPts val="5428"/>
              </a:lnSpc>
              <a:spcBef>
                <a:spcPct val="0"/>
              </a:spcBef>
            </a:pPr>
            <a:endParaRPr lang="el-GR" sz="3877" b="1" dirty="0">
              <a:solidFill>
                <a:srgbClr val="000000"/>
              </a:solidFill>
              <a:latin typeface="One Little Font Bold"/>
              <a:ea typeface="One Little Font Bold"/>
              <a:cs typeface="One Little Font Bold"/>
              <a:sym typeface="One Little Font Bold"/>
            </a:endParaRPr>
          </a:p>
          <a:p>
            <a:pPr algn="ctr">
              <a:lnSpc>
                <a:spcPts val="5428"/>
              </a:lnSpc>
              <a:spcBef>
                <a:spcPct val="0"/>
              </a:spcBef>
            </a:pPr>
            <a:r>
              <a:rPr lang="en-US" sz="3877" b="1" dirty="0">
                <a:solidFill>
                  <a:srgbClr val="000000"/>
                </a:solidFill>
                <a:latin typeface="One Little Font Bold"/>
                <a:ea typeface="One Little Font Bold"/>
                <a:cs typeface="One Little Font Bold"/>
                <a:sym typeface="One Little Font Bold"/>
              </a:rPr>
              <a:t>«καταλα</a:t>
            </a:r>
            <a:r>
              <a:rPr lang="en-US" sz="3877" b="1" dirty="0" err="1">
                <a:solidFill>
                  <a:srgbClr val="000000"/>
                </a:solidFill>
                <a:latin typeface="One Little Font Bold"/>
                <a:ea typeface="One Little Font Bold"/>
                <a:cs typeface="One Little Font Bold"/>
                <a:sym typeface="One Little Font Bold"/>
              </a:rPr>
              <a:t>λιάς</a:t>
            </a:r>
            <a:r>
              <a:rPr lang="en-US" sz="3877" b="1" dirty="0">
                <a:solidFill>
                  <a:srgbClr val="000000"/>
                </a:solidFill>
                <a:latin typeface="One Little Font Bold"/>
                <a:ea typeface="One Little Font Bold"/>
                <a:cs typeface="One Little Font Bold"/>
                <a:sym typeface="One Little Font Bold"/>
              </a:rPr>
              <a:t>»,</a:t>
            </a:r>
          </a:p>
          <a:p>
            <a:pPr algn="ctr">
              <a:lnSpc>
                <a:spcPts val="5428"/>
              </a:lnSpc>
              <a:spcBef>
                <a:spcPct val="0"/>
              </a:spcBef>
            </a:pPr>
            <a:r>
              <a:rPr lang="en-US" sz="3877" b="1" dirty="0">
                <a:solidFill>
                  <a:srgbClr val="000000"/>
                </a:solidFill>
                <a:latin typeface="One Little Font Bold"/>
                <a:ea typeface="One Little Font Bold"/>
                <a:cs typeface="One Little Font Bold"/>
                <a:sym typeface="One Little Font Bold"/>
              </a:rPr>
              <a:t> </a:t>
            </a:r>
            <a:endParaRPr lang="el-GR" sz="3877" b="1" dirty="0">
              <a:solidFill>
                <a:srgbClr val="000000"/>
              </a:solidFill>
              <a:latin typeface="One Little Font Bold"/>
              <a:ea typeface="One Little Font Bold"/>
              <a:cs typeface="One Little Font Bold"/>
              <a:sym typeface="One Little Font Bold"/>
            </a:endParaRPr>
          </a:p>
          <a:p>
            <a:pPr algn="ctr">
              <a:lnSpc>
                <a:spcPts val="5428"/>
              </a:lnSpc>
              <a:spcBef>
                <a:spcPct val="0"/>
              </a:spcBef>
            </a:pPr>
            <a:r>
              <a:rPr lang="en-US" sz="3877" b="1" dirty="0">
                <a:solidFill>
                  <a:srgbClr val="000000"/>
                </a:solidFill>
                <a:latin typeface="One Little Font Bold"/>
                <a:ea typeface="One Little Font Bold"/>
                <a:cs typeface="One Little Font Bold"/>
                <a:sym typeface="One Little Font Bold"/>
              </a:rPr>
              <a:t>«</a:t>
            </a:r>
            <a:r>
              <a:rPr lang="en-US" sz="3877" b="1" dirty="0" err="1">
                <a:solidFill>
                  <a:srgbClr val="000000"/>
                </a:solidFill>
                <a:latin typeface="One Little Font Bold"/>
                <a:ea typeface="One Little Font Bold"/>
                <a:cs typeface="One Little Font Bold"/>
                <a:sym typeface="One Little Font Bold"/>
              </a:rPr>
              <a:t>οράσεως</a:t>
            </a:r>
            <a:r>
              <a:rPr lang="en-US" sz="3877" b="1" dirty="0">
                <a:solidFill>
                  <a:srgbClr val="000000"/>
                </a:solidFill>
                <a:latin typeface="One Little Font Bold"/>
                <a:ea typeface="One Little Font Bold"/>
                <a:cs typeface="One Little Font Bold"/>
                <a:sym typeface="One Little Font Bold"/>
              </a:rPr>
              <a:t> </a:t>
            </a:r>
            <a:r>
              <a:rPr lang="en-US" sz="3877" b="1" dirty="0" err="1">
                <a:solidFill>
                  <a:srgbClr val="000000"/>
                </a:solidFill>
                <a:latin typeface="One Little Font Bold"/>
                <a:ea typeface="One Little Font Bold"/>
                <a:cs typeface="One Little Font Bold"/>
                <a:sym typeface="One Little Font Bold"/>
              </a:rPr>
              <a:t>ομμάτων</a:t>
            </a:r>
            <a:r>
              <a:rPr lang="en-US" sz="3877" b="1" dirty="0">
                <a:solidFill>
                  <a:srgbClr val="000000"/>
                </a:solidFill>
                <a:latin typeface="One Little Font Bold"/>
                <a:ea typeface="One Little Font Bold"/>
                <a:cs typeface="One Little Font Bold"/>
                <a:sym typeface="One Little Font Bold"/>
              </a:rPr>
              <a:t>»,</a:t>
            </a:r>
          </a:p>
          <a:p>
            <a:pPr algn="ctr">
              <a:lnSpc>
                <a:spcPts val="5428"/>
              </a:lnSpc>
              <a:spcBef>
                <a:spcPct val="0"/>
              </a:spcBef>
            </a:pPr>
            <a:r>
              <a:rPr lang="en-US" sz="3877" b="1" dirty="0">
                <a:solidFill>
                  <a:srgbClr val="000000"/>
                </a:solidFill>
                <a:latin typeface="One Little Font Bold"/>
                <a:ea typeface="One Little Font Bold"/>
                <a:cs typeface="One Little Font Bold"/>
                <a:sym typeface="One Little Font Bold"/>
              </a:rPr>
              <a:t> </a:t>
            </a:r>
            <a:endParaRPr lang="el-GR" sz="3877" b="1" dirty="0">
              <a:solidFill>
                <a:srgbClr val="000000"/>
              </a:solidFill>
              <a:latin typeface="One Little Font Bold"/>
              <a:ea typeface="One Little Font Bold"/>
              <a:cs typeface="One Little Font Bold"/>
              <a:sym typeface="One Little Font Bold"/>
            </a:endParaRPr>
          </a:p>
          <a:p>
            <a:pPr algn="ctr">
              <a:lnSpc>
                <a:spcPts val="5428"/>
              </a:lnSpc>
              <a:spcBef>
                <a:spcPct val="0"/>
              </a:spcBef>
            </a:pPr>
            <a:r>
              <a:rPr lang="en-US" sz="3877" b="1" dirty="0">
                <a:solidFill>
                  <a:srgbClr val="000000"/>
                </a:solidFill>
                <a:latin typeface="One Little Font Bold"/>
                <a:ea typeface="One Little Font Bold"/>
                <a:cs typeface="One Little Font Bold"/>
                <a:sym typeface="One Little Font Bold"/>
              </a:rPr>
              <a:t>«α</a:t>
            </a:r>
            <a:r>
              <a:rPr lang="en-US" sz="3877" b="1" dirty="0" err="1">
                <a:solidFill>
                  <a:srgbClr val="000000"/>
                </a:solidFill>
                <a:latin typeface="One Little Font Bold"/>
                <a:ea typeface="One Little Font Bold"/>
                <a:cs typeface="One Little Font Bold"/>
                <a:sym typeface="One Little Font Bold"/>
              </a:rPr>
              <a:t>κοής</a:t>
            </a:r>
            <a:r>
              <a:rPr lang="en-US" sz="3877" b="1" dirty="0">
                <a:solidFill>
                  <a:srgbClr val="000000"/>
                </a:solidFill>
                <a:latin typeface="One Little Font Bold"/>
                <a:ea typeface="One Little Font Bold"/>
                <a:cs typeface="One Little Font Bold"/>
                <a:sym typeface="One Little Font Bold"/>
              </a:rPr>
              <a:t>»,</a:t>
            </a:r>
          </a:p>
          <a:p>
            <a:pPr algn="ctr">
              <a:lnSpc>
                <a:spcPts val="5428"/>
              </a:lnSpc>
              <a:spcBef>
                <a:spcPct val="0"/>
              </a:spcBef>
            </a:pPr>
            <a:r>
              <a:rPr lang="en-US" sz="3877" b="1" dirty="0">
                <a:solidFill>
                  <a:srgbClr val="000000"/>
                </a:solidFill>
                <a:latin typeface="One Little Font Bold"/>
                <a:ea typeface="One Little Font Bold"/>
                <a:cs typeface="One Little Font Bold"/>
                <a:sym typeface="One Little Font Bold"/>
              </a:rPr>
              <a:t> </a:t>
            </a:r>
            <a:endParaRPr lang="el-GR" sz="3877" b="1" dirty="0">
              <a:solidFill>
                <a:srgbClr val="000000"/>
              </a:solidFill>
              <a:latin typeface="One Little Font Bold"/>
              <a:ea typeface="One Little Font Bold"/>
              <a:cs typeface="One Little Font Bold"/>
              <a:sym typeface="One Little Font Bold"/>
            </a:endParaRPr>
          </a:p>
          <a:p>
            <a:pPr algn="ctr">
              <a:lnSpc>
                <a:spcPts val="5428"/>
              </a:lnSpc>
              <a:spcBef>
                <a:spcPct val="0"/>
              </a:spcBef>
            </a:pPr>
            <a:r>
              <a:rPr lang="en-US" sz="3877" b="1" dirty="0">
                <a:solidFill>
                  <a:srgbClr val="000000"/>
                </a:solidFill>
                <a:latin typeface="One Little Font Bold"/>
                <a:ea typeface="One Little Font Bold"/>
                <a:cs typeface="One Little Font Bold"/>
                <a:sym typeface="One Little Font Bold"/>
              </a:rPr>
              <a:t>«</a:t>
            </a:r>
            <a:r>
              <a:rPr lang="en-US" sz="3877" b="1" dirty="0" err="1">
                <a:solidFill>
                  <a:srgbClr val="000000"/>
                </a:solidFill>
                <a:latin typeface="One Little Font Bold"/>
                <a:ea typeface="One Little Font Bold"/>
                <a:cs typeface="One Little Font Bold"/>
                <a:sym typeface="One Little Font Bold"/>
              </a:rPr>
              <a:t>φθόνου</a:t>
            </a:r>
            <a:r>
              <a:rPr lang="en-US" sz="3877" b="1" dirty="0">
                <a:solidFill>
                  <a:srgbClr val="000000"/>
                </a:solidFill>
                <a:latin typeface="One Little Font Bold"/>
                <a:ea typeface="One Little Font Bold"/>
                <a:cs typeface="One Little Font Bold"/>
                <a:sym typeface="One Little Font Bold"/>
              </a:rPr>
              <a:t>», </a:t>
            </a:r>
            <a:endParaRPr lang="el-GR" sz="3877" b="1" dirty="0">
              <a:solidFill>
                <a:srgbClr val="000000"/>
              </a:solidFill>
              <a:latin typeface="One Little Font Bold"/>
              <a:ea typeface="One Little Font Bold"/>
              <a:cs typeface="One Little Font Bold"/>
              <a:sym typeface="One Little Font Bold"/>
            </a:endParaRPr>
          </a:p>
          <a:p>
            <a:pPr algn="ctr">
              <a:lnSpc>
                <a:spcPts val="5428"/>
              </a:lnSpc>
              <a:spcBef>
                <a:spcPct val="0"/>
              </a:spcBef>
            </a:pPr>
            <a:endParaRPr lang="el-GR" sz="3877" b="1" dirty="0">
              <a:solidFill>
                <a:srgbClr val="000000"/>
              </a:solidFill>
              <a:latin typeface="One Little Font Bold"/>
              <a:ea typeface="One Little Font Bold"/>
              <a:cs typeface="One Little Font Bold"/>
              <a:sym typeface="One Little Font Bold"/>
            </a:endParaRPr>
          </a:p>
          <a:p>
            <a:pPr algn="ctr">
              <a:lnSpc>
                <a:spcPts val="5428"/>
              </a:lnSpc>
              <a:spcBef>
                <a:spcPct val="0"/>
              </a:spcBef>
            </a:pPr>
            <a:r>
              <a:rPr lang="en-US" sz="3877" b="1" dirty="0">
                <a:solidFill>
                  <a:srgbClr val="000000"/>
                </a:solidFill>
                <a:latin typeface="One Little Font Bold"/>
                <a:ea typeface="One Little Font Bold"/>
                <a:cs typeface="One Little Font Bold"/>
                <a:sym typeface="One Little Font Bold"/>
              </a:rPr>
              <a:t>«υπ</a:t>
            </a:r>
            <a:r>
              <a:rPr lang="en-US" sz="3877" b="1" dirty="0" err="1">
                <a:solidFill>
                  <a:srgbClr val="000000"/>
                </a:solidFill>
                <a:latin typeface="One Little Font Bold"/>
                <a:ea typeface="One Little Font Bold"/>
                <a:cs typeface="One Little Font Bold"/>
                <a:sym typeface="One Little Font Bold"/>
              </a:rPr>
              <a:t>ερηφ</a:t>
            </a:r>
            <a:r>
              <a:rPr lang="en-US" sz="3877" b="1" dirty="0">
                <a:solidFill>
                  <a:srgbClr val="000000"/>
                </a:solidFill>
                <a:latin typeface="One Little Font Bold"/>
                <a:ea typeface="One Little Font Bold"/>
                <a:cs typeface="One Little Font Bold"/>
                <a:sym typeface="One Little Font Bold"/>
              </a:rPr>
              <a:t>ανείας»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741</Words>
  <Application>Microsoft Office PowerPoint</Application>
  <PresentationFormat>Προσαρμογή</PresentationFormat>
  <Paragraphs>77</Paragraphs>
  <Slides>17</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17</vt:i4>
      </vt:variant>
    </vt:vector>
  </HeadingPairs>
  <TitlesOfParts>
    <vt:vector size="27" baseType="lpstr">
      <vt:lpstr>Arial</vt:lpstr>
      <vt:lpstr>Alegreya</vt:lpstr>
      <vt:lpstr>Alegreya Bold</vt:lpstr>
      <vt:lpstr>Calibri</vt:lpstr>
      <vt:lpstr>One Little Font</vt:lpstr>
      <vt:lpstr>Children One</vt:lpstr>
      <vt:lpstr>Futura Bold Italics</vt:lpstr>
      <vt:lpstr>One Little Font Bold</vt:lpstr>
      <vt:lpstr>Futura</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 Γυμνάσιο - Πες μου για τη μετά θάνατον ζωή</dc:title>
  <dc:creator>Idiaitero PC</dc:creator>
  <cp:lastModifiedBy>π. Αλέξανδρος Λισάη</cp:lastModifiedBy>
  <cp:revision>2</cp:revision>
  <dcterms:created xsi:type="dcterms:W3CDTF">2006-08-16T00:00:00Z</dcterms:created>
  <dcterms:modified xsi:type="dcterms:W3CDTF">2025-02-04T11:37:13Z</dcterms:modified>
  <dc:identifier>DAGeDgA-_ZA</dc:identifier>
</cp:coreProperties>
</file>