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legreya Bold" panose="00000800000000000000" pitchFamily="2" charset="0"/>
      <p:regular r:id="rId18"/>
      <p:bold r:id="rId19"/>
    </p:embeddedFont>
    <p:embeddedFont>
      <p:font typeface="Children One" panose="020B0604020202020204" charset="0"/>
      <p:regular r:id="rId20"/>
    </p:embeddedFont>
    <p:embeddedFont>
      <p:font typeface="PFEphemera Poly" panose="02000503060000020004" pitchFamily="2" charset="0"/>
      <p:regular r:id="rId21"/>
      <p:bold r:id="rId22"/>
      <p:italic r:id="rId23"/>
      <p:boldItalic r:id="rId24"/>
    </p:embeddedFont>
    <p:embeddedFont>
      <p:font typeface="PFEphemera Poly Bold" panose="02000803080000020004"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198"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svg"/><Relationship Id="rId7"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4.svg"/><Relationship Id="rId4" Type="http://schemas.openxmlformats.org/officeDocument/2006/relationships/image" Target="../media/image12.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6.png"/><Relationship Id="rId5" Type="http://schemas.openxmlformats.org/officeDocument/2006/relationships/image" Target="../media/image32.png"/><Relationship Id="rId10" Type="http://schemas.openxmlformats.org/officeDocument/2006/relationships/image" Target="../media/image24.svg"/><Relationship Id="rId4" Type="http://schemas.openxmlformats.org/officeDocument/2006/relationships/image" Target="../media/image3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a:off x="-2812827" y="-1846738"/>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36652" y="-1959122"/>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1815766" y="646404"/>
            <a:ext cx="5857257" cy="585725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6" name="Freeform 6"/>
          <p:cNvSpPr/>
          <p:nvPr/>
        </p:nvSpPr>
        <p:spPr>
          <a:xfrm rot="1816752">
            <a:off x="6620388" y="7033850"/>
            <a:ext cx="12754925" cy="10730080"/>
          </a:xfrm>
          <a:custGeom>
            <a:avLst/>
            <a:gdLst/>
            <a:ahLst/>
            <a:cxnLst/>
            <a:rect l="l" t="t" r="r" b="b"/>
            <a:pathLst>
              <a:path w="12754925" h="10730080">
                <a:moveTo>
                  <a:pt x="0" y="0"/>
                </a:moveTo>
                <a:lnTo>
                  <a:pt x="12754925" y="0"/>
                </a:lnTo>
                <a:lnTo>
                  <a:pt x="12754925" y="10730081"/>
                </a:lnTo>
                <a:lnTo>
                  <a:pt x="0" y="10730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9144000" y="4847759"/>
            <a:ext cx="4145090" cy="414509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9" name="Group 9"/>
          <p:cNvGrpSpPr/>
          <p:nvPr/>
        </p:nvGrpSpPr>
        <p:grpSpPr>
          <a:xfrm>
            <a:off x="8444515" y="848768"/>
            <a:ext cx="2145719" cy="21457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11" name="Freeform 11"/>
          <p:cNvSpPr/>
          <p:nvPr/>
        </p:nvSpPr>
        <p:spPr>
          <a:xfrm>
            <a:off x="15074821" y="7199775"/>
            <a:ext cx="2080379" cy="404728"/>
          </a:xfrm>
          <a:custGeom>
            <a:avLst/>
            <a:gdLst/>
            <a:ahLst/>
            <a:cxnLst/>
            <a:rect l="l" t="t" r="r" b="b"/>
            <a:pathLst>
              <a:path w="2080379" h="404728">
                <a:moveTo>
                  <a:pt x="0" y="0"/>
                </a:moveTo>
                <a:lnTo>
                  <a:pt x="2080379" y="0"/>
                </a:lnTo>
                <a:lnTo>
                  <a:pt x="2080379" y="404728"/>
                </a:lnTo>
                <a:lnTo>
                  <a:pt x="0" y="404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0" y="312847"/>
            <a:ext cx="18171881" cy="10440231"/>
            <a:chOff x="0" y="0"/>
            <a:chExt cx="24229175" cy="13920308"/>
          </a:xfrm>
        </p:grpSpPr>
        <p:sp>
          <p:nvSpPr>
            <p:cNvPr id="13" name="Freeform 13"/>
            <p:cNvSpPr/>
            <p:nvPr/>
          </p:nvSpPr>
          <p:spPr>
            <a:xfrm>
              <a:off x="6220585" y="0"/>
              <a:ext cx="11382469" cy="8078787"/>
            </a:xfrm>
            <a:custGeom>
              <a:avLst/>
              <a:gdLst/>
              <a:ahLst/>
              <a:cxnLst/>
              <a:rect l="l" t="t" r="r" b="b"/>
              <a:pathLst>
                <a:path w="11382469" h="8078787">
                  <a:moveTo>
                    <a:pt x="0" y="0"/>
                  </a:moveTo>
                  <a:lnTo>
                    <a:pt x="11382470" y="0"/>
                  </a:lnTo>
                  <a:lnTo>
                    <a:pt x="11382470" y="8078787"/>
                  </a:lnTo>
                  <a:lnTo>
                    <a:pt x="0" y="8078787"/>
                  </a:lnTo>
                  <a:lnTo>
                    <a:pt x="0" y="0"/>
                  </a:lnTo>
                  <a:close/>
                </a:path>
              </a:pathLst>
            </a:custGeom>
            <a:blipFill>
              <a:blip r:embed="rId8"/>
              <a:stretch>
                <a:fillRect l="-27377" r="-26083"/>
              </a:stretch>
            </a:blipFill>
          </p:spPr>
          <p:txBody>
            <a:bodyPr/>
            <a:lstStyle/>
            <a:p>
              <a:endParaRPr lang="en-US"/>
            </a:p>
          </p:txBody>
        </p:sp>
        <p:sp>
          <p:nvSpPr>
            <p:cNvPr id="14" name="TextBox 14"/>
            <p:cNvSpPr txBox="1"/>
            <p:nvPr/>
          </p:nvSpPr>
          <p:spPr>
            <a:xfrm>
              <a:off x="6841459" y="4094048"/>
              <a:ext cx="10214333" cy="2540780"/>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5" name="Freeform 15"/>
            <p:cNvSpPr/>
            <p:nvPr/>
          </p:nvSpPr>
          <p:spPr>
            <a:xfrm flipH="1">
              <a:off x="0" y="7065540"/>
              <a:ext cx="8927906" cy="6018897"/>
            </a:xfrm>
            <a:custGeom>
              <a:avLst/>
              <a:gdLst/>
              <a:ahLst/>
              <a:cxnLst/>
              <a:rect l="l" t="t" r="r" b="b"/>
              <a:pathLst>
                <a:path w="8927906" h="6018897">
                  <a:moveTo>
                    <a:pt x="8927906" y="0"/>
                  </a:moveTo>
                  <a:lnTo>
                    <a:pt x="0" y="0"/>
                  </a:lnTo>
                  <a:lnTo>
                    <a:pt x="0" y="6018897"/>
                  </a:lnTo>
                  <a:lnTo>
                    <a:pt x="8927906" y="6018897"/>
                  </a:lnTo>
                  <a:lnTo>
                    <a:pt x="8927906" y="0"/>
                  </a:lnTo>
                  <a:close/>
                </a:path>
              </a:pathLst>
            </a:custGeom>
            <a:blipFill>
              <a:blip r:embed="rId9"/>
              <a:stretch>
                <a:fillRect/>
              </a:stretch>
            </a:blipFill>
          </p:spPr>
          <p:txBody>
            <a:bodyPr/>
            <a:lstStyle/>
            <a:p>
              <a:endParaRPr lang="en-US"/>
            </a:p>
          </p:txBody>
        </p:sp>
        <p:sp>
          <p:nvSpPr>
            <p:cNvPr id="16" name="Freeform 16"/>
            <p:cNvSpPr/>
            <p:nvPr/>
          </p:nvSpPr>
          <p:spPr>
            <a:xfrm>
              <a:off x="16173617" y="2730317"/>
              <a:ext cx="8055558" cy="11189991"/>
            </a:xfrm>
            <a:custGeom>
              <a:avLst/>
              <a:gdLst/>
              <a:ahLst/>
              <a:cxnLst/>
              <a:rect l="l" t="t" r="r" b="b"/>
              <a:pathLst>
                <a:path w="8055558" h="11189991">
                  <a:moveTo>
                    <a:pt x="0" y="0"/>
                  </a:moveTo>
                  <a:lnTo>
                    <a:pt x="8055558" y="0"/>
                  </a:lnTo>
                  <a:lnTo>
                    <a:pt x="8055558" y="11189991"/>
                  </a:lnTo>
                  <a:lnTo>
                    <a:pt x="0" y="11189991"/>
                  </a:lnTo>
                  <a:lnTo>
                    <a:pt x="0" y="0"/>
                  </a:lnTo>
                  <a:close/>
                </a:path>
              </a:pathLst>
            </a:custGeom>
            <a:blipFill>
              <a:blip r:embed="rId10"/>
              <a:stretch>
                <a:fillRect l="-2167" t="-7354" r="-2167" b="-6757"/>
              </a:stretch>
            </a:blipFill>
          </p:spPr>
          <p:txBody>
            <a:bodyPr/>
            <a:lstStyle/>
            <a:p>
              <a:endParaRPr lang="en-US"/>
            </a:p>
          </p:txBody>
        </p:sp>
        <p:sp>
          <p:nvSpPr>
            <p:cNvPr id="17" name="Freeform 17"/>
            <p:cNvSpPr/>
            <p:nvPr/>
          </p:nvSpPr>
          <p:spPr>
            <a:xfrm>
              <a:off x="9529439" y="7065540"/>
              <a:ext cx="4838373" cy="6191113"/>
            </a:xfrm>
            <a:custGeom>
              <a:avLst/>
              <a:gdLst/>
              <a:ahLst/>
              <a:cxnLst/>
              <a:rect l="l" t="t" r="r" b="b"/>
              <a:pathLst>
                <a:path w="4838373" h="6191113">
                  <a:moveTo>
                    <a:pt x="0" y="0"/>
                  </a:moveTo>
                  <a:lnTo>
                    <a:pt x="4838373" y="0"/>
                  </a:lnTo>
                  <a:lnTo>
                    <a:pt x="4838373" y="6191113"/>
                  </a:lnTo>
                  <a:lnTo>
                    <a:pt x="0" y="6191113"/>
                  </a:lnTo>
                  <a:lnTo>
                    <a:pt x="0" y="0"/>
                  </a:lnTo>
                  <a:close/>
                </a:path>
              </a:pathLst>
            </a:custGeom>
            <a:blipFill>
              <a:blip r:embed="rId11"/>
              <a:stretch>
                <a:fillRect/>
              </a:stretch>
            </a:blipFill>
          </p:spPr>
          <p:txBody>
            <a:bodyPr/>
            <a:lstStyle/>
            <a:p>
              <a:endParaRPr lang="en-US"/>
            </a:p>
          </p:txBody>
        </p:sp>
        <p:sp>
          <p:nvSpPr>
            <p:cNvPr id="18" name="Freeform 18"/>
            <p:cNvSpPr/>
            <p:nvPr/>
          </p:nvSpPr>
          <p:spPr>
            <a:xfrm>
              <a:off x="607066" y="207305"/>
              <a:ext cx="2543156" cy="2523012"/>
            </a:xfrm>
            <a:custGeom>
              <a:avLst/>
              <a:gdLst/>
              <a:ahLst/>
              <a:cxnLst/>
              <a:rect l="l" t="t" r="r" b="b"/>
              <a:pathLst>
                <a:path w="2543156" h="2523012">
                  <a:moveTo>
                    <a:pt x="0" y="0"/>
                  </a:moveTo>
                  <a:lnTo>
                    <a:pt x="2543156" y="0"/>
                  </a:lnTo>
                  <a:lnTo>
                    <a:pt x="2543156" y="2523012"/>
                  </a:lnTo>
                  <a:lnTo>
                    <a:pt x="0" y="2523012"/>
                  </a:lnTo>
                  <a:lnTo>
                    <a:pt x="0" y="0"/>
                  </a:lnTo>
                  <a:close/>
                </a:path>
              </a:pathLst>
            </a:custGeom>
            <a:blipFill>
              <a:blip r:embed="rId12"/>
              <a:stretch>
                <a:fillRect/>
              </a:stretch>
            </a:blipFill>
          </p:spPr>
          <p:txBody>
            <a:bodyPr/>
            <a:lstStyle/>
            <a:p>
              <a:endParaRPr lang="en-US"/>
            </a:p>
          </p:txBody>
        </p:sp>
        <p:sp>
          <p:nvSpPr>
            <p:cNvPr id="19" name="TextBox 19"/>
            <p:cNvSpPr txBox="1"/>
            <p:nvPr/>
          </p:nvSpPr>
          <p:spPr>
            <a:xfrm>
              <a:off x="7501746" y="2568392"/>
              <a:ext cx="8367071" cy="1996620"/>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382217" y="-6070285"/>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188744" y="3187744"/>
            <a:ext cx="6407586" cy="640758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5" name="Group 5"/>
          <p:cNvGrpSpPr/>
          <p:nvPr/>
        </p:nvGrpSpPr>
        <p:grpSpPr>
          <a:xfrm>
            <a:off x="13025857" y="1143643"/>
            <a:ext cx="1822695" cy="18226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7" name="Freeform 7"/>
          <p:cNvSpPr/>
          <p:nvPr/>
        </p:nvSpPr>
        <p:spPr>
          <a:xfrm>
            <a:off x="13808362" y="481740"/>
            <a:ext cx="2080379" cy="404728"/>
          </a:xfrm>
          <a:custGeom>
            <a:avLst/>
            <a:gdLst/>
            <a:ahLst/>
            <a:cxnLst/>
            <a:rect l="l" t="t" r="r" b="b"/>
            <a:pathLst>
              <a:path w="2080379" h="404728">
                <a:moveTo>
                  <a:pt x="0" y="0"/>
                </a:moveTo>
                <a:lnTo>
                  <a:pt x="2080379" y="0"/>
                </a:lnTo>
                <a:lnTo>
                  <a:pt x="2080379" y="404728"/>
                </a:lnTo>
                <a:lnTo>
                  <a:pt x="0" y="404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156765" flipH="1">
            <a:off x="5135638" y="8223226"/>
            <a:ext cx="1491852" cy="2744209"/>
          </a:xfrm>
          <a:custGeom>
            <a:avLst/>
            <a:gdLst/>
            <a:ahLst/>
            <a:cxnLst/>
            <a:rect l="l" t="t" r="r" b="b"/>
            <a:pathLst>
              <a:path w="1491852" h="2744209">
                <a:moveTo>
                  <a:pt x="1491852" y="0"/>
                </a:moveTo>
                <a:lnTo>
                  <a:pt x="0" y="0"/>
                </a:lnTo>
                <a:lnTo>
                  <a:pt x="0" y="2744209"/>
                </a:lnTo>
                <a:lnTo>
                  <a:pt x="1491852" y="2744209"/>
                </a:lnTo>
                <a:lnTo>
                  <a:pt x="149185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960800" y="9852505"/>
            <a:ext cx="20209600" cy="1210669"/>
            <a:chOff x="0" y="0"/>
            <a:chExt cx="5322693" cy="318859"/>
          </a:xfrm>
        </p:grpSpPr>
        <p:sp>
          <p:nvSpPr>
            <p:cNvPr id="10" name="Freeform 10"/>
            <p:cNvSpPr/>
            <p:nvPr/>
          </p:nvSpPr>
          <p:spPr>
            <a:xfrm>
              <a:off x="0" y="0"/>
              <a:ext cx="5322693" cy="318859"/>
            </a:xfrm>
            <a:custGeom>
              <a:avLst/>
              <a:gdLst/>
              <a:ahLst/>
              <a:cxnLst/>
              <a:rect l="l" t="t" r="r" b="b"/>
              <a:pathLst>
                <a:path w="5322693" h="318859">
                  <a:moveTo>
                    <a:pt x="0" y="0"/>
                  </a:moveTo>
                  <a:lnTo>
                    <a:pt x="5322693" y="0"/>
                  </a:lnTo>
                  <a:lnTo>
                    <a:pt x="5322693" y="318859"/>
                  </a:lnTo>
                  <a:lnTo>
                    <a:pt x="0" y="318859"/>
                  </a:lnTo>
                  <a:close/>
                </a:path>
              </a:pathLst>
            </a:custGeom>
            <a:solidFill>
              <a:srgbClr val="F5CB45"/>
            </a:solidFill>
          </p:spPr>
          <p:txBody>
            <a:bodyPr/>
            <a:lstStyle/>
            <a:p>
              <a:endParaRPr lang="en-US"/>
            </a:p>
          </p:txBody>
        </p:sp>
        <p:sp>
          <p:nvSpPr>
            <p:cNvPr id="11" name="TextBox 11"/>
            <p:cNvSpPr txBox="1"/>
            <p:nvPr/>
          </p:nvSpPr>
          <p:spPr>
            <a:xfrm>
              <a:off x="0" y="-38100"/>
              <a:ext cx="5322693" cy="35695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053200" y="1250290"/>
            <a:ext cx="722438" cy="960050"/>
          </a:xfrm>
          <a:custGeom>
            <a:avLst/>
            <a:gdLst/>
            <a:ahLst/>
            <a:cxnLst/>
            <a:rect l="l" t="t" r="r" b="b"/>
            <a:pathLst>
              <a:path w="722438" h="960050">
                <a:moveTo>
                  <a:pt x="0" y="0"/>
                </a:moveTo>
                <a:lnTo>
                  <a:pt x="722437" y="0"/>
                </a:lnTo>
                <a:lnTo>
                  <a:pt x="722437" y="960050"/>
                </a:lnTo>
                <a:lnTo>
                  <a:pt x="0" y="960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801542" y="616173"/>
            <a:ext cx="10160044" cy="2266384"/>
          </a:xfrm>
          <a:prstGeom prst="rect">
            <a:avLst/>
          </a:prstGeom>
        </p:spPr>
        <p:txBody>
          <a:bodyPr lIns="0" tIns="0" rIns="0" bIns="0" rtlCol="0" anchor="t">
            <a:spAutoFit/>
          </a:bodyPr>
          <a:lstStyle/>
          <a:p>
            <a:pPr algn="l">
              <a:lnSpc>
                <a:spcPts val="5852"/>
              </a:lnSpc>
            </a:pPr>
            <a:r>
              <a:rPr lang="en-US" sz="5320" b="1">
                <a:solidFill>
                  <a:srgbClr val="E7F4E7"/>
                </a:solidFill>
                <a:latin typeface="PFEphemera Poly Bold"/>
                <a:ea typeface="PFEphemera Poly Bold"/>
                <a:cs typeface="PFEphemera Poly Bold"/>
                <a:sym typeface="PFEphemera Poly Bold"/>
              </a:rPr>
              <a:t>Με ποιον από τους δύο ευχαριστήθηκε ο Θεός; Τίνος την προσευχή δέχθηκε και έδωσε την ευλογία Του; </a:t>
            </a:r>
          </a:p>
        </p:txBody>
      </p:sp>
      <p:sp>
        <p:nvSpPr>
          <p:cNvPr id="14" name="TextBox 14"/>
          <p:cNvSpPr txBox="1"/>
          <p:nvPr/>
        </p:nvSpPr>
        <p:spPr>
          <a:xfrm>
            <a:off x="-210759" y="5042113"/>
            <a:ext cx="11205682" cy="1812869"/>
          </a:xfrm>
          <a:prstGeom prst="rect">
            <a:avLst/>
          </a:prstGeom>
        </p:spPr>
        <p:txBody>
          <a:bodyPr wrap="square" lIns="0" tIns="0" rIns="0" bIns="0" rtlCol="0" anchor="t">
            <a:spAutoFit/>
          </a:bodyPr>
          <a:lstStyle/>
          <a:p>
            <a:pPr algn="ctr">
              <a:lnSpc>
                <a:spcPts val="7173"/>
              </a:lnSpc>
              <a:spcBef>
                <a:spcPct val="0"/>
              </a:spcBef>
            </a:pPr>
            <a:r>
              <a:rPr lang="en-US" sz="5123" dirty="0">
                <a:solidFill>
                  <a:srgbClr val="000000"/>
                </a:solidFill>
                <a:latin typeface="PFEphemera Poly"/>
                <a:ea typeface="PFEphemera Poly"/>
                <a:cs typeface="PFEphemera Poly"/>
                <a:sym typeface="PFEphemera Poly"/>
              </a:rPr>
              <a:t> </a:t>
            </a:r>
            <a:r>
              <a:rPr lang="en-US" sz="5123" dirty="0" err="1">
                <a:solidFill>
                  <a:srgbClr val="000000"/>
                </a:solidFill>
                <a:latin typeface="PFEphemera Poly"/>
                <a:ea typeface="PFEphemera Poly"/>
                <a:cs typeface="PFEphemera Poly"/>
                <a:sym typeface="PFEphemera Poly"/>
              </a:rPr>
              <a:t>Αυτός</a:t>
            </a:r>
            <a:r>
              <a:rPr lang="en-US" sz="5123" dirty="0">
                <a:solidFill>
                  <a:srgbClr val="000000"/>
                </a:solidFill>
                <a:latin typeface="PFEphemera Poly"/>
                <a:ea typeface="PFEphemera Poly"/>
                <a:cs typeface="PFEphemera Poly"/>
                <a:sym typeface="PFEphemera Poly"/>
              </a:rPr>
              <a:t> ο π</a:t>
            </a:r>
            <a:r>
              <a:rPr lang="en-US" sz="5123" dirty="0" err="1">
                <a:solidFill>
                  <a:srgbClr val="000000"/>
                </a:solidFill>
                <a:latin typeface="PFEphemera Poly"/>
                <a:ea typeface="PFEphemera Poly"/>
                <a:cs typeface="PFEphemera Poly"/>
                <a:sym typeface="PFEphemera Poly"/>
              </a:rPr>
              <a:t>εριφρονημένος</a:t>
            </a:r>
            <a:r>
              <a:rPr lang="en-US" sz="5123" dirty="0">
                <a:solidFill>
                  <a:srgbClr val="000000"/>
                </a:solidFill>
                <a:latin typeface="PFEphemera Poly"/>
                <a:ea typeface="PFEphemera Poly"/>
                <a:cs typeface="PFEphemera Poly"/>
                <a:sym typeface="PFEphemera Poly"/>
              </a:rPr>
              <a:t> </a:t>
            </a:r>
            <a:r>
              <a:rPr lang="en-US" sz="5123" dirty="0" err="1">
                <a:solidFill>
                  <a:srgbClr val="000000"/>
                </a:solidFill>
                <a:latin typeface="PFEphemera Poly"/>
                <a:ea typeface="PFEphemera Poly"/>
                <a:cs typeface="PFEphemera Poly"/>
                <a:sym typeface="PFEphemera Poly"/>
              </a:rPr>
              <a:t>Τελώνης</a:t>
            </a:r>
            <a:r>
              <a:rPr lang="en-US" sz="5123" dirty="0">
                <a:solidFill>
                  <a:srgbClr val="000000"/>
                </a:solidFill>
                <a:latin typeface="PFEphemera Poly"/>
                <a:ea typeface="PFEphemera Poly"/>
                <a:cs typeface="PFEphemera Poly"/>
                <a:sym typeface="PFEphemera Poly"/>
              </a:rPr>
              <a:t>, </a:t>
            </a:r>
            <a:endParaRPr lang="el-GR" sz="5123" dirty="0">
              <a:solidFill>
                <a:srgbClr val="000000"/>
              </a:solidFill>
              <a:latin typeface="PFEphemera Poly"/>
              <a:ea typeface="PFEphemera Poly"/>
              <a:cs typeface="PFEphemera Poly"/>
              <a:sym typeface="PFEphemera Poly"/>
            </a:endParaRPr>
          </a:p>
          <a:p>
            <a:pPr algn="ctr">
              <a:lnSpc>
                <a:spcPts val="7173"/>
              </a:lnSpc>
              <a:spcBef>
                <a:spcPct val="0"/>
              </a:spcBef>
            </a:pPr>
            <a:r>
              <a:rPr lang="en-US" sz="5123" dirty="0" err="1">
                <a:solidFill>
                  <a:srgbClr val="000000"/>
                </a:solidFill>
                <a:latin typeface="PFEphemera Poly"/>
                <a:ea typeface="PFEphemera Poly"/>
                <a:cs typeface="PFEphemera Poly"/>
                <a:sym typeface="PFEphemera Poly"/>
              </a:rPr>
              <a:t>δικ</a:t>
            </a:r>
            <a:r>
              <a:rPr lang="en-US" sz="5123" dirty="0">
                <a:solidFill>
                  <a:srgbClr val="000000"/>
                </a:solidFill>
                <a:latin typeface="PFEphemera Poly"/>
                <a:ea typeface="PFEphemera Poly"/>
                <a:cs typeface="PFEphemera Poly"/>
                <a:sym typeface="PFEphemera Poly"/>
              </a:rPr>
              <a:t>αιώθηκε από τον Θεό! </a:t>
            </a:r>
          </a:p>
        </p:txBody>
      </p:sp>
      <p:sp>
        <p:nvSpPr>
          <p:cNvPr id="15" name="Freeform 15"/>
          <p:cNvSpPr/>
          <p:nvPr/>
        </p:nvSpPr>
        <p:spPr>
          <a:xfrm>
            <a:off x="13871516" y="-1348438"/>
            <a:ext cx="4416484" cy="11625913"/>
          </a:xfrm>
          <a:custGeom>
            <a:avLst/>
            <a:gdLst/>
            <a:ahLst/>
            <a:cxnLst/>
            <a:rect l="l" t="t" r="r" b="b"/>
            <a:pathLst>
              <a:path w="4416484" h="11625913">
                <a:moveTo>
                  <a:pt x="0" y="0"/>
                </a:moveTo>
                <a:lnTo>
                  <a:pt x="4416484" y="0"/>
                </a:lnTo>
                <a:lnTo>
                  <a:pt x="4416484" y="11625913"/>
                </a:lnTo>
                <a:lnTo>
                  <a:pt x="0" y="11625913"/>
                </a:lnTo>
                <a:lnTo>
                  <a:pt x="0" y="0"/>
                </a:lnTo>
                <a:close/>
              </a:path>
            </a:pathLst>
          </a:custGeom>
          <a:blipFill>
            <a:blip r:embed="rId10"/>
            <a:stretch>
              <a:fillRect l="-97429"/>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221998">
            <a:off x="-1753767" y="-13286579"/>
            <a:ext cx="23282229" cy="19586175"/>
          </a:xfrm>
          <a:custGeom>
            <a:avLst/>
            <a:gdLst/>
            <a:ahLst/>
            <a:cxnLst/>
            <a:rect l="l" t="t" r="r" b="b"/>
            <a:pathLst>
              <a:path w="23282229" h="19586175">
                <a:moveTo>
                  <a:pt x="0" y="0"/>
                </a:moveTo>
                <a:lnTo>
                  <a:pt x="23282229" y="0"/>
                </a:lnTo>
                <a:lnTo>
                  <a:pt x="23282229" y="19586175"/>
                </a:lnTo>
                <a:lnTo>
                  <a:pt x="0" y="19586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21998">
            <a:off x="-1753767" y="-13652388"/>
            <a:ext cx="23282229" cy="19586175"/>
          </a:xfrm>
          <a:custGeom>
            <a:avLst/>
            <a:gdLst/>
            <a:ahLst/>
            <a:cxnLst/>
            <a:rect l="l" t="t" r="r" b="b"/>
            <a:pathLst>
              <a:path w="23282229" h="19586175">
                <a:moveTo>
                  <a:pt x="0" y="0"/>
                </a:moveTo>
                <a:lnTo>
                  <a:pt x="23282229" y="0"/>
                </a:lnTo>
                <a:lnTo>
                  <a:pt x="23282229" y="19586175"/>
                </a:lnTo>
                <a:lnTo>
                  <a:pt x="0" y="19586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816752">
            <a:off x="6931773" y="6819485"/>
            <a:ext cx="12754925" cy="10730080"/>
          </a:xfrm>
          <a:custGeom>
            <a:avLst/>
            <a:gdLst/>
            <a:ahLst/>
            <a:cxnLst/>
            <a:rect l="l" t="t" r="r" b="b"/>
            <a:pathLst>
              <a:path w="12754925" h="10730080">
                <a:moveTo>
                  <a:pt x="0" y="0"/>
                </a:moveTo>
                <a:lnTo>
                  <a:pt x="12754925" y="0"/>
                </a:lnTo>
                <a:lnTo>
                  <a:pt x="12754925" y="10730080"/>
                </a:lnTo>
                <a:lnTo>
                  <a:pt x="0" y="10730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662859" y="4740727"/>
            <a:ext cx="2070327" cy="402773"/>
          </a:xfrm>
          <a:custGeom>
            <a:avLst/>
            <a:gdLst/>
            <a:ahLst/>
            <a:cxnLst/>
            <a:rect l="l" t="t" r="r" b="b"/>
            <a:pathLst>
              <a:path w="2070327" h="402773">
                <a:moveTo>
                  <a:pt x="0" y="0"/>
                </a:moveTo>
                <a:lnTo>
                  <a:pt x="2070326" y="0"/>
                </a:lnTo>
                <a:lnTo>
                  <a:pt x="2070326" y="402773"/>
                </a:lnTo>
                <a:lnTo>
                  <a:pt x="0" y="402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848033" y="7509767"/>
            <a:ext cx="2080379" cy="404728"/>
          </a:xfrm>
          <a:custGeom>
            <a:avLst/>
            <a:gdLst/>
            <a:ahLst/>
            <a:cxnLst/>
            <a:rect l="l" t="t" r="r" b="b"/>
            <a:pathLst>
              <a:path w="2080379" h="404728">
                <a:moveTo>
                  <a:pt x="0" y="0"/>
                </a:moveTo>
                <a:lnTo>
                  <a:pt x="2080378" y="0"/>
                </a:lnTo>
                <a:lnTo>
                  <a:pt x="2080378" y="404728"/>
                </a:lnTo>
                <a:lnTo>
                  <a:pt x="0" y="404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9111733" y="1280312"/>
            <a:ext cx="7323604" cy="73236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9" name="Group 9"/>
          <p:cNvGrpSpPr/>
          <p:nvPr/>
        </p:nvGrpSpPr>
        <p:grpSpPr>
          <a:xfrm>
            <a:off x="8746856" y="1280312"/>
            <a:ext cx="7323604" cy="732360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b="-33333"/>
              </a:stretch>
            </a:blipFill>
          </p:spPr>
          <p:txBody>
            <a:bodyPr/>
            <a:lstStyle/>
            <a:p>
              <a:endParaRPr lang="en-US"/>
            </a:p>
          </p:txBody>
        </p:sp>
      </p:grpSp>
      <p:sp>
        <p:nvSpPr>
          <p:cNvPr id="11" name="Freeform 11"/>
          <p:cNvSpPr/>
          <p:nvPr/>
        </p:nvSpPr>
        <p:spPr>
          <a:xfrm rot="-5400000" flipH="1">
            <a:off x="17423465" y="4546568"/>
            <a:ext cx="1491852" cy="2744209"/>
          </a:xfrm>
          <a:custGeom>
            <a:avLst/>
            <a:gdLst/>
            <a:ahLst/>
            <a:cxnLst/>
            <a:rect l="l" t="t" r="r" b="b"/>
            <a:pathLst>
              <a:path w="1491852" h="2744209">
                <a:moveTo>
                  <a:pt x="1491852" y="0"/>
                </a:moveTo>
                <a:lnTo>
                  <a:pt x="0" y="0"/>
                </a:lnTo>
                <a:lnTo>
                  <a:pt x="0" y="2744210"/>
                </a:lnTo>
                <a:lnTo>
                  <a:pt x="1491852" y="2744210"/>
                </a:lnTo>
                <a:lnTo>
                  <a:pt x="149185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8248685" y="7941894"/>
            <a:ext cx="996342" cy="1324042"/>
          </a:xfrm>
          <a:custGeom>
            <a:avLst/>
            <a:gdLst/>
            <a:ahLst/>
            <a:cxnLst/>
            <a:rect l="l" t="t" r="r" b="b"/>
            <a:pathLst>
              <a:path w="996342" h="1324042">
                <a:moveTo>
                  <a:pt x="0" y="0"/>
                </a:moveTo>
                <a:lnTo>
                  <a:pt x="996342" y="0"/>
                </a:lnTo>
                <a:lnTo>
                  <a:pt x="996342" y="1324043"/>
                </a:lnTo>
                <a:lnTo>
                  <a:pt x="0" y="13240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457126" y="875982"/>
            <a:ext cx="10160044" cy="1520745"/>
          </a:xfrm>
          <a:prstGeom prst="rect">
            <a:avLst/>
          </a:prstGeom>
        </p:spPr>
        <p:txBody>
          <a:bodyPr lIns="0" tIns="0" rIns="0" bIns="0" rtlCol="0" anchor="t">
            <a:spAutoFit/>
          </a:bodyPr>
          <a:lstStyle/>
          <a:p>
            <a:pPr algn="l">
              <a:lnSpc>
                <a:spcPts val="5852"/>
              </a:lnSpc>
            </a:pPr>
            <a:r>
              <a:rPr lang="en-US" sz="5320" b="1">
                <a:solidFill>
                  <a:srgbClr val="E7F4E7"/>
                </a:solidFill>
                <a:latin typeface="PFEphemera Poly Bold"/>
                <a:ea typeface="PFEphemera Poly Bold"/>
                <a:cs typeface="PFEphemera Poly Bold"/>
                <a:sym typeface="PFEphemera Poly Bold"/>
              </a:rPr>
              <a:t>Και ποιο να είναι, παιδιά, ευκολότερο; Να γίνει κανείς εγωιστής ή ταπεινός;</a:t>
            </a:r>
          </a:p>
        </p:txBody>
      </p:sp>
      <p:sp>
        <p:nvSpPr>
          <p:cNvPr id="14" name="TextBox 14"/>
          <p:cNvSpPr txBox="1"/>
          <p:nvPr/>
        </p:nvSpPr>
        <p:spPr>
          <a:xfrm>
            <a:off x="457126" y="2938157"/>
            <a:ext cx="8470391" cy="760946"/>
          </a:xfrm>
          <a:prstGeom prst="rect">
            <a:avLst/>
          </a:prstGeom>
        </p:spPr>
        <p:txBody>
          <a:bodyPr lIns="0" tIns="0" rIns="0" bIns="0" rtlCol="0" anchor="t">
            <a:spAutoFit/>
          </a:bodyPr>
          <a:lstStyle/>
          <a:p>
            <a:pPr algn="ctr">
              <a:lnSpc>
                <a:spcPts val="6210"/>
              </a:lnSpc>
              <a:spcBef>
                <a:spcPct val="0"/>
              </a:spcBef>
            </a:pPr>
            <a:r>
              <a:rPr lang="en-US" sz="4436">
                <a:solidFill>
                  <a:srgbClr val="E7F4E7"/>
                </a:solidFill>
                <a:latin typeface="PFEphemera Poly"/>
                <a:ea typeface="PFEphemera Poly"/>
                <a:cs typeface="PFEphemera Poly"/>
                <a:sym typeface="PFEphemera Poly"/>
              </a:rPr>
              <a:t>Εγωιστής λοιπόν, είναι ευκολότερο; Γιατί;</a:t>
            </a:r>
          </a:p>
        </p:txBody>
      </p:sp>
      <p:sp>
        <p:nvSpPr>
          <p:cNvPr id="15" name="TextBox 15"/>
          <p:cNvSpPr txBox="1"/>
          <p:nvPr/>
        </p:nvSpPr>
        <p:spPr>
          <a:xfrm>
            <a:off x="217421" y="6119878"/>
            <a:ext cx="8529435" cy="3138422"/>
          </a:xfrm>
          <a:prstGeom prst="rect">
            <a:avLst/>
          </a:prstGeom>
        </p:spPr>
        <p:txBody>
          <a:bodyPr lIns="0" tIns="0" rIns="0" bIns="0" rtlCol="0" anchor="t">
            <a:spAutoFit/>
          </a:bodyPr>
          <a:lstStyle/>
          <a:p>
            <a:pPr algn="ctr">
              <a:lnSpc>
                <a:spcPts val="5032"/>
              </a:lnSpc>
              <a:spcBef>
                <a:spcPct val="0"/>
              </a:spcBef>
            </a:pPr>
            <a:r>
              <a:rPr lang="en-US" sz="3594" dirty="0">
                <a:solidFill>
                  <a:srgbClr val="000000"/>
                </a:solidFill>
                <a:latin typeface="PFEphemera Poly"/>
                <a:ea typeface="PFEphemera Poly"/>
                <a:cs typeface="PFEphemera Poly"/>
                <a:sym typeface="PFEphemera Poly"/>
              </a:rPr>
              <a:t>Μα </a:t>
            </a:r>
            <a:r>
              <a:rPr lang="en-US" sz="3594" dirty="0" err="1">
                <a:solidFill>
                  <a:srgbClr val="000000"/>
                </a:solidFill>
                <a:latin typeface="PFEphemera Poly"/>
                <a:ea typeface="PFEphemera Poly"/>
                <a:cs typeface="PFEphemera Poly"/>
                <a:sym typeface="PFEphemera Poly"/>
              </a:rPr>
              <a:t>θέλει</a:t>
            </a:r>
            <a:r>
              <a:rPr lang="en-US" sz="3594" dirty="0">
                <a:solidFill>
                  <a:srgbClr val="000000"/>
                </a:solidFill>
                <a:latin typeface="PFEphemera Poly"/>
                <a:ea typeface="PFEphemera Poly"/>
                <a:cs typeface="PFEphemera Poly"/>
                <a:sym typeface="PFEphemera Poly"/>
              </a:rPr>
              <a:t> </a:t>
            </a:r>
            <a:r>
              <a:rPr lang="en-US" sz="3594" dirty="0" err="1">
                <a:solidFill>
                  <a:srgbClr val="000000"/>
                </a:solidFill>
                <a:latin typeface="PFEphemera Poly"/>
                <a:ea typeface="PFEphemera Poly"/>
                <a:cs typeface="PFEphemera Poly"/>
                <a:sym typeface="PFEphemera Poly"/>
              </a:rPr>
              <a:t>ρώτημ</a:t>
            </a:r>
            <a:r>
              <a:rPr lang="en-US" sz="3594" dirty="0">
                <a:solidFill>
                  <a:srgbClr val="000000"/>
                </a:solidFill>
                <a:latin typeface="PFEphemera Poly"/>
                <a:ea typeface="PFEphemera Poly"/>
                <a:cs typeface="PFEphemera Poly"/>
                <a:sym typeface="PFEphemera Poly"/>
              </a:rPr>
              <a:t>α; Γιατί ο πρώτος εγωιστής του κόσμου ο Διάβολος, μας σπρώχνει όλους να του μοιάσουμε. Μας </a:t>
            </a:r>
            <a:r>
              <a:rPr lang="en-US" sz="3594" dirty="0" err="1">
                <a:solidFill>
                  <a:srgbClr val="000000"/>
                </a:solidFill>
                <a:latin typeface="PFEphemera Poly"/>
                <a:ea typeface="PFEphemera Poly"/>
                <a:cs typeface="PFEphemera Poly"/>
                <a:sym typeface="PFEphemera Poly"/>
              </a:rPr>
              <a:t>σκοτίζει</a:t>
            </a:r>
            <a:r>
              <a:rPr lang="en-US" sz="3594" dirty="0">
                <a:solidFill>
                  <a:srgbClr val="000000"/>
                </a:solidFill>
                <a:latin typeface="PFEphemera Poly"/>
                <a:ea typeface="PFEphemera Poly"/>
                <a:cs typeface="PFEphemera Poly"/>
                <a:sym typeface="PFEphemera Poly"/>
              </a:rPr>
              <a:t> </a:t>
            </a:r>
            <a:r>
              <a:rPr lang="en-US" sz="3594" dirty="0" err="1">
                <a:solidFill>
                  <a:srgbClr val="000000"/>
                </a:solidFill>
                <a:latin typeface="PFEphemera Poly"/>
                <a:ea typeface="PFEphemera Poly"/>
                <a:cs typeface="PFEphemera Poly"/>
                <a:sym typeface="PFEphemera Poly"/>
              </a:rPr>
              <a:t>τον</a:t>
            </a:r>
            <a:r>
              <a:rPr lang="en-US" sz="3594" dirty="0">
                <a:solidFill>
                  <a:srgbClr val="000000"/>
                </a:solidFill>
                <a:latin typeface="PFEphemera Poly"/>
                <a:ea typeface="PFEphemera Poly"/>
                <a:cs typeface="PFEphemera Poly"/>
                <a:sym typeface="PFEphemera Poly"/>
              </a:rPr>
              <a:t> </a:t>
            </a:r>
            <a:r>
              <a:rPr lang="en-US" sz="3594" dirty="0" err="1">
                <a:solidFill>
                  <a:srgbClr val="000000"/>
                </a:solidFill>
                <a:latin typeface="PFEphemera Poly"/>
                <a:ea typeface="PFEphemera Poly"/>
                <a:cs typeface="PFEphemera Poly"/>
                <a:sym typeface="PFEphemera Poly"/>
              </a:rPr>
              <a:t>νου</a:t>
            </a:r>
            <a:r>
              <a:rPr lang="en-US" sz="3594" dirty="0">
                <a:solidFill>
                  <a:srgbClr val="000000"/>
                </a:solidFill>
                <a:latin typeface="PFEphemera Poly"/>
                <a:ea typeface="PFEphemera Poly"/>
                <a:cs typeface="PFEphemera Poly"/>
                <a:sym typeface="PFEphemera Poly"/>
              </a:rPr>
              <a:t>. Μας </a:t>
            </a:r>
            <a:r>
              <a:rPr lang="en-US" sz="3594" dirty="0" err="1">
                <a:solidFill>
                  <a:srgbClr val="000000"/>
                </a:solidFill>
                <a:latin typeface="PFEphemera Poly"/>
                <a:ea typeface="PFEphemera Poly"/>
                <a:cs typeface="PFEphemera Poly"/>
                <a:sym typeface="PFEphemera Poly"/>
              </a:rPr>
              <a:t>κάνει</a:t>
            </a:r>
            <a:r>
              <a:rPr lang="en-US" sz="3594" dirty="0">
                <a:solidFill>
                  <a:srgbClr val="000000"/>
                </a:solidFill>
                <a:latin typeface="PFEphemera Poly"/>
                <a:ea typeface="PFEphemera Poly"/>
                <a:cs typeface="PFEphemera Poly"/>
                <a:sym typeface="PFEphemera Poly"/>
              </a:rPr>
              <a:t> να β</a:t>
            </a:r>
            <a:r>
              <a:rPr lang="en-US" sz="3594" dirty="0" err="1">
                <a:solidFill>
                  <a:srgbClr val="000000"/>
                </a:solidFill>
                <a:latin typeface="PFEphemera Poly"/>
                <a:ea typeface="PFEphemera Poly"/>
                <a:cs typeface="PFEphemera Poly"/>
                <a:sym typeface="PFEphemera Poly"/>
              </a:rPr>
              <a:t>λέ</a:t>
            </a:r>
            <a:r>
              <a:rPr lang="en-US" sz="3594" dirty="0">
                <a:solidFill>
                  <a:srgbClr val="000000"/>
                </a:solidFill>
                <a:latin typeface="PFEphemera Poly"/>
                <a:ea typeface="PFEphemera Poly"/>
                <a:cs typeface="PFEphemera Poly"/>
                <a:sym typeface="PFEphemera Poly"/>
              </a:rPr>
              <a:t>πουμε τα δώρα του Θεού σαν δικά μας κατορθώματα και να υπερηφανευόμαστε!</a:t>
            </a:r>
          </a:p>
        </p:txBody>
      </p:sp>
      <p:sp>
        <p:nvSpPr>
          <p:cNvPr id="16" name="Freeform 16"/>
          <p:cNvSpPr/>
          <p:nvPr/>
        </p:nvSpPr>
        <p:spPr>
          <a:xfrm>
            <a:off x="15846814" y="332892"/>
            <a:ext cx="1690692" cy="2163385"/>
          </a:xfrm>
          <a:custGeom>
            <a:avLst/>
            <a:gdLst/>
            <a:ahLst/>
            <a:cxnLst/>
            <a:rect l="l" t="t" r="r" b="b"/>
            <a:pathLst>
              <a:path w="1690692" h="2163385">
                <a:moveTo>
                  <a:pt x="0" y="0"/>
                </a:moveTo>
                <a:lnTo>
                  <a:pt x="1690692" y="0"/>
                </a:lnTo>
                <a:lnTo>
                  <a:pt x="1690692" y="2163386"/>
                </a:lnTo>
                <a:lnTo>
                  <a:pt x="0" y="2163386"/>
                </a:lnTo>
                <a:lnTo>
                  <a:pt x="0" y="0"/>
                </a:lnTo>
                <a:close/>
              </a:path>
            </a:pathLst>
          </a:custGeom>
          <a:blipFill>
            <a:blip r:embed="rId15"/>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846516" y="-7676740"/>
            <a:ext cx="13798143" cy="11607688"/>
          </a:xfrm>
          <a:custGeom>
            <a:avLst/>
            <a:gdLst/>
            <a:ahLst/>
            <a:cxnLst/>
            <a:rect l="l" t="t" r="r" b="b"/>
            <a:pathLst>
              <a:path w="13798143" h="11607688">
                <a:moveTo>
                  <a:pt x="0" y="0"/>
                </a:moveTo>
                <a:lnTo>
                  <a:pt x="13798144" y="0"/>
                </a:lnTo>
                <a:lnTo>
                  <a:pt x="13798144" y="11607688"/>
                </a:lnTo>
                <a:lnTo>
                  <a:pt x="0" y="11607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39506" y="1942823"/>
            <a:ext cx="1822695" cy="18226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5" name="Group 5"/>
          <p:cNvGrpSpPr/>
          <p:nvPr/>
        </p:nvGrpSpPr>
        <p:grpSpPr>
          <a:xfrm>
            <a:off x="942975" y="4686737"/>
            <a:ext cx="6378565" cy="4193316"/>
            <a:chOff x="0" y="0"/>
            <a:chExt cx="1679951" cy="1104413"/>
          </a:xfrm>
        </p:grpSpPr>
        <p:sp>
          <p:nvSpPr>
            <p:cNvPr id="6" name="Freeform 6"/>
            <p:cNvSpPr/>
            <p:nvPr/>
          </p:nvSpPr>
          <p:spPr>
            <a:xfrm>
              <a:off x="0" y="0"/>
              <a:ext cx="1679951" cy="1104413"/>
            </a:xfrm>
            <a:custGeom>
              <a:avLst/>
              <a:gdLst/>
              <a:ahLst/>
              <a:cxnLst/>
              <a:rect l="l" t="t" r="r" b="b"/>
              <a:pathLst>
                <a:path w="1679951" h="1104413">
                  <a:moveTo>
                    <a:pt x="36412" y="0"/>
                  </a:moveTo>
                  <a:lnTo>
                    <a:pt x="1643539" y="0"/>
                  </a:lnTo>
                  <a:cubicBezTo>
                    <a:pt x="1663649" y="0"/>
                    <a:pt x="1679951" y="16302"/>
                    <a:pt x="1679951" y="36412"/>
                  </a:cubicBezTo>
                  <a:lnTo>
                    <a:pt x="1679951" y="1068000"/>
                  </a:lnTo>
                  <a:cubicBezTo>
                    <a:pt x="1679951" y="1077657"/>
                    <a:pt x="1676115" y="1086919"/>
                    <a:pt x="1669286" y="1093748"/>
                  </a:cubicBezTo>
                  <a:cubicBezTo>
                    <a:pt x="1662458" y="1100576"/>
                    <a:pt x="1653196" y="1104413"/>
                    <a:pt x="1643539" y="1104413"/>
                  </a:cubicBezTo>
                  <a:lnTo>
                    <a:pt x="36412" y="1104413"/>
                  </a:lnTo>
                  <a:cubicBezTo>
                    <a:pt x="16302" y="1104413"/>
                    <a:pt x="0" y="1088110"/>
                    <a:pt x="0" y="1068000"/>
                  </a:cubicBezTo>
                  <a:lnTo>
                    <a:pt x="0" y="36412"/>
                  </a:lnTo>
                  <a:cubicBezTo>
                    <a:pt x="0" y="16302"/>
                    <a:pt x="16302" y="0"/>
                    <a:pt x="36412" y="0"/>
                  </a:cubicBezTo>
                  <a:close/>
                </a:path>
              </a:pathLst>
            </a:custGeom>
            <a:solidFill>
              <a:srgbClr val="F5CB45"/>
            </a:solidFill>
            <a:ln cap="rnd">
              <a:noFill/>
              <a:prstDash val="solid"/>
              <a:round/>
            </a:ln>
          </p:spPr>
          <p:txBody>
            <a:bodyPr/>
            <a:lstStyle/>
            <a:p>
              <a:endParaRPr lang="en-US"/>
            </a:p>
          </p:txBody>
        </p:sp>
        <p:sp>
          <p:nvSpPr>
            <p:cNvPr id="7" name="TextBox 7"/>
            <p:cNvSpPr txBox="1"/>
            <p:nvPr/>
          </p:nvSpPr>
          <p:spPr>
            <a:xfrm>
              <a:off x="0" y="-38100"/>
              <a:ext cx="1679951" cy="114251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795923" y="5507629"/>
            <a:ext cx="2590293" cy="503930"/>
          </a:xfrm>
          <a:custGeom>
            <a:avLst/>
            <a:gdLst/>
            <a:ahLst/>
            <a:cxnLst/>
            <a:rect l="l" t="t" r="r" b="b"/>
            <a:pathLst>
              <a:path w="2590293" h="503930">
                <a:moveTo>
                  <a:pt x="0" y="0"/>
                </a:moveTo>
                <a:lnTo>
                  <a:pt x="2590293" y="0"/>
                </a:lnTo>
                <a:lnTo>
                  <a:pt x="2590293" y="503930"/>
                </a:lnTo>
                <a:lnTo>
                  <a:pt x="0" y="503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960800" y="9928705"/>
            <a:ext cx="20209600" cy="1210669"/>
            <a:chOff x="0" y="0"/>
            <a:chExt cx="5322693" cy="318859"/>
          </a:xfrm>
        </p:grpSpPr>
        <p:sp>
          <p:nvSpPr>
            <p:cNvPr id="10" name="Freeform 10"/>
            <p:cNvSpPr/>
            <p:nvPr/>
          </p:nvSpPr>
          <p:spPr>
            <a:xfrm>
              <a:off x="0" y="0"/>
              <a:ext cx="5322693" cy="318859"/>
            </a:xfrm>
            <a:custGeom>
              <a:avLst/>
              <a:gdLst/>
              <a:ahLst/>
              <a:cxnLst/>
              <a:rect l="l" t="t" r="r" b="b"/>
              <a:pathLst>
                <a:path w="5322693" h="318859">
                  <a:moveTo>
                    <a:pt x="0" y="0"/>
                  </a:moveTo>
                  <a:lnTo>
                    <a:pt x="5322693" y="0"/>
                  </a:lnTo>
                  <a:lnTo>
                    <a:pt x="5322693" y="318859"/>
                  </a:lnTo>
                  <a:lnTo>
                    <a:pt x="0" y="318859"/>
                  </a:lnTo>
                  <a:close/>
                </a:path>
              </a:pathLst>
            </a:custGeom>
            <a:solidFill>
              <a:srgbClr val="F5CB45"/>
            </a:solidFill>
          </p:spPr>
          <p:txBody>
            <a:bodyPr/>
            <a:lstStyle/>
            <a:p>
              <a:endParaRPr lang="en-US"/>
            </a:p>
          </p:txBody>
        </p:sp>
        <p:sp>
          <p:nvSpPr>
            <p:cNvPr id="11" name="TextBox 11"/>
            <p:cNvSpPr txBox="1"/>
            <p:nvPr/>
          </p:nvSpPr>
          <p:spPr>
            <a:xfrm>
              <a:off x="0" y="-38100"/>
              <a:ext cx="5322693" cy="35695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480248" flipH="1">
            <a:off x="-6101092" y="8543983"/>
            <a:ext cx="12982682" cy="10921681"/>
          </a:xfrm>
          <a:custGeom>
            <a:avLst/>
            <a:gdLst/>
            <a:ahLst/>
            <a:cxnLst/>
            <a:rect l="l" t="t" r="r" b="b"/>
            <a:pathLst>
              <a:path w="12982682" h="10921681">
                <a:moveTo>
                  <a:pt x="12982683" y="0"/>
                </a:moveTo>
                <a:lnTo>
                  <a:pt x="0" y="0"/>
                </a:lnTo>
                <a:lnTo>
                  <a:pt x="0" y="10921682"/>
                </a:lnTo>
                <a:lnTo>
                  <a:pt x="12982683" y="10921682"/>
                </a:lnTo>
                <a:lnTo>
                  <a:pt x="129826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8054841" y="4686737"/>
            <a:ext cx="6378565" cy="4193316"/>
            <a:chOff x="0" y="0"/>
            <a:chExt cx="1679951" cy="1104413"/>
          </a:xfrm>
        </p:grpSpPr>
        <p:sp>
          <p:nvSpPr>
            <p:cNvPr id="14" name="Freeform 14"/>
            <p:cNvSpPr/>
            <p:nvPr/>
          </p:nvSpPr>
          <p:spPr>
            <a:xfrm>
              <a:off x="0" y="0"/>
              <a:ext cx="1679951" cy="1104413"/>
            </a:xfrm>
            <a:custGeom>
              <a:avLst/>
              <a:gdLst/>
              <a:ahLst/>
              <a:cxnLst/>
              <a:rect l="l" t="t" r="r" b="b"/>
              <a:pathLst>
                <a:path w="1679951" h="1104413">
                  <a:moveTo>
                    <a:pt x="36412" y="0"/>
                  </a:moveTo>
                  <a:lnTo>
                    <a:pt x="1643539" y="0"/>
                  </a:lnTo>
                  <a:cubicBezTo>
                    <a:pt x="1663649" y="0"/>
                    <a:pt x="1679951" y="16302"/>
                    <a:pt x="1679951" y="36412"/>
                  </a:cubicBezTo>
                  <a:lnTo>
                    <a:pt x="1679951" y="1068000"/>
                  </a:lnTo>
                  <a:cubicBezTo>
                    <a:pt x="1679951" y="1077657"/>
                    <a:pt x="1676115" y="1086919"/>
                    <a:pt x="1669286" y="1093748"/>
                  </a:cubicBezTo>
                  <a:cubicBezTo>
                    <a:pt x="1662458" y="1100576"/>
                    <a:pt x="1653196" y="1104413"/>
                    <a:pt x="1643539" y="1104413"/>
                  </a:cubicBezTo>
                  <a:lnTo>
                    <a:pt x="36412" y="1104413"/>
                  </a:lnTo>
                  <a:cubicBezTo>
                    <a:pt x="16302" y="1104413"/>
                    <a:pt x="0" y="1088110"/>
                    <a:pt x="0" y="1068000"/>
                  </a:cubicBezTo>
                  <a:lnTo>
                    <a:pt x="0" y="36412"/>
                  </a:lnTo>
                  <a:cubicBezTo>
                    <a:pt x="0" y="16302"/>
                    <a:pt x="16302" y="0"/>
                    <a:pt x="36412" y="0"/>
                  </a:cubicBezTo>
                  <a:close/>
                </a:path>
              </a:pathLst>
            </a:custGeom>
            <a:solidFill>
              <a:srgbClr val="F5CB45"/>
            </a:solidFill>
            <a:ln cap="rnd">
              <a:noFill/>
              <a:prstDash val="solid"/>
              <a:round/>
            </a:ln>
          </p:spPr>
          <p:txBody>
            <a:bodyPr/>
            <a:lstStyle/>
            <a:p>
              <a:endParaRPr lang="en-US"/>
            </a:p>
          </p:txBody>
        </p:sp>
        <p:sp>
          <p:nvSpPr>
            <p:cNvPr id="15" name="TextBox 15"/>
            <p:cNvSpPr txBox="1"/>
            <p:nvPr/>
          </p:nvSpPr>
          <p:spPr>
            <a:xfrm>
              <a:off x="0" y="-38100"/>
              <a:ext cx="1679951" cy="114251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4371869" y="571937"/>
            <a:ext cx="3856009" cy="4935691"/>
          </a:xfrm>
          <a:custGeom>
            <a:avLst/>
            <a:gdLst/>
            <a:ahLst/>
            <a:cxnLst/>
            <a:rect l="l" t="t" r="r" b="b"/>
            <a:pathLst>
              <a:path w="3856009" h="4935691">
                <a:moveTo>
                  <a:pt x="0" y="0"/>
                </a:moveTo>
                <a:lnTo>
                  <a:pt x="3856009" y="0"/>
                </a:lnTo>
                <a:lnTo>
                  <a:pt x="3856009" y="4935692"/>
                </a:lnTo>
                <a:lnTo>
                  <a:pt x="0" y="4935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4794262" y="7271761"/>
            <a:ext cx="3011223" cy="2695045"/>
          </a:xfrm>
          <a:custGeom>
            <a:avLst/>
            <a:gdLst/>
            <a:ahLst/>
            <a:cxnLst/>
            <a:rect l="l" t="t" r="r" b="b"/>
            <a:pathLst>
              <a:path w="3011223" h="2695045">
                <a:moveTo>
                  <a:pt x="0" y="0"/>
                </a:moveTo>
                <a:lnTo>
                  <a:pt x="3011223" y="0"/>
                </a:lnTo>
                <a:lnTo>
                  <a:pt x="3011223" y="2695044"/>
                </a:lnTo>
                <a:lnTo>
                  <a:pt x="0" y="26950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390250" y="361624"/>
            <a:ext cx="14080838" cy="2058915"/>
          </a:xfrm>
          <a:prstGeom prst="rect">
            <a:avLst/>
          </a:prstGeom>
        </p:spPr>
        <p:txBody>
          <a:bodyPr lIns="0" tIns="0" rIns="0" bIns="0" rtlCol="0" anchor="t">
            <a:spAutoFit/>
          </a:bodyPr>
          <a:lstStyle/>
          <a:p>
            <a:pPr algn="l">
              <a:lnSpc>
                <a:spcPts val="5301"/>
              </a:lnSpc>
            </a:pPr>
            <a:r>
              <a:rPr lang="en-US" sz="4819" b="1">
                <a:solidFill>
                  <a:srgbClr val="E7F4E7"/>
                </a:solidFill>
                <a:latin typeface="PFEphemera Poly Bold"/>
                <a:ea typeface="PFEphemera Poly Bold"/>
                <a:cs typeface="PFEphemera Poly Bold"/>
                <a:sym typeface="PFEphemera Poly Bold"/>
              </a:rPr>
              <a:t> Και σε ποιες εγωιστικές πράξεις μπορεί να σπρώξει </a:t>
            </a:r>
          </a:p>
          <a:p>
            <a:pPr algn="l">
              <a:lnSpc>
                <a:spcPts val="5301"/>
              </a:lnSpc>
            </a:pPr>
            <a:r>
              <a:rPr lang="en-US" sz="4819" b="1">
                <a:solidFill>
                  <a:srgbClr val="E7F4E7"/>
                </a:solidFill>
                <a:latin typeface="PFEphemera Poly Bold"/>
                <a:ea typeface="PFEphemera Poly Bold"/>
                <a:cs typeface="PFEphemera Poly Bold"/>
                <a:sym typeface="PFEphemera Poly Bold"/>
              </a:rPr>
              <a:t>ο αρχιεγωιστής ένα παιδί; Σε κάτι παρόμοιες </a:t>
            </a:r>
          </a:p>
          <a:p>
            <a:pPr algn="l">
              <a:lnSpc>
                <a:spcPts val="5301"/>
              </a:lnSpc>
            </a:pPr>
            <a:r>
              <a:rPr lang="en-US" sz="4819" b="1">
                <a:solidFill>
                  <a:srgbClr val="E7F4E7"/>
                </a:solidFill>
                <a:latin typeface="PFEphemera Poly Bold"/>
                <a:ea typeface="PFEphemera Poly Bold"/>
                <a:cs typeface="PFEphemera Poly Bold"/>
                <a:sym typeface="PFEphemera Poly Bold"/>
              </a:rPr>
              <a:t>με τον Φαρισαίο.</a:t>
            </a:r>
          </a:p>
        </p:txBody>
      </p:sp>
      <p:sp>
        <p:nvSpPr>
          <p:cNvPr id="19" name="TextBox 19"/>
          <p:cNvSpPr txBox="1"/>
          <p:nvPr/>
        </p:nvSpPr>
        <p:spPr>
          <a:xfrm>
            <a:off x="829396" y="4978706"/>
            <a:ext cx="6369070" cy="3800475"/>
          </a:xfrm>
          <a:prstGeom prst="rect">
            <a:avLst/>
          </a:prstGeom>
        </p:spPr>
        <p:txBody>
          <a:bodyPr lIns="0" tIns="0" rIns="0" bIns="0" rtlCol="0" anchor="t">
            <a:spAutoFit/>
          </a:bodyPr>
          <a:lstStyle/>
          <a:p>
            <a:pPr marL="647700" lvl="1" indent="-323850" algn="l">
              <a:lnSpc>
                <a:spcPts val="3300"/>
              </a:lnSpc>
              <a:buFont typeface="Arial"/>
              <a:buChar char="•"/>
            </a:pPr>
            <a:r>
              <a:rPr lang="en-US" sz="3000" b="1" dirty="0">
                <a:solidFill>
                  <a:srgbClr val="3F6E57"/>
                </a:solidFill>
                <a:latin typeface="PFEphemera Poly Bold"/>
                <a:ea typeface="PFEphemera Poly Bold"/>
                <a:cs typeface="PFEphemera Poly Bold"/>
                <a:sym typeface="PFEphemera Poly Bold"/>
              </a:rPr>
              <a:t>Υπ</a:t>
            </a:r>
            <a:r>
              <a:rPr lang="en-US" sz="3000" b="1" dirty="0" err="1">
                <a:solidFill>
                  <a:srgbClr val="3F6E57"/>
                </a:solidFill>
                <a:latin typeface="PFEphemera Poly Bold"/>
                <a:ea typeface="PFEphemera Poly Bold"/>
                <a:cs typeface="PFEphemera Poly Bold"/>
                <a:sym typeface="PFEphemera Poly Bold"/>
              </a:rPr>
              <a:t>οκρισί</a:t>
            </a:r>
            <a:r>
              <a:rPr lang="en-US" sz="3000" b="1" dirty="0">
                <a:solidFill>
                  <a:srgbClr val="3F6E57"/>
                </a:solidFill>
                <a:latin typeface="PFEphemera Poly Bold"/>
                <a:ea typeface="PFEphemera Poly Bold"/>
                <a:cs typeface="PFEphemera Poly Bold"/>
                <a:sym typeface="PFEphemera Poly Bold"/>
              </a:rPr>
              <a:t>α. Μπ</a:t>
            </a:r>
            <a:r>
              <a:rPr lang="en-US" sz="3000" b="1" dirty="0" err="1">
                <a:solidFill>
                  <a:srgbClr val="3F6E57"/>
                </a:solidFill>
                <a:latin typeface="PFEphemera Poly Bold"/>
                <a:ea typeface="PFEphemera Poly Bold"/>
                <a:cs typeface="PFEphemera Poly Bold"/>
                <a:sym typeface="PFEphemera Poly Bold"/>
              </a:rPr>
              <a:t>ροστά</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στους</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μεγ</a:t>
            </a:r>
            <a:r>
              <a:rPr lang="en-US" sz="3000" b="1" dirty="0">
                <a:solidFill>
                  <a:srgbClr val="3F6E57"/>
                </a:solidFill>
                <a:latin typeface="PFEphemera Poly Bold"/>
                <a:ea typeface="PFEphemera Poly Bold"/>
                <a:cs typeface="PFEphemera Poly Bold"/>
                <a:sym typeface="PFEphemera Poly Bold"/>
              </a:rPr>
              <a:t>αλύτερους, προσποιείται τον άψογο! </a:t>
            </a:r>
            <a:r>
              <a:rPr lang="en-US" sz="3000" b="1" dirty="0" err="1">
                <a:solidFill>
                  <a:srgbClr val="3F6E57"/>
                </a:solidFill>
                <a:latin typeface="PFEphemera Poly Bold"/>
                <a:ea typeface="PFEphemera Poly Bold"/>
                <a:cs typeface="PFEphemera Poly Bold"/>
                <a:sym typeface="PFEphemera Poly Bold"/>
              </a:rPr>
              <a:t>Ότ</a:t>
            </a:r>
            <a:r>
              <a:rPr lang="en-US" sz="3000" b="1" dirty="0">
                <a:solidFill>
                  <a:srgbClr val="3F6E57"/>
                </a:solidFill>
                <a:latin typeface="PFEphemera Poly Bold"/>
                <a:ea typeface="PFEphemera Poly Bold"/>
                <a:cs typeface="PFEphemera Poly Bold"/>
                <a:sym typeface="PFEphemera Poly Bold"/>
              </a:rPr>
              <a:t>αν λείπουν; Μην τα ρωτάτε τι γίνεται! </a:t>
            </a:r>
          </a:p>
          <a:p>
            <a:pPr marL="647700" lvl="1" indent="-323850" algn="l">
              <a:lnSpc>
                <a:spcPts val="3300"/>
              </a:lnSpc>
              <a:buFont typeface="Arial"/>
              <a:buChar char="•"/>
            </a:pPr>
            <a:r>
              <a:rPr lang="en-US" sz="3000" b="1" dirty="0">
                <a:solidFill>
                  <a:srgbClr val="3F6E57"/>
                </a:solidFill>
                <a:latin typeface="PFEphemera Poly Bold"/>
                <a:ea typeface="PFEphemera Poly Bold"/>
                <a:cs typeface="PFEphemera Poly Bold"/>
                <a:sym typeface="PFEphemera Poly Bold"/>
              </a:rPr>
              <a:t>Η κα</a:t>
            </a:r>
            <a:r>
              <a:rPr lang="en-US" sz="3000" b="1" dirty="0" err="1">
                <a:solidFill>
                  <a:srgbClr val="3F6E57"/>
                </a:solidFill>
                <a:latin typeface="PFEphemera Poly Bold"/>
                <a:ea typeface="PFEphemera Poly Bold"/>
                <a:cs typeface="PFEphemera Poly Bold"/>
                <a:sym typeface="PFEphemera Poly Bold"/>
              </a:rPr>
              <a:t>τάκριση</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Δηλ</a:t>
            </a:r>
            <a:r>
              <a:rPr lang="en-US" sz="3000" b="1" dirty="0">
                <a:solidFill>
                  <a:srgbClr val="3F6E57"/>
                </a:solidFill>
                <a:latin typeface="PFEphemera Poly Bold"/>
                <a:ea typeface="PFEphemera Poly Bold"/>
                <a:cs typeface="PFEphemera Poly Bold"/>
                <a:sym typeface="PFEphemera Poly Bold"/>
              </a:rPr>
              <a:t>αδή; Κατηγορίες των άλλων και μάλιστα πίσω τους. </a:t>
            </a:r>
          </a:p>
          <a:p>
            <a:pPr marL="647700" lvl="1" indent="-323850" algn="l">
              <a:lnSpc>
                <a:spcPts val="3300"/>
              </a:lnSpc>
              <a:buFont typeface="Arial"/>
              <a:buChar char="•"/>
            </a:pP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Φιλο</a:t>
            </a:r>
            <a:r>
              <a:rPr lang="en-US" sz="3000" b="1" dirty="0">
                <a:solidFill>
                  <a:srgbClr val="3F6E57"/>
                </a:solidFill>
                <a:latin typeface="PFEphemera Poly Bold"/>
                <a:ea typeface="PFEphemera Poly Bold"/>
                <a:cs typeface="PFEphemera Poly Bold"/>
                <a:sym typeface="PFEphemera Poly Bold"/>
              </a:rPr>
              <a:t>πρωτία! Να </a:t>
            </a:r>
            <a:r>
              <a:rPr lang="en-US" sz="3000" b="1" dirty="0" err="1">
                <a:solidFill>
                  <a:srgbClr val="3F6E57"/>
                </a:solidFill>
                <a:latin typeface="PFEphemera Poly Bold"/>
                <a:ea typeface="PFEphemera Poly Bold"/>
                <a:cs typeface="PFEphemera Poly Bold"/>
                <a:sym typeface="PFEphemera Poly Bold"/>
              </a:rPr>
              <a:t>είν</a:t>
            </a:r>
            <a:r>
              <a:rPr lang="en-US" sz="3000" b="1" dirty="0">
                <a:solidFill>
                  <a:srgbClr val="3F6E57"/>
                </a:solidFill>
                <a:latin typeface="PFEphemera Poly Bold"/>
                <a:ea typeface="PFEphemera Poly Bold"/>
                <a:cs typeface="PFEphemera Poly Bold"/>
                <a:sym typeface="PFEphemera Poly Bold"/>
              </a:rPr>
              <a:t>αι σώνει και καλά πάντα αυτός αρχηγός.</a:t>
            </a:r>
          </a:p>
          <a:p>
            <a:pPr marL="647700" lvl="1" indent="-323850" algn="l">
              <a:lnSpc>
                <a:spcPts val="3300"/>
              </a:lnSpc>
              <a:buFont typeface="Arial"/>
              <a:buChar char="•"/>
            </a:pPr>
            <a:r>
              <a:rPr lang="en-US" sz="3000" b="1" dirty="0" err="1">
                <a:solidFill>
                  <a:srgbClr val="3F6E57"/>
                </a:solidFill>
                <a:latin typeface="PFEphemera Poly Bold"/>
                <a:ea typeface="PFEphemera Poly Bold"/>
                <a:cs typeface="PFEphemera Poly Bold"/>
                <a:sym typeface="PFEphemera Poly Bold"/>
              </a:rPr>
              <a:t>Δεν</a:t>
            </a:r>
            <a:r>
              <a:rPr lang="en-US" sz="3000" b="1" dirty="0">
                <a:solidFill>
                  <a:srgbClr val="3F6E57"/>
                </a:solidFill>
                <a:latin typeface="PFEphemera Poly Bold"/>
                <a:ea typeface="PFEphemera Poly Bold"/>
                <a:cs typeface="PFEphemera Poly Bold"/>
                <a:sym typeface="PFEphemera Poly Bold"/>
              </a:rPr>
              <a:t> ανα</a:t>
            </a:r>
            <a:r>
              <a:rPr lang="en-US" sz="3000" b="1" dirty="0" err="1">
                <a:solidFill>
                  <a:srgbClr val="3F6E57"/>
                </a:solidFill>
                <a:latin typeface="PFEphemera Poly Bold"/>
                <a:ea typeface="PFEphemera Poly Bold"/>
                <a:cs typeface="PFEphemera Poly Bold"/>
                <a:sym typeface="PFEphemera Poly Bold"/>
              </a:rPr>
              <a:t>γνωρίζει</a:t>
            </a:r>
            <a:r>
              <a:rPr lang="en-US" sz="3000" b="1" dirty="0">
                <a:solidFill>
                  <a:srgbClr val="3F6E57"/>
                </a:solidFill>
                <a:latin typeface="PFEphemera Poly Bold"/>
                <a:ea typeface="PFEphemera Poly Bold"/>
                <a:cs typeface="PFEphemera Poly Bold"/>
                <a:sym typeface="PFEphemera Poly Bold"/>
              </a:rPr>
              <a:t> τα </a:t>
            </a:r>
            <a:r>
              <a:rPr lang="en-US" sz="3000" b="1" dirty="0" err="1">
                <a:solidFill>
                  <a:srgbClr val="3F6E57"/>
                </a:solidFill>
                <a:latin typeface="PFEphemera Poly Bold"/>
                <a:ea typeface="PFEphemera Poly Bold"/>
                <a:cs typeface="PFEphemera Poly Bold"/>
                <a:sym typeface="PFEphemera Poly Bold"/>
              </a:rPr>
              <a:t>λάθη</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του</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Δεν</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ζητάει</a:t>
            </a:r>
            <a:r>
              <a:rPr lang="en-US" sz="3000" b="1" dirty="0">
                <a:solidFill>
                  <a:srgbClr val="3F6E57"/>
                </a:solidFill>
                <a:latin typeface="PFEphemera Poly Bold"/>
                <a:ea typeface="PFEphemera Poly Bold"/>
                <a:cs typeface="PFEphemera Poly Bold"/>
                <a:sym typeface="PFEphemera Poly Bold"/>
              </a:rPr>
              <a:t> </a:t>
            </a:r>
            <a:r>
              <a:rPr lang="en-US" sz="3000" b="1" dirty="0" err="1">
                <a:solidFill>
                  <a:srgbClr val="3F6E57"/>
                </a:solidFill>
                <a:latin typeface="PFEphemera Poly Bold"/>
                <a:ea typeface="PFEphemera Poly Bold"/>
                <a:cs typeface="PFEphemera Poly Bold"/>
                <a:sym typeface="PFEphemera Poly Bold"/>
              </a:rPr>
              <a:t>συγγνώμη</a:t>
            </a:r>
            <a:r>
              <a:rPr lang="en-US" sz="3000" b="1" dirty="0">
                <a:solidFill>
                  <a:srgbClr val="3F6E57"/>
                </a:solidFill>
                <a:latin typeface="PFEphemera Poly Bold"/>
                <a:ea typeface="PFEphemera Poly Bold"/>
                <a:cs typeface="PFEphemera Poly Bold"/>
                <a:sym typeface="PFEphemera Poly Bold"/>
              </a:rPr>
              <a:t>.</a:t>
            </a:r>
          </a:p>
        </p:txBody>
      </p:sp>
      <p:sp>
        <p:nvSpPr>
          <p:cNvPr id="20" name="TextBox 20"/>
          <p:cNvSpPr txBox="1"/>
          <p:nvPr/>
        </p:nvSpPr>
        <p:spPr>
          <a:xfrm>
            <a:off x="8002799" y="5153025"/>
            <a:ext cx="6369070" cy="2962275"/>
          </a:xfrm>
          <a:prstGeom prst="rect">
            <a:avLst/>
          </a:prstGeom>
        </p:spPr>
        <p:txBody>
          <a:bodyPr lIns="0" tIns="0" rIns="0" bIns="0" rtlCol="0" anchor="t">
            <a:spAutoFit/>
          </a:bodyPr>
          <a:lstStyle/>
          <a:p>
            <a:pPr marL="647700" lvl="1" indent="-323850" algn="l">
              <a:lnSpc>
                <a:spcPts val="3300"/>
              </a:lnSpc>
              <a:buFont typeface="Arial"/>
              <a:buChar char="•"/>
            </a:pPr>
            <a:r>
              <a:rPr lang="en-US" sz="3000" b="1">
                <a:solidFill>
                  <a:srgbClr val="3F6E57"/>
                </a:solidFill>
                <a:latin typeface="PFEphemera Poly Bold"/>
                <a:ea typeface="PFEphemera Poly Bold"/>
                <a:cs typeface="PFEphemera Poly Bold"/>
                <a:sym typeface="PFEphemera Poly Bold"/>
              </a:rPr>
              <a:t>Τα θέλει όλα δικά του. Διαλέγει το καλύτερο. </a:t>
            </a:r>
          </a:p>
          <a:p>
            <a:pPr marL="647700" lvl="1" indent="-323850" algn="l">
              <a:lnSpc>
                <a:spcPts val="3300"/>
              </a:lnSpc>
              <a:buFont typeface="Arial"/>
              <a:buChar char="•"/>
            </a:pPr>
            <a:r>
              <a:rPr lang="en-US" sz="3000" b="1">
                <a:solidFill>
                  <a:srgbClr val="3F6E57"/>
                </a:solidFill>
                <a:latin typeface="PFEphemera Poly Bold"/>
                <a:ea typeface="PFEphemera Poly Bold"/>
                <a:cs typeface="PFEphemera Poly Bold"/>
                <a:sym typeface="PFEphemera Poly Bold"/>
              </a:rPr>
              <a:t>Τρέχει, σπρώχνεται, να πιάσει την καλύτερη θέση. </a:t>
            </a:r>
          </a:p>
          <a:p>
            <a:pPr marL="647700" lvl="1" indent="-323850" algn="l">
              <a:lnSpc>
                <a:spcPts val="3300"/>
              </a:lnSpc>
              <a:buFont typeface="Arial"/>
              <a:buChar char="•"/>
            </a:pPr>
            <a:r>
              <a:rPr lang="en-US" sz="3000" b="1">
                <a:solidFill>
                  <a:srgbClr val="3F6E57"/>
                </a:solidFill>
                <a:latin typeface="PFEphemera Poly Bold"/>
                <a:ea typeface="PFEphemera Poly Bold"/>
                <a:cs typeface="PFEphemera Poly Bold"/>
                <a:sym typeface="PFEphemera Poly Bold"/>
              </a:rPr>
              <a:t>Θέλει όλοι να ενδιαφέρονται για αυτόν!</a:t>
            </a:r>
          </a:p>
          <a:p>
            <a:pPr marL="647700" lvl="1" indent="-323850" algn="l">
              <a:lnSpc>
                <a:spcPts val="3300"/>
              </a:lnSpc>
              <a:buFont typeface="Arial"/>
              <a:buChar char="•"/>
            </a:pPr>
            <a:r>
              <a:rPr lang="en-US" sz="3000" b="1">
                <a:solidFill>
                  <a:srgbClr val="3F6E57"/>
                </a:solidFill>
                <a:latin typeface="PFEphemera Poly Bold"/>
                <a:ea typeface="PFEphemera Poly Bold"/>
                <a:cs typeface="PFEphemera Poly Bold"/>
                <a:sym typeface="PFEphemera Poly Bold"/>
              </a:rPr>
              <a:t>Καυγαδίζει, αν νομίσει πως τον αδικούν! Και τόσα άλλα!</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3616898" y="-6045572"/>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43167" y="5105024"/>
            <a:ext cx="9461493" cy="1243541"/>
            <a:chOff x="0" y="0"/>
            <a:chExt cx="3549334" cy="466496"/>
          </a:xfrm>
        </p:grpSpPr>
        <p:sp>
          <p:nvSpPr>
            <p:cNvPr id="4" name="Freeform 4"/>
            <p:cNvSpPr/>
            <p:nvPr/>
          </p:nvSpPr>
          <p:spPr>
            <a:xfrm>
              <a:off x="0" y="0"/>
              <a:ext cx="3549334" cy="466496"/>
            </a:xfrm>
            <a:custGeom>
              <a:avLst/>
              <a:gdLst/>
              <a:ahLst/>
              <a:cxnLst/>
              <a:rect l="l" t="t" r="r" b="b"/>
              <a:pathLst>
                <a:path w="3549334" h="466496">
                  <a:moveTo>
                    <a:pt x="20456" y="0"/>
                  </a:moveTo>
                  <a:lnTo>
                    <a:pt x="3528878" y="0"/>
                  </a:lnTo>
                  <a:cubicBezTo>
                    <a:pt x="3540175" y="0"/>
                    <a:pt x="3549334" y="9159"/>
                    <a:pt x="3549334" y="20456"/>
                  </a:cubicBezTo>
                  <a:lnTo>
                    <a:pt x="3549334" y="446039"/>
                  </a:lnTo>
                  <a:cubicBezTo>
                    <a:pt x="3549334" y="457337"/>
                    <a:pt x="3540175" y="466496"/>
                    <a:pt x="3528878" y="466496"/>
                  </a:cubicBezTo>
                  <a:lnTo>
                    <a:pt x="20456" y="466496"/>
                  </a:lnTo>
                  <a:cubicBezTo>
                    <a:pt x="9159" y="466496"/>
                    <a:pt x="0" y="457337"/>
                    <a:pt x="0" y="446039"/>
                  </a:cubicBezTo>
                  <a:lnTo>
                    <a:pt x="0" y="20456"/>
                  </a:lnTo>
                  <a:cubicBezTo>
                    <a:pt x="0" y="9159"/>
                    <a:pt x="9159" y="0"/>
                    <a:pt x="20456" y="0"/>
                  </a:cubicBezTo>
                  <a:close/>
                </a:path>
              </a:pathLst>
            </a:custGeom>
            <a:solidFill>
              <a:srgbClr val="F5CB45"/>
            </a:solidFill>
            <a:ln cap="rnd">
              <a:noFill/>
              <a:prstDash val="solid"/>
              <a:round/>
            </a:ln>
          </p:spPr>
          <p:txBody>
            <a:bodyPr/>
            <a:lstStyle/>
            <a:p>
              <a:endParaRPr lang="en-US"/>
            </a:p>
          </p:txBody>
        </p:sp>
        <p:sp>
          <p:nvSpPr>
            <p:cNvPr id="5" name="TextBox 5"/>
            <p:cNvSpPr txBox="1"/>
            <p:nvPr/>
          </p:nvSpPr>
          <p:spPr>
            <a:xfrm>
              <a:off x="0" y="-38100"/>
              <a:ext cx="3549334" cy="50459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778624" y="1430070"/>
            <a:ext cx="2080379" cy="404728"/>
          </a:xfrm>
          <a:custGeom>
            <a:avLst/>
            <a:gdLst/>
            <a:ahLst/>
            <a:cxnLst/>
            <a:rect l="l" t="t" r="r" b="b"/>
            <a:pathLst>
              <a:path w="2080379" h="404728">
                <a:moveTo>
                  <a:pt x="0" y="0"/>
                </a:moveTo>
                <a:lnTo>
                  <a:pt x="2080379" y="0"/>
                </a:lnTo>
                <a:lnTo>
                  <a:pt x="2080379" y="404728"/>
                </a:lnTo>
                <a:lnTo>
                  <a:pt x="0" y="404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a:off x="7027892" y="9055936"/>
            <a:ext cx="2080379" cy="404728"/>
          </a:xfrm>
          <a:custGeom>
            <a:avLst/>
            <a:gdLst/>
            <a:ahLst/>
            <a:cxnLst/>
            <a:rect l="l" t="t" r="r" b="b"/>
            <a:pathLst>
              <a:path w="2080379" h="404728">
                <a:moveTo>
                  <a:pt x="2080379" y="0"/>
                </a:moveTo>
                <a:lnTo>
                  <a:pt x="0" y="0"/>
                </a:lnTo>
                <a:lnTo>
                  <a:pt x="0" y="404728"/>
                </a:lnTo>
                <a:lnTo>
                  <a:pt x="2080379" y="404728"/>
                </a:lnTo>
                <a:lnTo>
                  <a:pt x="20803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816752">
            <a:off x="13539230" y="5727952"/>
            <a:ext cx="12754925" cy="10730080"/>
          </a:xfrm>
          <a:custGeom>
            <a:avLst/>
            <a:gdLst/>
            <a:ahLst/>
            <a:cxnLst/>
            <a:rect l="l" t="t" r="r" b="b"/>
            <a:pathLst>
              <a:path w="12754925" h="10730080">
                <a:moveTo>
                  <a:pt x="0" y="0"/>
                </a:moveTo>
                <a:lnTo>
                  <a:pt x="12754925" y="0"/>
                </a:lnTo>
                <a:lnTo>
                  <a:pt x="12754925" y="10730081"/>
                </a:lnTo>
                <a:lnTo>
                  <a:pt x="0" y="10730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2627445" y="4310351"/>
            <a:ext cx="5150313" cy="51503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11" name="Group 11"/>
          <p:cNvGrpSpPr/>
          <p:nvPr/>
        </p:nvGrpSpPr>
        <p:grpSpPr>
          <a:xfrm>
            <a:off x="12342298" y="4310351"/>
            <a:ext cx="5150313" cy="515031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3434" b="-29898"/>
              </a:stretch>
            </a:blipFill>
          </p:spPr>
          <p:txBody>
            <a:bodyPr/>
            <a:lstStyle/>
            <a:p>
              <a:endParaRPr lang="en-US"/>
            </a:p>
          </p:txBody>
        </p:sp>
      </p:grpSp>
      <p:grpSp>
        <p:nvGrpSpPr>
          <p:cNvPr id="13" name="Group 13"/>
          <p:cNvGrpSpPr/>
          <p:nvPr/>
        </p:nvGrpSpPr>
        <p:grpSpPr>
          <a:xfrm>
            <a:off x="869319" y="6652824"/>
            <a:ext cx="9461493" cy="1243541"/>
            <a:chOff x="0" y="0"/>
            <a:chExt cx="3549334" cy="466496"/>
          </a:xfrm>
        </p:grpSpPr>
        <p:sp>
          <p:nvSpPr>
            <p:cNvPr id="14" name="Freeform 14"/>
            <p:cNvSpPr/>
            <p:nvPr/>
          </p:nvSpPr>
          <p:spPr>
            <a:xfrm>
              <a:off x="0" y="0"/>
              <a:ext cx="3549334" cy="466496"/>
            </a:xfrm>
            <a:custGeom>
              <a:avLst/>
              <a:gdLst/>
              <a:ahLst/>
              <a:cxnLst/>
              <a:rect l="l" t="t" r="r" b="b"/>
              <a:pathLst>
                <a:path w="3549334" h="466496">
                  <a:moveTo>
                    <a:pt x="20456" y="0"/>
                  </a:moveTo>
                  <a:lnTo>
                    <a:pt x="3528878" y="0"/>
                  </a:lnTo>
                  <a:cubicBezTo>
                    <a:pt x="3540175" y="0"/>
                    <a:pt x="3549334" y="9159"/>
                    <a:pt x="3549334" y="20456"/>
                  </a:cubicBezTo>
                  <a:lnTo>
                    <a:pt x="3549334" y="446039"/>
                  </a:lnTo>
                  <a:cubicBezTo>
                    <a:pt x="3549334" y="457337"/>
                    <a:pt x="3540175" y="466496"/>
                    <a:pt x="3528878" y="466496"/>
                  </a:cubicBezTo>
                  <a:lnTo>
                    <a:pt x="20456" y="466496"/>
                  </a:lnTo>
                  <a:cubicBezTo>
                    <a:pt x="9159" y="466496"/>
                    <a:pt x="0" y="457337"/>
                    <a:pt x="0" y="446039"/>
                  </a:cubicBezTo>
                  <a:lnTo>
                    <a:pt x="0" y="20456"/>
                  </a:lnTo>
                  <a:cubicBezTo>
                    <a:pt x="0" y="9159"/>
                    <a:pt x="9159" y="0"/>
                    <a:pt x="20456" y="0"/>
                  </a:cubicBezTo>
                  <a:close/>
                </a:path>
              </a:pathLst>
            </a:custGeom>
            <a:solidFill>
              <a:srgbClr val="F5CB45"/>
            </a:solidFill>
            <a:ln cap="rnd">
              <a:noFill/>
              <a:prstDash val="solid"/>
              <a:round/>
            </a:ln>
          </p:spPr>
          <p:txBody>
            <a:bodyPr/>
            <a:lstStyle/>
            <a:p>
              <a:endParaRPr lang="en-US"/>
            </a:p>
          </p:txBody>
        </p:sp>
        <p:sp>
          <p:nvSpPr>
            <p:cNvPr id="15" name="TextBox 15"/>
            <p:cNvSpPr txBox="1"/>
            <p:nvPr/>
          </p:nvSpPr>
          <p:spPr>
            <a:xfrm>
              <a:off x="0" y="-38100"/>
              <a:ext cx="3549334" cy="50459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643486" y="2239526"/>
            <a:ext cx="9461493" cy="1243541"/>
            <a:chOff x="0" y="0"/>
            <a:chExt cx="3549334" cy="466496"/>
          </a:xfrm>
        </p:grpSpPr>
        <p:sp>
          <p:nvSpPr>
            <p:cNvPr id="17" name="Freeform 17"/>
            <p:cNvSpPr/>
            <p:nvPr/>
          </p:nvSpPr>
          <p:spPr>
            <a:xfrm>
              <a:off x="0" y="0"/>
              <a:ext cx="3549334" cy="466496"/>
            </a:xfrm>
            <a:custGeom>
              <a:avLst/>
              <a:gdLst/>
              <a:ahLst/>
              <a:cxnLst/>
              <a:rect l="l" t="t" r="r" b="b"/>
              <a:pathLst>
                <a:path w="3549334" h="466496">
                  <a:moveTo>
                    <a:pt x="20456" y="0"/>
                  </a:moveTo>
                  <a:lnTo>
                    <a:pt x="3528878" y="0"/>
                  </a:lnTo>
                  <a:cubicBezTo>
                    <a:pt x="3540175" y="0"/>
                    <a:pt x="3549334" y="9159"/>
                    <a:pt x="3549334" y="20456"/>
                  </a:cubicBezTo>
                  <a:lnTo>
                    <a:pt x="3549334" y="446039"/>
                  </a:lnTo>
                  <a:cubicBezTo>
                    <a:pt x="3549334" y="457337"/>
                    <a:pt x="3540175" y="466496"/>
                    <a:pt x="3528878" y="466496"/>
                  </a:cubicBezTo>
                  <a:lnTo>
                    <a:pt x="20456" y="466496"/>
                  </a:lnTo>
                  <a:cubicBezTo>
                    <a:pt x="9159" y="466496"/>
                    <a:pt x="0" y="457337"/>
                    <a:pt x="0" y="446039"/>
                  </a:cubicBezTo>
                  <a:lnTo>
                    <a:pt x="0" y="20456"/>
                  </a:lnTo>
                  <a:cubicBezTo>
                    <a:pt x="0" y="9159"/>
                    <a:pt x="9159" y="0"/>
                    <a:pt x="20456" y="0"/>
                  </a:cubicBezTo>
                  <a:close/>
                </a:path>
              </a:pathLst>
            </a:custGeom>
            <a:solidFill>
              <a:srgbClr val="F5CB45"/>
            </a:solidFill>
            <a:ln cap="rnd">
              <a:noFill/>
              <a:prstDash val="solid"/>
              <a:round/>
            </a:ln>
          </p:spPr>
          <p:txBody>
            <a:bodyPr/>
            <a:lstStyle/>
            <a:p>
              <a:endParaRPr lang="en-US"/>
            </a:p>
          </p:txBody>
        </p:sp>
        <p:sp>
          <p:nvSpPr>
            <p:cNvPr id="18" name="TextBox 18"/>
            <p:cNvSpPr txBox="1"/>
            <p:nvPr/>
          </p:nvSpPr>
          <p:spPr>
            <a:xfrm>
              <a:off x="0" y="-38100"/>
              <a:ext cx="3549334" cy="504596"/>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8117842" y="318736"/>
            <a:ext cx="5051287" cy="10496181"/>
          </a:xfrm>
          <a:custGeom>
            <a:avLst/>
            <a:gdLst/>
            <a:ahLst/>
            <a:cxnLst/>
            <a:rect l="l" t="t" r="r" b="b"/>
            <a:pathLst>
              <a:path w="5051287" h="10496181">
                <a:moveTo>
                  <a:pt x="0" y="0"/>
                </a:moveTo>
                <a:lnTo>
                  <a:pt x="5051287" y="0"/>
                </a:lnTo>
                <a:lnTo>
                  <a:pt x="5051287" y="10496181"/>
                </a:lnTo>
                <a:lnTo>
                  <a:pt x="0" y="10496181"/>
                </a:lnTo>
                <a:lnTo>
                  <a:pt x="0" y="0"/>
                </a:lnTo>
                <a:close/>
              </a:path>
            </a:pathLst>
          </a:custGeom>
          <a:blipFill>
            <a:blip r:embed="rId9"/>
            <a:stretch>
              <a:fillRect/>
            </a:stretch>
          </a:blipFill>
        </p:spPr>
        <p:txBody>
          <a:bodyPr/>
          <a:lstStyle/>
          <a:p>
            <a:endParaRPr lang="en-US"/>
          </a:p>
        </p:txBody>
      </p:sp>
      <p:sp>
        <p:nvSpPr>
          <p:cNvPr id="20" name="TextBox 20"/>
          <p:cNvSpPr txBox="1"/>
          <p:nvPr/>
        </p:nvSpPr>
        <p:spPr>
          <a:xfrm>
            <a:off x="869319" y="385411"/>
            <a:ext cx="9435341" cy="2965450"/>
          </a:xfrm>
          <a:prstGeom prst="rect">
            <a:avLst/>
          </a:prstGeom>
        </p:spPr>
        <p:txBody>
          <a:bodyPr lIns="0" tIns="0" rIns="0" bIns="0" rtlCol="0" anchor="t">
            <a:spAutoFit/>
          </a:bodyPr>
          <a:lstStyle/>
          <a:p>
            <a:pPr algn="l">
              <a:lnSpc>
                <a:spcPts val="7699"/>
              </a:lnSpc>
            </a:pPr>
            <a:r>
              <a:rPr lang="en-US" sz="6999" b="1">
                <a:solidFill>
                  <a:srgbClr val="E7F4E7"/>
                </a:solidFill>
                <a:latin typeface="PFEphemera Poly Bold"/>
                <a:ea typeface="PFEphemera Poly Bold"/>
                <a:cs typeface="PFEphemera Poly Bold"/>
                <a:sym typeface="PFEphemera Poly Bold"/>
              </a:rPr>
              <a:t>Θυμάστε, παιδιά, πώς έκλεισε ο Κύριος </a:t>
            </a:r>
          </a:p>
          <a:p>
            <a:pPr algn="l">
              <a:lnSpc>
                <a:spcPts val="7699"/>
              </a:lnSpc>
            </a:pPr>
            <a:r>
              <a:rPr lang="en-US" sz="6999" b="1">
                <a:solidFill>
                  <a:srgbClr val="E7F4E7"/>
                </a:solidFill>
                <a:latin typeface="PFEphemera Poly Bold"/>
                <a:ea typeface="PFEphemera Poly Bold"/>
                <a:cs typeface="PFEphemera Poly Bold"/>
                <a:sym typeface="PFEphemera Poly Bold"/>
              </a:rPr>
              <a:t>την παραβολή;</a:t>
            </a:r>
          </a:p>
        </p:txBody>
      </p:sp>
      <p:sp>
        <p:nvSpPr>
          <p:cNvPr id="21" name="TextBox 21"/>
          <p:cNvSpPr txBox="1"/>
          <p:nvPr/>
        </p:nvSpPr>
        <p:spPr>
          <a:xfrm>
            <a:off x="1028700" y="5238750"/>
            <a:ext cx="8729135" cy="1024198"/>
          </a:xfrm>
          <a:prstGeom prst="rect">
            <a:avLst/>
          </a:prstGeom>
        </p:spPr>
        <p:txBody>
          <a:bodyPr lIns="0" tIns="0" rIns="0" bIns="0" rtlCol="0" anchor="t">
            <a:spAutoFit/>
          </a:bodyPr>
          <a:lstStyle/>
          <a:p>
            <a:pPr algn="ctr">
              <a:lnSpc>
                <a:spcPts val="3899"/>
              </a:lnSpc>
            </a:pPr>
            <a:r>
              <a:rPr lang="en-US" sz="4193">
                <a:solidFill>
                  <a:srgbClr val="000000"/>
                </a:solidFill>
                <a:latin typeface="PFEphemera Poly"/>
                <a:ea typeface="PFEphemera Poly"/>
                <a:cs typeface="PFEphemera Poly"/>
                <a:sym typeface="PFEphemera Poly"/>
              </a:rPr>
              <a:t> «῞Οτι πᾶς ὁ ὑψῶν ἑαυτόν, ταπεινωθήσεται· ὁ δέ ταιπεινῶν ἑαυτόν, ὑψωθήσεται»! </a:t>
            </a:r>
          </a:p>
        </p:txBody>
      </p:sp>
      <p:sp>
        <p:nvSpPr>
          <p:cNvPr id="22" name="TextBox 22"/>
          <p:cNvSpPr txBox="1"/>
          <p:nvPr/>
        </p:nvSpPr>
        <p:spPr>
          <a:xfrm>
            <a:off x="1028700" y="6810121"/>
            <a:ext cx="8729135" cy="1024198"/>
          </a:xfrm>
          <a:prstGeom prst="rect">
            <a:avLst/>
          </a:prstGeom>
        </p:spPr>
        <p:txBody>
          <a:bodyPr lIns="0" tIns="0" rIns="0" bIns="0" rtlCol="0" anchor="t">
            <a:spAutoFit/>
          </a:bodyPr>
          <a:lstStyle/>
          <a:p>
            <a:pPr algn="ctr">
              <a:lnSpc>
                <a:spcPts val="3899"/>
              </a:lnSpc>
            </a:pPr>
            <a:r>
              <a:rPr lang="en-US" sz="4193" dirty="0">
                <a:solidFill>
                  <a:srgbClr val="000000"/>
                </a:solidFill>
                <a:latin typeface="PFEphemera Poly"/>
                <a:ea typeface="PFEphemera Poly"/>
                <a:cs typeface="PFEphemera Poly"/>
                <a:sym typeface="PFEphemera Poly"/>
              </a:rPr>
              <a:t>«</a:t>
            </a:r>
            <a:r>
              <a:rPr lang="en-US" sz="4193" dirty="0" err="1">
                <a:solidFill>
                  <a:srgbClr val="000000"/>
                </a:solidFill>
                <a:latin typeface="PFEphemera Poly"/>
                <a:ea typeface="PFEphemera Poly"/>
                <a:cs typeface="PFEphemera Poly"/>
                <a:sym typeface="PFEphemera Poly"/>
              </a:rPr>
              <a:t>Κύριος</a:t>
            </a:r>
            <a:r>
              <a:rPr lang="en-US" sz="4193" dirty="0">
                <a:solidFill>
                  <a:srgbClr val="000000"/>
                </a:solidFill>
                <a:latin typeface="PFEphemera Poly"/>
                <a:ea typeface="PFEphemera Poly"/>
                <a:cs typeface="PFEphemera Poly"/>
                <a:sym typeface="PFEphemera Poly"/>
              </a:rPr>
              <a:t> ὑπ</a:t>
            </a:r>
            <a:r>
              <a:rPr lang="en-US" sz="4193" dirty="0" err="1">
                <a:solidFill>
                  <a:srgbClr val="000000"/>
                </a:solidFill>
                <a:latin typeface="PFEphemera Poly"/>
                <a:ea typeface="PFEphemera Poly"/>
                <a:cs typeface="PFEphemera Poly"/>
                <a:sym typeface="PFEphemera Poly"/>
              </a:rPr>
              <a:t>ερηφάνοις</a:t>
            </a:r>
            <a:r>
              <a:rPr lang="en-US" sz="4193" dirty="0">
                <a:solidFill>
                  <a:srgbClr val="000000"/>
                </a:solidFill>
                <a:latin typeface="PFEphemera Poly"/>
                <a:ea typeface="PFEphemera Poly"/>
                <a:cs typeface="PFEphemera Poly"/>
                <a:sym typeface="PFEphemera Poly"/>
              </a:rPr>
              <a:t> </a:t>
            </a:r>
            <a:r>
              <a:rPr lang="en-US" sz="4193" dirty="0" err="1">
                <a:solidFill>
                  <a:srgbClr val="000000"/>
                </a:solidFill>
                <a:latin typeface="PFEphemera Poly"/>
                <a:ea typeface="PFEphemera Poly"/>
                <a:cs typeface="PFEphemera Poly"/>
                <a:sym typeface="PFEphemera Poly"/>
              </a:rPr>
              <a:t>ἀντιτάσσετ</a:t>
            </a:r>
            <a:r>
              <a:rPr lang="en-US" sz="4193" dirty="0">
                <a:solidFill>
                  <a:srgbClr val="000000"/>
                </a:solidFill>
                <a:latin typeface="PFEphemera Poly"/>
                <a:ea typeface="PFEphemera Poly"/>
                <a:cs typeface="PFEphemera Poly"/>
                <a:sym typeface="PFEphemera Poly"/>
              </a:rPr>
              <a:t>αι· ταπεινοῖς δέ δίδωσι χάριν» (Καθ. </a:t>
            </a:r>
            <a:r>
              <a:rPr lang="en-US" sz="4193" dirty="0" err="1">
                <a:solidFill>
                  <a:srgbClr val="000000"/>
                </a:solidFill>
                <a:latin typeface="PFEphemera Poly"/>
                <a:ea typeface="PFEphemera Poly"/>
                <a:cs typeface="PFEphemera Poly"/>
                <a:sym typeface="PFEphemera Poly"/>
              </a:rPr>
              <a:t>Ιάκ</a:t>
            </a:r>
            <a:r>
              <a:rPr lang="en-US" sz="4193" dirty="0">
                <a:solidFill>
                  <a:srgbClr val="000000"/>
                </a:solidFill>
                <a:latin typeface="PFEphemera Poly"/>
                <a:ea typeface="PFEphemera Poly"/>
                <a:cs typeface="PFEphemera Poly"/>
                <a:sym typeface="PFEphemera Poly"/>
              </a:rPr>
              <a:t>. δ´ 6).</a:t>
            </a:r>
          </a:p>
        </p:txBody>
      </p:sp>
      <p:sp>
        <p:nvSpPr>
          <p:cNvPr id="23" name="TextBox 23"/>
          <p:cNvSpPr txBox="1"/>
          <p:nvPr/>
        </p:nvSpPr>
        <p:spPr>
          <a:xfrm>
            <a:off x="12025152" y="2396823"/>
            <a:ext cx="6262848" cy="1024198"/>
          </a:xfrm>
          <a:prstGeom prst="rect">
            <a:avLst/>
          </a:prstGeom>
        </p:spPr>
        <p:txBody>
          <a:bodyPr lIns="0" tIns="0" rIns="0" bIns="0" rtlCol="0" anchor="t">
            <a:spAutoFit/>
          </a:bodyPr>
          <a:lstStyle/>
          <a:p>
            <a:pPr algn="ctr">
              <a:lnSpc>
                <a:spcPts val="3899"/>
              </a:lnSpc>
            </a:pPr>
            <a:r>
              <a:rPr lang="en-US" sz="4193" dirty="0">
                <a:solidFill>
                  <a:srgbClr val="000000"/>
                </a:solidFill>
                <a:latin typeface="PFEphemera Poly"/>
                <a:ea typeface="PFEphemera Poly"/>
                <a:cs typeface="PFEphemera Poly"/>
                <a:sym typeface="PFEphemera Poly"/>
              </a:rPr>
              <a:t>«</a:t>
            </a:r>
            <a:r>
              <a:rPr lang="en-US" sz="4193" dirty="0" err="1">
                <a:solidFill>
                  <a:srgbClr val="000000"/>
                </a:solidFill>
                <a:latin typeface="PFEphemera Poly"/>
                <a:ea typeface="PFEphemera Poly"/>
                <a:cs typeface="PFEphemera Poly"/>
                <a:sym typeface="PFEphemera Poly"/>
              </a:rPr>
              <a:t>Μάθετε</a:t>
            </a:r>
            <a:r>
              <a:rPr lang="en-US" sz="4193" dirty="0">
                <a:solidFill>
                  <a:srgbClr val="000000"/>
                </a:solidFill>
                <a:latin typeface="PFEphemera Poly"/>
                <a:ea typeface="PFEphemera Poly"/>
                <a:cs typeface="PFEphemera Poly"/>
                <a:sym typeface="PFEphemera Poly"/>
              </a:rPr>
              <a:t> ἀπ᾿ </a:t>
            </a:r>
            <a:r>
              <a:rPr lang="en-US" sz="4193" dirty="0" err="1">
                <a:solidFill>
                  <a:srgbClr val="000000"/>
                </a:solidFill>
                <a:latin typeface="PFEphemera Poly"/>
                <a:ea typeface="PFEphemera Poly"/>
                <a:cs typeface="PFEphemera Poly"/>
                <a:sym typeface="PFEphemera Poly"/>
              </a:rPr>
              <a:t>ἐμοῦ</a:t>
            </a:r>
            <a:r>
              <a:rPr lang="en-US" sz="4193" dirty="0">
                <a:solidFill>
                  <a:srgbClr val="000000"/>
                </a:solidFill>
                <a:latin typeface="PFEphemera Poly"/>
                <a:ea typeface="PFEphemera Poly"/>
                <a:cs typeface="PFEphemera Poly"/>
                <a:sym typeface="PFEphemera Poly"/>
              </a:rPr>
              <a:t>, </a:t>
            </a:r>
            <a:r>
              <a:rPr lang="en-US" sz="4193" dirty="0" err="1">
                <a:solidFill>
                  <a:srgbClr val="000000"/>
                </a:solidFill>
                <a:latin typeface="PFEphemera Poly"/>
                <a:ea typeface="PFEphemera Poly"/>
                <a:cs typeface="PFEphemera Poly"/>
                <a:sym typeface="PFEphemera Poly"/>
              </a:rPr>
              <a:t>ὅτι</a:t>
            </a:r>
            <a:r>
              <a:rPr lang="en-US" sz="4193" dirty="0">
                <a:solidFill>
                  <a:srgbClr val="000000"/>
                </a:solidFill>
                <a:latin typeface="PFEphemera Poly"/>
                <a:ea typeface="PFEphemera Poly"/>
                <a:cs typeface="PFEphemera Poly"/>
                <a:sym typeface="PFEphemera Poly"/>
              </a:rPr>
              <a:t> π</a:t>
            </a:r>
            <a:r>
              <a:rPr lang="en-US" sz="4193" dirty="0" err="1">
                <a:solidFill>
                  <a:srgbClr val="000000"/>
                </a:solidFill>
                <a:latin typeface="PFEphemera Poly"/>
                <a:ea typeface="PFEphemera Poly"/>
                <a:cs typeface="PFEphemera Poly"/>
                <a:sym typeface="PFEphemera Poly"/>
              </a:rPr>
              <a:t>ρᾷός</a:t>
            </a:r>
            <a:r>
              <a:rPr lang="en-US" sz="4193" dirty="0">
                <a:solidFill>
                  <a:srgbClr val="000000"/>
                </a:solidFill>
                <a:latin typeface="PFEphemera Poly"/>
                <a:ea typeface="PFEphemera Poly"/>
                <a:cs typeface="PFEphemera Poly"/>
                <a:sym typeface="PFEphemera Poly"/>
              </a:rPr>
              <a:t> </a:t>
            </a:r>
            <a:r>
              <a:rPr lang="en-US" sz="4193" dirty="0" err="1">
                <a:solidFill>
                  <a:srgbClr val="000000"/>
                </a:solidFill>
                <a:latin typeface="PFEphemera Poly"/>
                <a:ea typeface="PFEphemera Poly"/>
                <a:cs typeface="PFEphemera Poly"/>
                <a:sym typeface="PFEphemera Poly"/>
              </a:rPr>
              <a:t>εἰμι</a:t>
            </a:r>
            <a:r>
              <a:rPr lang="en-US" sz="4193" dirty="0">
                <a:solidFill>
                  <a:srgbClr val="000000"/>
                </a:solidFill>
                <a:latin typeface="PFEphemera Poly"/>
                <a:ea typeface="PFEphemera Poly"/>
                <a:cs typeface="PFEphemera Poly"/>
                <a:sym typeface="PFEphemera Poly"/>
              </a:rPr>
              <a:t> καὶ ταπ</a:t>
            </a:r>
            <a:r>
              <a:rPr lang="en-US" sz="4193" dirty="0" err="1">
                <a:solidFill>
                  <a:srgbClr val="000000"/>
                </a:solidFill>
                <a:latin typeface="PFEphemera Poly"/>
                <a:ea typeface="PFEphemera Poly"/>
                <a:cs typeface="PFEphemera Poly"/>
                <a:sym typeface="PFEphemera Poly"/>
              </a:rPr>
              <a:t>εινὸς</a:t>
            </a:r>
            <a:r>
              <a:rPr lang="en-US" sz="4193" dirty="0">
                <a:solidFill>
                  <a:srgbClr val="000000"/>
                </a:solidFill>
                <a:latin typeface="PFEphemera Poly"/>
                <a:ea typeface="PFEphemera Poly"/>
                <a:cs typeface="PFEphemera Poly"/>
                <a:sym typeface="PFEphemera Poly"/>
              </a:rPr>
              <a:t> </a:t>
            </a:r>
            <a:r>
              <a:rPr lang="en-US" sz="4193" dirty="0" err="1">
                <a:solidFill>
                  <a:srgbClr val="000000"/>
                </a:solidFill>
                <a:latin typeface="PFEphemera Poly"/>
                <a:ea typeface="PFEphemera Poly"/>
                <a:cs typeface="PFEphemera Poly"/>
                <a:sym typeface="PFEphemera Poly"/>
              </a:rPr>
              <a:t>τῇ</a:t>
            </a:r>
            <a:r>
              <a:rPr lang="en-US" sz="4193" dirty="0">
                <a:solidFill>
                  <a:srgbClr val="000000"/>
                </a:solidFill>
                <a:latin typeface="PFEphemera Poly"/>
                <a:ea typeface="PFEphemera Poly"/>
                <a:cs typeface="PFEphemera Poly"/>
                <a:sym typeface="PFEphemera Poly"/>
              </a:rPr>
              <a:t> κα</a:t>
            </a:r>
            <a:r>
              <a:rPr lang="en-US" sz="4193" dirty="0" err="1">
                <a:solidFill>
                  <a:srgbClr val="000000"/>
                </a:solidFill>
                <a:latin typeface="PFEphemera Poly"/>
                <a:ea typeface="PFEphemera Poly"/>
                <a:cs typeface="PFEphemera Poly"/>
                <a:sym typeface="PFEphemera Poly"/>
              </a:rPr>
              <a:t>ρδίᾳ</a:t>
            </a:r>
            <a:r>
              <a:rPr lang="en-US" sz="4193" dirty="0">
                <a:solidFill>
                  <a:srgbClr val="000000"/>
                </a:solidFill>
                <a:latin typeface="PFEphemera Poly"/>
                <a:ea typeface="PFEphemera Poly"/>
                <a:cs typeface="PFEphemera Poly"/>
                <a:sym typeface="PFEphemera Poly"/>
              </a:rPr>
              <a:t>»!</a:t>
            </a:r>
          </a:p>
        </p:txBody>
      </p:sp>
      <p:sp>
        <p:nvSpPr>
          <p:cNvPr id="24" name="Freeform 24"/>
          <p:cNvSpPr/>
          <p:nvPr/>
        </p:nvSpPr>
        <p:spPr>
          <a:xfrm>
            <a:off x="16338798" y="191112"/>
            <a:ext cx="1309156" cy="1675177"/>
          </a:xfrm>
          <a:custGeom>
            <a:avLst/>
            <a:gdLst/>
            <a:ahLst/>
            <a:cxnLst/>
            <a:rect l="l" t="t" r="r" b="b"/>
            <a:pathLst>
              <a:path w="1309156" h="1675177">
                <a:moveTo>
                  <a:pt x="0" y="0"/>
                </a:moveTo>
                <a:lnTo>
                  <a:pt x="1309156" y="0"/>
                </a:lnTo>
                <a:lnTo>
                  <a:pt x="1309156" y="1675176"/>
                </a:lnTo>
                <a:lnTo>
                  <a:pt x="0" y="1675176"/>
                </a:lnTo>
                <a:lnTo>
                  <a:pt x="0" y="0"/>
                </a:lnTo>
                <a:close/>
              </a:path>
            </a:pathLst>
          </a:custGeom>
          <a:blipFill>
            <a:blip r:embed="rId10"/>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2216447" y="-1796950"/>
            <a:ext cx="14276236" cy="12009884"/>
          </a:xfrm>
          <a:custGeom>
            <a:avLst/>
            <a:gdLst/>
            <a:ahLst/>
            <a:cxnLst/>
            <a:rect l="l" t="t" r="r" b="b"/>
            <a:pathLst>
              <a:path w="14276236" h="12009884">
                <a:moveTo>
                  <a:pt x="0" y="0"/>
                </a:moveTo>
                <a:lnTo>
                  <a:pt x="14276236" y="0"/>
                </a:lnTo>
                <a:lnTo>
                  <a:pt x="14276236" y="12009884"/>
                </a:lnTo>
                <a:lnTo>
                  <a:pt x="0" y="12009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883862" y="3938285"/>
            <a:ext cx="12520277" cy="3285606"/>
          </a:xfrm>
          <a:prstGeom prst="rect">
            <a:avLst/>
          </a:prstGeom>
        </p:spPr>
        <p:txBody>
          <a:bodyPr lIns="0" tIns="0" rIns="0" bIns="0" rtlCol="0" anchor="t">
            <a:spAutoFit/>
          </a:bodyPr>
          <a:lstStyle/>
          <a:p>
            <a:pPr algn="ctr">
              <a:lnSpc>
                <a:spcPts val="8513"/>
              </a:lnSpc>
            </a:pPr>
            <a:r>
              <a:rPr lang="en-US" sz="7739" b="1">
                <a:solidFill>
                  <a:srgbClr val="E7F4E7"/>
                </a:solidFill>
                <a:latin typeface="PFEphemera Poly Bold"/>
                <a:ea typeface="PFEphemera Poly Bold"/>
                <a:cs typeface="PFEphemera Poly Bold"/>
                <a:sym typeface="PFEphemera Poly Bold"/>
              </a:rPr>
              <a:t>Σύνθημα:</a:t>
            </a:r>
          </a:p>
          <a:p>
            <a:pPr algn="ctr">
              <a:lnSpc>
                <a:spcPts val="8513"/>
              </a:lnSpc>
            </a:pPr>
            <a:r>
              <a:rPr lang="en-US" sz="7739" b="1">
                <a:solidFill>
                  <a:srgbClr val="E7F4E7"/>
                </a:solidFill>
                <a:latin typeface="PFEphemera Poly Bold"/>
                <a:ea typeface="PFEphemera Poly Bold"/>
                <a:cs typeface="PFEphemera Poly Bold"/>
                <a:sym typeface="PFEphemera Poly Bold"/>
              </a:rPr>
              <a:t> Έξω από την καρδιά οι εγωισμοί. Θέση στην ταπείνωση.</a:t>
            </a:r>
          </a:p>
        </p:txBody>
      </p:sp>
      <p:sp>
        <p:nvSpPr>
          <p:cNvPr id="4" name="Freeform 4"/>
          <p:cNvSpPr/>
          <p:nvPr/>
        </p:nvSpPr>
        <p:spPr>
          <a:xfrm>
            <a:off x="7370978" y="1028700"/>
            <a:ext cx="2080379" cy="404728"/>
          </a:xfrm>
          <a:custGeom>
            <a:avLst/>
            <a:gdLst/>
            <a:ahLst/>
            <a:cxnLst/>
            <a:rect l="l" t="t" r="r" b="b"/>
            <a:pathLst>
              <a:path w="2080379" h="404728">
                <a:moveTo>
                  <a:pt x="0" y="0"/>
                </a:moveTo>
                <a:lnTo>
                  <a:pt x="2080379" y="0"/>
                </a:lnTo>
                <a:lnTo>
                  <a:pt x="2080379" y="404728"/>
                </a:lnTo>
                <a:lnTo>
                  <a:pt x="0" y="404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flipH="1" flipV="1">
            <a:off x="217466" y="22543"/>
            <a:ext cx="1491852" cy="2744209"/>
          </a:xfrm>
          <a:custGeom>
            <a:avLst/>
            <a:gdLst/>
            <a:ahLst/>
            <a:cxnLst/>
            <a:rect l="l" t="t" r="r" b="b"/>
            <a:pathLst>
              <a:path w="1491852" h="2744209">
                <a:moveTo>
                  <a:pt x="1491852" y="2744209"/>
                </a:moveTo>
                <a:lnTo>
                  <a:pt x="0" y="2744209"/>
                </a:lnTo>
                <a:lnTo>
                  <a:pt x="0" y="0"/>
                </a:lnTo>
                <a:lnTo>
                  <a:pt x="1491852" y="0"/>
                </a:lnTo>
                <a:lnTo>
                  <a:pt x="1491852" y="27442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918221" flipH="1">
            <a:off x="-5980558" y="8569741"/>
            <a:ext cx="12982682" cy="10921681"/>
          </a:xfrm>
          <a:custGeom>
            <a:avLst/>
            <a:gdLst/>
            <a:ahLst/>
            <a:cxnLst/>
            <a:rect l="l" t="t" r="r" b="b"/>
            <a:pathLst>
              <a:path w="12982682" h="10921681">
                <a:moveTo>
                  <a:pt x="12982682" y="0"/>
                </a:moveTo>
                <a:lnTo>
                  <a:pt x="0" y="0"/>
                </a:lnTo>
                <a:lnTo>
                  <a:pt x="0" y="10921681"/>
                </a:lnTo>
                <a:lnTo>
                  <a:pt x="12982682" y="10921681"/>
                </a:lnTo>
                <a:lnTo>
                  <a:pt x="129826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338798" y="191112"/>
            <a:ext cx="1309156" cy="1675177"/>
          </a:xfrm>
          <a:custGeom>
            <a:avLst/>
            <a:gdLst/>
            <a:ahLst/>
            <a:cxnLst/>
            <a:rect l="l" t="t" r="r" b="b"/>
            <a:pathLst>
              <a:path w="1309156" h="1675177">
                <a:moveTo>
                  <a:pt x="0" y="0"/>
                </a:moveTo>
                <a:lnTo>
                  <a:pt x="1309156" y="0"/>
                </a:lnTo>
                <a:lnTo>
                  <a:pt x="1309156" y="1675176"/>
                </a:lnTo>
                <a:lnTo>
                  <a:pt x="0" y="1675176"/>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a:off x="-9959796" y="-6893923"/>
            <a:ext cx="12982682" cy="10921681"/>
          </a:xfrm>
          <a:custGeom>
            <a:avLst/>
            <a:gdLst/>
            <a:ahLst/>
            <a:cxnLst/>
            <a:rect l="l" t="t" r="r" b="b"/>
            <a:pathLst>
              <a:path w="12982682" h="10921681">
                <a:moveTo>
                  <a:pt x="0" y="0"/>
                </a:moveTo>
                <a:lnTo>
                  <a:pt x="12982683" y="0"/>
                </a:lnTo>
                <a:lnTo>
                  <a:pt x="12982683"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816752">
            <a:off x="3697968" y="8960257"/>
            <a:ext cx="12754925" cy="10730080"/>
          </a:xfrm>
          <a:custGeom>
            <a:avLst/>
            <a:gdLst/>
            <a:ahLst/>
            <a:cxnLst/>
            <a:rect l="l" t="t" r="r" b="b"/>
            <a:pathLst>
              <a:path w="12754925" h="10730080">
                <a:moveTo>
                  <a:pt x="0" y="0"/>
                </a:moveTo>
                <a:lnTo>
                  <a:pt x="12754925" y="0"/>
                </a:lnTo>
                <a:lnTo>
                  <a:pt x="12754925" y="10730080"/>
                </a:lnTo>
                <a:lnTo>
                  <a:pt x="0" y="10730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816752">
            <a:off x="16641707" y="-6500051"/>
            <a:ext cx="12754925" cy="10730080"/>
          </a:xfrm>
          <a:custGeom>
            <a:avLst/>
            <a:gdLst/>
            <a:ahLst/>
            <a:cxnLst/>
            <a:rect l="l" t="t" r="r" b="b"/>
            <a:pathLst>
              <a:path w="12754925" h="10730080">
                <a:moveTo>
                  <a:pt x="0" y="0"/>
                </a:moveTo>
                <a:lnTo>
                  <a:pt x="12754925" y="0"/>
                </a:lnTo>
                <a:lnTo>
                  <a:pt x="12754925" y="10730080"/>
                </a:lnTo>
                <a:lnTo>
                  <a:pt x="0" y="10730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998075" y="1251322"/>
            <a:ext cx="16261225" cy="7784355"/>
            <a:chOff x="0" y="0"/>
            <a:chExt cx="21681634" cy="10379140"/>
          </a:xfrm>
        </p:grpSpPr>
        <p:sp>
          <p:nvSpPr>
            <p:cNvPr id="6" name="Freeform 6"/>
            <p:cNvSpPr/>
            <p:nvPr/>
          </p:nvSpPr>
          <p:spPr>
            <a:xfrm>
              <a:off x="6579236" y="0"/>
              <a:ext cx="3954965" cy="4961796"/>
            </a:xfrm>
            <a:custGeom>
              <a:avLst/>
              <a:gdLst/>
              <a:ahLst/>
              <a:cxnLst/>
              <a:rect l="l" t="t" r="r" b="b"/>
              <a:pathLst>
                <a:path w="3954965" h="4961796">
                  <a:moveTo>
                    <a:pt x="0" y="0"/>
                  </a:moveTo>
                  <a:lnTo>
                    <a:pt x="3954965" y="0"/>
                  </a:lnTo>
                  <a:lnTo>
                    <a:pt x="3954965" y="4961796"/>
                  </a:lnTo>
                  <a:lnTo>
                    <a:pt x="0" y="4961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960598" y="0"/>
              <a:ext cx="4229931" cy="4961796"/>
            </a:xfrm>
            <a:custGeom>
              <a:avLst/>
              <a:gdLst/>
              <a:ahLst/>
              <a:cxnLst/>
              <a:rect l="l" t="t" r="r" b="b"/>
              <a:pathLst>
                <a:path w="4229931" h="4961796">
                  <a:moveTo>
                    <a:pt x="0" y="0"/>
                  </a:moveTo>
                  <a:lnTo>
                    <a:pt x="4229931" y="0"/>
                  </a:lnTo>
                  <a:lnTo>
                    <a:pt x="4229931" y="4961796"/>
                  </a:lnTo>
                  <a:lnTo>
                    <a:pt x="0" y="4961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0" y="5414344"/>
              <a:ext cx="21681634" cy="4964796"/>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sp>
        <p:nvSpPr>
          <p:cNvPr id="9" name="Freeform 7">
            <a:extLst>
              <a:ext uri="{FF2B5EF4-FFF2-40B4-BE49-F238E27FC236}">
                <a16:creationId xmlns:a16="http://schemas.microsoft.com/office/drawing/2014/main" id="{9AC7CBC5-E710-E072-EAF8-386CDC85FEC1}"/>
              </a:ext>
            </a:extLst>
          </p:cNvPr>
          <p:cNvSpPr/>
          <p:nvPr/>
        </p:nvSpPr>
        <p:spPr>
          <a:xfrm>
            <a:off x="16338798" y="191112"/>
            <a:ext cx="1309156" cy="1675177"/>
          </a:xfrm>
          <a:custGeom>
            <a:avLst/>
            <a:gdLst/>
            <a:ahLst/>
            <a:cxnLst/>
            <a:rect l="l" t="t" r="r" b="b"/>
            <a:pathLst>
              <a:path w="1309156" h="1675177">
                <a:moveTo>
                  <a:pt x="0" y="0"/>
                </a:moveTo>
                <a:lnTo>
                  <a:pt x="1309156" y="0"/>
                </a:lnTo>
                <a:lnTo>
                  <a:pt x="1309156" y="1675176"/>
                </a:lnTo>
                <a:lnTo>
                  <a:pt x="0" y="1675176"/>
                </a:lnTo>
                <a:lnTo>
                  <a:pt x="0" y="0"/>
                </a:lnTo>
                <a:close/>
              </a:path>
            </a:pathLst>
          </a:custGeom>
          <a:blipFill>
            <a:blip r:embed="rId10"/>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grpSp>
        <p:nvGrpSpPr>
          <p:cNvPr id="2" name="Group 2"/>
          <p:cNvGrpSpPr/>
          <p:nvPr/>
        </p:nvGrpSpPr>
        <p:grpSpPr>
          <a:xfrm>
            <a:off x="3018403" y="943454"/>
            <a:ext cx="12251194" cy="9139289"/>
            <a:chOff x="0" y="0"/>
            <a:chExt cx="3226652" cy="2407056"/>
          </a:xfrm>
        </p:grpSpPr>
        <p:sp>
          <p:nvSpPr>
            <p:cNvPr id="3" name="Freeform 3"/>
            <p:cNvSpPr/>
            <p:nvPr/>
          </p:nvSpPr>
          <p:spPr>
            <a:xfrm>
              <a:off x="0" y="0"/>
              <a:ext cx="3226652" cy="2407056"/>
            </a:xfrm>
            <a:custGeom>
              <a:avLst/>
              <a:gdLst/>
              <a:ahLst/>
              <a:cxnLst/>
              <a:rect l="l" t="t" r="r" b="b"/>
              <a:pathLst>
                <a:path w="3226652" h="2407056">
                  <a:moveTo>
                    <a:pt x="18958" y="0"/>
                  </a:moveTo>
                  <a:lnTo>
                    <a:pt x="3207694" y="0"/>
                  </a:lnTo>
                  <a:cubicBezTo>
                    <a:pt x="3212722" y="0"/>
                    <a:pt x="3217544" y="1997"/>
                    <a:pt x="3221100" y="5553"/>
                  </a:cubicBezTo>
                  <a:cubicBezTo>
                    <a:pt x="3224655" y="9108"/>
                    <a:pt x="3226652" y="13930"/>
                    <a:pt x="3226652" y="18958"/>
                  </a:cubicBezTo>
                  <a:lnTo>
                    <a:pt x="3226652" y="2388098"/>
                  </a:lnTo>
                  <a:cubicBezTo>
                    <a:pt x="3226652" y="2393126"/>
                    <a:pt x="3224655" y="2397948"/>
                    <a:pt x="3221100" y="2401503"/>
                  </a:cubicBezTo>
                  <a:cubicBezTo>
                    <a:pt x="3217544" y="2405058"/>
                    <a:pt x="3212722" y="2407056"/>
                    <a:pt x="3207694" y="2407056"/>
                  </a:cubicBezTo>
                  <a:lnTo>
                    <a:pt x="18958" y="2407056"/>
                  </a:lnTo>
                  <a:cubicBezTo>
                    <a:pt x="13930" y="2407056"/>
                    <a:pt x="9108" y="2405058"/>
                    <a:pt x="5553" y="2401503"/>
                  </a:cubicBezTo>
                  <a:cubicBezTo>
                    <a:pt x="1997" y="2397948"/>
                    <a:pt x="0" y="2393126"/>
                    <a:pt x="0" y="2388098"/>
                  </a:cubicBezTo>
                  <a:lnTo>
                    <a:pt x="0" y="18958"/>
                  </a:lnTo>
                  <a:cubicBezTo>
                    <a:pt x="0" y="13930"/>
                    <a:pt x="1997" y="9108"/>
                    <a:pt x="5553" y="5553"/>
                  </a:cubicBezTo>
                  <a:cubicBezTo>
                    <a:pt x="9108" y="1997"/>
                    <a:pt x="13930" y="0"/>
                    <a:pt x="18958" y="0"/>
                  </a:cubicBezTo>
                  <a:close/>
                </a:path>
              </a:pathLst>
            </a:custGeom>
            <a:solidFill>
              <a:srgbClr val="F5CB45"/>
            </a:solidFill>
            <a:ln cap="rnd">
              <a:noFill/>
              <a:prstDash val="solid"/>
              <a:round/>
            </a:ln>
          </p:spPr>
          <p:txBody>
            <a:bodyPr/>
            <a:lstStyle/>
            <a:p>
              <a:endParaRPr lang="en-US"/>
            </a:p>
          </p:txBody>
        </p:sp>
        <p:sp>
          <p:nvSpPr>
            <p:cNvPr id="4" name="TextBox 4"/>
            <p:cNvSpPr txBox="1"/>
            <p:nvPr/>
          </p:nvSpPr>
          <p:spPr>
            <a:xfrm>
              <a:off x="0" y="-38100"/>
              <a:ext cx="3226652" cy="244515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269597" y="6314891"/>
            <a:ext cx="2134895" cy="415334"/>
          </a:xfrm>
          <a:custGeom>
            <a:avLst/>
            <a:gdLst/>
            <a:ahLst/>
            <a:cxnLst/>
            <a:rect l="l" t="t" r="r" b="b"/>
            <a:pathLst>
              <a:path w="2134895" h="415334">
                <a:moveTo>
                  <a:pt x="0" y="0"/>
                </a:moveTo>
                <a:lnTo>
                  <a:pt x="2134895" y="0"/>
                </a:lnTo>
                <a:lnTo>
                  <a:pt x="2134895" y="415334"/>
                </a:lnTo>
                <a:lnTo>
                  <a:pt x="0" y="415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785316" y="6314891"/>
            <a:ext cx="2134895" cy="415334"/>
          </a:xfrm>
          <a:custGeom>
            <a:avLst/>
            <a:gdLst/>
            <a:ahLst/>
            <a:cxnLst/>
            <a:rect l="l" t="t" r="r" b="b"/>
            <a:pathLst>
              <a:path w="2134895" h="415334">
                <a:moveTo>
                  <a:pt x="2134895" y="0"/>
                </a:moveTo>
                <a:lnTo>
                  <a:pt x="0" y="0"/>
                </a:lnTo>
                <a:lnTo>
                  <a:pt x="0" y="415334"/>
                </a:lnTo>
                <a:lnTo>
                  <a:pt x="2134895" y="415334"/>
                </a:lnTo>
                <a:lnTo>
                  <a:pt x="213489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3828539" y="8726798"/>
            <a:ext cx="650313" cy="864204"/>
          </a:xfrm>
          <a:custGeom>
            <a:avLst/>
            <a:gdLst/>
            <a:ahLst/>
            <a:cxnLst/>
            <a:rect l="l" t="t" r="r" b="b"/>
            <a:pathLst>
              <a:path w="650313" h="864204">
                <a:moveTo>
                  <a:pt x="650313" y="0"/>
                </a:moveTo>
                <a:lnTo>
                  <a:pt x="0" y="0"/>
                </a:lnTo>
                <a:lnTo>
                  <a:pt x="0" y="864204"/>
                </a:lnTo>
                <a:lnTo>
                  <a:pt x="650313" y="864204"/>
                </a:lnTo>
                <a:lnTo>
                  <a:pt x="65031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809148" y="8726798"/>
            <a:ext cx="650313" cy="864204"/>
          </a:xfrm>
          <a:custGeom>
            <a:avLst/>
            <a:gdLst/>
            <a:ahLst/>
            <a:cxnLst/>
            <a:rect l="l" t="t" r="r" b="b"/>
            <a:pathLst>
              <a:path w="650313" h="864204">
                <a:moveTo>
                  <a:pt x="0" y="0"/>
                </a:moveTo>
                <a:lnTo>
                  <a:pt x="650313" y="0"/>
                </a:lnTo>
                <a:lnTo>
                  <a:pt x="650313" y="864204"/>
                </a:lnTo>
                <a:lnTo>
                  <a:pt x="0" y="864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918221" flipH="1">
            <a:off x="12206181" y="-9029449"/>
            <a:ext cx="12982682" cy="10921681"/>
          </a:xfrm>
          <a:custGeom>
            <a:avLst/>
            <a:gdLst/>
            <a:ahLst/>
            <a:cxnLst/>
            <a:rect l="l" t="t" r="r" b="b"/>
            <a:pathLst>
              <a:path w="12982682" h="10921681">
                <a:moveTo>
                  <a:pt x="12982682" y="0"/>
                </a:moveTo>
                <a:lnTo>
                  <a:pt x="0" y="0"/>
                </a:lnTo>
                <a:lnTo>
                  <a:pt x="0" y="10921682"/>
                </a:lnTo>
                <a:lnTo>
                  <a:pt x="12982682" y="10921682"/>
                </a:lnTo>
                <a:lnTo>
                  <a:pt x="1298268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917999">
            <a:off x="-6901091" y="-9029449"/>
            <a:ext cx="12982682" cy="10921681"/>
          </a:xfrm>
          <a:custGeom>
            <a:avLst/>
            <a:gdLst/>
            <a:ahLst/>
            <a:cxnLst/>
            <a:rect l="l" t="t" r="r" b="b"/>
            <a:pathLst>
              <a:path w="12982682" h="10921681">
                <a:moveTo>
                  <a:pt x="0" y="0"/>
                </a:moveTo>
                <a:lnTo>
                  <a:pt x="12982682" y="0"/>
                </a:lnTo>
                <a:lnTo>
                  <a:pt x="12982682" y="10921682"/>
                </a:lnTo>
                <a:lnTo>
                  <a:pt x="0" y="10921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3595425" y="1567234"/>
            <a:ext cx="10894745" cy="7891730"/>
            <a:chOff x="0" y="0"/>
            <a:chExt cx="14526327" cy="10522306"/>
          </a:xfrm>
        </p:grpSpPr>
        <p:sp>
          <p:nvSpPr>
            <p:cNvPr id="12" name="Freeform 12"/>
            <p:cNvSpPr/>
            <p:nvPr/>
          </p:nvSpPr>
          <p:spPr>
            <a:xfrm>
              <a:off x="4689435" y="0"/>
              <a:ext cx="5147456" cy="6586612"/>
            </a:xfrm>
            <a:custGeom>
              <a:avLst/>
              <a:gdLst/>
              <a:ahLst/>
              <a:cxnLst/>
              <a:rect l="l" t="t" r="r" b="b"/>
              <a:pathLst>
                <a:path w="5147456" h="6586612">
                  <a:moveTo>
                    <a:pt x="0" y="0"/>
                  </a:moveTo>
                  <a:lnTo>
                    <a:pt x="5147457" y="0"/>
                  </a:lnTo>
                  <a:lnTo>
                    <a:pt x="5147457" y="6586612"/>
                  </a:lnTo>
                  <a:lnTo>
                    <a:pt x="0" y="6586612"/>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0" y="7494690"/>
              <a:ext cx="14526327" cy="3027616"/>
            </a:xfrm>
            <a:prstGeom prst="rect">
              <a:avLst/>
            </a:prstGeom>
          </p:spPr>
          <p:txBody>
            <a:bodyPr lIns="0" tIns="0" rIns="0" bIns="0" rtlCol="0" anchor="t">
              <a:spAutoFit/>
            </a:bodyPr>
            <a:lstStyle/>
            <a:p>
              <a:pPr algn="ctr">
                <a:lnSpc>
                  <a:spcPts val="5867"/>
                </a:lnSpc>
              </a:pPr>
              <a:r>
                <a:rPr lang="en-US" sz="5483" b="1" spc="257">
                  <a:solidFill>
                    <a:srgbClr val="FFFFFF"/>
                  </a:solidFill>
                  <a:latin typeface="PFEphemera Poly Bold"/>
                  <a:ea typeface="PFEphemera Poly Bold"/>
                  <a:cs typeface="PFEphemera Poly Bold"/>
                  <a:sym typeface="PFEphemera Poly Bold"/>
                </a:rPr>
                <a:t>Ιερά Μητρόπολις</a:t>
              </a:r>
            </a:p>
            <a:p>
              <a:pPr algn="ctr">
                <a:lnSpc>
                  <a:spcPts val="5867"/>
                </a:lnSpc>
              </a:pPr>
              <a:r>
                <a:rPr lang="en-US" sz="5483" b="1" spc="257">
                  <a:solidFill>
                    <a:srgbClr val="FFFFFF"/>
                  </a:solidFill>
                  <a:latin typeface="PFEphemera Poly Bold"/>
                  <a:ea typeface="PFEphemera Poly Bold"/>
                  <a:cs typeface="PFEphemera Poly Bold"/>
                  <a:sym typeface="PFEphemera Poly Bold"/>
                </a:rPr>
                <a:t>Μεσογαίας &amp; Λαυρεωτικής</a:t>
              </a:r>
            </a:p>
            <a:p>
              <a:pPr algn="ctr">
                <a:lnSpc>
                  <a:spcPts val="5867"/>
                </a:lnSpc>
              </a:pPr>
              <a:r>
                <a:rPr lang="en-US" sz="5483" b="1" spc="257">
                  <a:solidFill>
                    <a:srgbClr val="FFFFFF"/>
                  </a:solidFill>
                  <a:latin typeface="PFEphemera Poly Bold"/>
                  <a:ea typeface="PFEphemera Poly Bold"/>
                  <a:cs typeface="PFEphemera Poly Bold"/>
                  <a:sym typeface="PFEphemera Poly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a:off x="-9959796" y="-6893923"/>
            <a:ext cx="12982682" cy="10921681"/>
          </a:xfrm>
          <a:custGeom>
            <a:avLst/>
            <a:gdLst/>
            <a:ahLst/>
            <a:cxnLst/>
            <a:rect l="l" t="t" r="r" b="b"/>
            <a:pathLst>
              <a:path w="12982682" h="10921681">
                <a:moveTo>
                  <a:pt x="0" y="0"/>
                </a:moveTo>
                <a:lnTo>
                  <a:pt x="12982683" y="0"/>
                </a:lnTo>
                <a:lnTo>
                  <a:pt x="12982683"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87299" y="111058"/>
            <a:ext cx="17513401" cy="9147242"/>
            <a:chOff x="0" y="0"/>
            <a:chExt cx="23351202" cy="12196322"/>
          </a:xfrm>
        </p:grpSpPr>
        <p:sp>
          <p:nvSpPr>
            <p:cNvPr id="4" name="Freeform 4"/>
            <p:cNvSpPr/>
            <p:nvPr/>
          </p:nvSpPr>
          <p:spPr>
            <a:xfrm>
              <a:off x="3022085" y="4369421"/>
              <a:ext cx="3943934" cy="4947957"/>
            </a:xfrm>
            <a:custGeom>
              <a:avLst/>
              <a:gdLst/>
              <a:ahLst/>
              <a:cxnLst/>
              <a:rect l="l" t="t" r="r" b="b"/>
              <a:pathLst>
                <a:path w="3943934" h="4947957">
                  <a:moveTo>
                    <a:pt x="0" y="0"/>
                  </a:moveTo>
                  <a:lnTo>
                    <a:pt x="3943934" y="0"/>
                  </a:lnTo>
                  <a:lnTo>
                    <a:pt x="3943934" y="4947957"/>
                  </a:lnTo>
                  <a:lnTo>
                    <a:pt x="0" y="49479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848759" y="2808767"/>
              <a:ext cx="22502442" cy="1949719"/>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6" name="TextBox 6"/>
            <p:cNvSpPr txBox="1"/>
            <p:nvPr/>
          </p:nvSpPr>
          <p:spPr>
            <a:xfrm>
              <a:off x="2227240" y="1645999"/>
              <a:ext cx="19542785" cy="614824"/>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7" name="TextBox 7"/>
            <p:cNvSpPr txBox="1"/>
            <p:nvPr/>
          </p:nvSpPr>
          <p:spPr>
            <a:xfrm>
              <a:off x="7708624" y="5310667"/>
              <a:ext cx="9019480" cy="33235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8" name="TextBox 8"/>
            <p:cNvSpPr txBox="1"/>
            <p:nvPr/>
          </p:nvSpPr>
          <p:spPr>
            <a:xfrm>
              <a:off x="1085527" y="8699141"/>
              <a:ext cx="22265675" cy="3497181"/>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9" name="Freeform 9"/>
            <p:cNvSpPr/>
            <p:nvPr/>
          </p:nvSpPr>
          <p:spPr>
            <a:xfrm>
              <a:off x="17149412" y="4635366"/>
              <a:ext cx="4033438" cy="4731306"/>
            </a:xfrm>
            <a:custGeom>
              <a:avLst/>
              <a:gdLst/>
              <a:ahLst/>
              <a:cxnLst/>
              <a:rect l="l" t="t" r="r" b="b"/>
              <a:pathLst>
                <a:path w="4033438" h="4731306">
                  <a:moveTo>
                    <a:pt x="0" y="0"/>
                  </a:moveTo>
                  <a:lnTo>
                    <a:pt x="4033438" y="0"/>
                  </a:lnTo>
                  <a:lnTo>
                    <a:pt x="4033438" y="4731305"/>
                  </a:lnTo>
                  <a:lnTo>
                    <a:pt x="0" y="4731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0" y="0"/>
              <a:ext cx="2141653" cy="2740429"/>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8"/>
              <a:stretch>
                <a:fillRect/>
              </a:stretch>
            </a:blipFill>
          </p:spPr>
          <p:txBody>
            <a:bodyPr/>
            <a:lstStyle/>
            <a:p>
              <a:endParaRPr lang="en-US"/>
            </a:p>
          </p:txBody>
        </p:sp>
      </p:grpSp>
      <p:sp>
        <p:nvSpPr>
          <p:cNvPr id="11" name="Freeform 11"/>
          <p:cNvSpPr/>
          <p:nvPr/>
        </p:nvSpPr>
        <p:spPr>
          <a:xfrm rot="1816752">
            <a:off x="3697968" y="8960257"/>
            <a:ext cx="12754925" cy="10730080"/>
          </a:xfrm>
          <a:custGeom>
            <a:avLst/>
            <a:gdLst/>
            <a:ahLst/>
            <a:cxnLst/>
            <a:rect l="l" t="t" r="r" b="b"/>
            <a:pathLst>
              <a:path w="12754925" h="10730080">
                <a:moveTo>
                  <a:pt x="0" y="0"/>
                </a:moveTo>
                <a:lnTo>
                  <a:pt x="12754925" y="0"/>
                </a:lnTo>
                <a:lnTo>
                  <a:pt x="12754925" y="10730080"/>
                </a:lnTo>
                <a:lnTo>
                  <a:pt x="0" y="10730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1816752">
            <a:off x="16641707" y="-6500051"/>
            <a:ext cx="12754925" cy="10730080"/>
          </a:xfrm>
          <a:custGeom>
            <a:avLst/>
            <a:gdLst/>
            <a:ahLst/>
            <a:cxnLst/>
            <a:rect l="l" t="t" r="r" b="b"/>
            <a:pathLst>
              <a:path w="12754925" h="10730080">
                <a:moveTo>
                  <a:pt x="0" y="0"/>
                </a:moveTo>
                <a:lnTo>
                  <a:pt x="12754925" y="0"/>
                </a:lnTo>
                <a:lnTo>
                  <a:pt x="12754925" y="10730080"/>
                </a:lnTo>
                <a:lnTo>
                  <a:pt x="0" y="10730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1655969" y="-7814565"/>
            <a:ext cx="13759669" cy="11575322"/>
          </a:xfrm>
          <a:custGeom>
            <a:avLst/>
            <a:gdLst/>
            <a:ahLst/>
            <a:cxnLst/>
            <a:rect l="l" t="t" r="r" b="b"/>
            <a:pathLst>
              <a:path w="13759669" h="11575322">
                <a:moveTo>
                  <a:pt x="0" y="0"/>
                </a:moveTo>
                <a:lnTo>
                  <a:pt x="13759670" y="0"/>
                </a:lnTo>
                <a:lnTo>
                  <a:pt x="13759670" y="11575322"/>
                </a:lnTo>
                <a:lnTo>
                  <a:pt x="0" y="11575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935413" y="4931938"/>
            <a:ext cx="755732" cy="75573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5" name="Group 5"/>
          <p:cNvGrpSpPr/>
          <p:nvPr/>
        </p:nvGrpSpPr>
        <p:grpSpPr>
          <a:xfrm>
            <a:off x="5935413" y="6746715"/>
            <a:ext cx="755732" cy="75573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7" name="Group 7"/>
          <p:cNvGrpSpPr/>
          <p:nvPr/>
        </p:nvGrpSpPr>
        <p:grpSpPr>
          <a:xfrm>
            <a:off x="5935413" y="8556463"/>
            <a:ext cx="755732" cy="75573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9" name="Group 9"/>
          <p:cNvGrpSpPr/>
          <p:nvPr/>
        </p:nvGrpSpPr>
        <p:grpSpPr>
          <a:xfrm>
            <a:off x="7064341" y="4662354"/>
            <a:ext cx="11223659" cy="1294900"/>
            <a:chOff x="0" y="0"/>
            <a:chExt cx="3522507" cy="406400"/>
          </a:xfrm>
        </p:grpSpPr>
        <p:sp>
          <p:nvSpPr>
            <p:cNvPr id="10" name="Freeform 10"/>
            <p:cNvSpPr/>
            <p:nvPr/>
          </p:nvSpPr>
          <p:spPr>
            <a:xfrm>
              <a:off x="0" y="0"/>
              <a:ext cx="3522507" cy="406400"/>
            </a:xfrm>
            <a:custGeom>
              <a:avLst/>
              <a:gdLst/>
              <a:ahLst/>
              <a:cxnLst/>
              <a:rect l="l" t="t" r="r" b="b"/>
              <a:pathLst>
                <a:path w="3522507" h="406400">
                  <a:moveTo>
                    <a:pt x="14485" y="0"/>
                  </a:moveTo>
                  <a:lnTo>
                    <a:pt x="3508021" y="0"/>
                  </a:lnTo>
                  <a:cubicBezTo>
                    <a:pt x="3516021" y="0"/>
                    <a:pt x="3522507" y="6485"/>
                    <a:pt x="3522507" y="14485"/>
                  </a:cubicBezTo>
                  <a:lnTo>
                    <a:pt x="3522507" y="391914"/>
                  </a:lnTo>
                  <a:cubicBezTo>
                    <a:pt x="3522507" y="395756"/>
                    <a:pt x="3520980" y="399441"/>
                    <a:pt x="3518264" y="402157"/>
                  </a:cubicBezTo>
                  <a:cubicBezTo>
                    <a:pt x="3515547" y="404874"/>
                    <a:pt x="3511863" y="406400"/>
                    <a:pt x="3508021" y="406400"/>
                  </a:cubicBezTo>
                  <a:lnTo>
                    <a:pt x="14485" y="406400"/>
                  </a:lnTo>
                  <a:cubicBezTo>
                    <a:pt x="10644" y="406400"/>
                    <a:pt x="6959" y="404874"/>
                    <a:pt x="4243" y="402157"/>
                  </a:cubicBezTo>
                  <a:cubicBezTo>
                    <a:pt x="1526" y="399441"/>
                    <a:pt x="0" y="395756"/>
                    <a:pt x="0" y="391914"/>
                  </a:cubicBezTo>
                  <a:lnTo>
                    <a:pt x="0" y="14485"/>
                  </a:lnTo>
                  <a:cubicBezTo>
                    <a:pt x="0" y="10644"/>
                    <a:pt x="1526" y="6959"/>
                    <a:pt x="4243" y="4243"/>
                  </a:cubicBezTo>
                  <a:cubicBezTo>
                    <a:pt x="6959" y="1526"/>
                    <a:pt x="10644" y="0"/>
                    <a:pt x="14485" y="0"/>
                  </a:cubicBezTo>
                  <a:close/>
                </a:path>
              </a:pathLst>
            </a:custGeom>
            <a:solidFill>
              <a:srgbClr val="3F6E57"/>
            </a:solidFill>
            <a:ln cap="rnd">
              <a:noFill/>
              <a:prstDash val="solid"/>
              <a:round/>
            </a:ln>
          </p:spPr>
          <p:txBody>
            <a:bodyPr/>
            <a:lstStyle/>
            <a:p>
              <a:endParaRPr lang="en-US"/>
            </a:p>
          </p:txBody>
        </p:sp>
        <p:sp>
          <p:nvSpPr>
            <p:cNvPr id="11" name="TextBox 11"/>
            <p:cNvSpPr txBox="1"/>
            <p:nvPr/>
          </p:nvSpPr>
          <p:spPr>
            <a:xfrm>
              <a:off x="0" y="-38100"/>
              <a:ext cx="3522507"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130225" y="6461228"/>
            <a:ext cx="11157775" cy="1294900"/>
            <a:chOff x="0" y="0"/>
            <a:chExt cx="3501829" cy="406400"/>
          </a:xfrm>
        </p:grpSpPr>
        <p:sp>
          <p:nvSpPr>
            <p:cNvPr id="13" name="Freeform 13"/>
            <p:cNvSpPr/>
            <p:nvPr/>
          </p:nvSpPr>
          <p:spPr>
            <a:xfrm>
              <a:off x="0" y="0"/>
              <a:ext cx="3501829" cy="406400"/>
            </a:xfrm>
            <a:custGeom>
              <a:avLst/>
              <a:gdLst/>
              <a:ahLst/>
              <a:cxnLst/>
              <a:rect l="l" t="t" r="r" b="b"/>
              <a:pathLst>
                <a:path w="3501829" h="406400">
                  <a:moveTo>
                    <a:pt x="14571" y="0"/>
                  </a:moveTo>
                  <a:lnTo>
                    <a:pt x="3487258" y="0"/>
                  </a:lnTo>
                  <a:cubicBezTo>
                    <a:pt x="3495306" y="0"/>
                    <a:pt x="3501829" y="6524"/>
                    <a:pt x="3501829" y="14571"/>
                  </a:cubicBezTo>
                  <a:lnTo>
                    <a:pt x="3501829" y="391829"/>
                  </a:lnTo>
                  <a:cubicBezTo>
                    <a:pt x="3501829" y="395693"/>
                    <a:pt x="3500294" y="399400"/>
                    <a:pt x="3497562" y="402132"/>
                  </a:cubicBezTo>
                  <a:cubicBezTo>
                    <a:pt x="3494829" y="404865"/>
                    <a:pt x="3491123" y="406400"/>
                    <a:pt x="3487258" y="406400"/>
                  </a:cubicBezTo>
                  <a:lnTo>
                    <a:pt x="14571" y="406400"/>
                  </a:lnTo>
                  <a:cubicBezTo>
                    <a:pt x="6524" y="406400"/>
                    <a:pt x="0" y="399876"/>
                    <a:pt x="0" y="391829"/>
                  </a:cubicBezTo>
                  <a:lnTo>
                    <a:pt x="0" y="14571"/>
                  </a:lnTo>
                  <a:cubicBezTo>
                    <a:pt x="0" y="6524"/>
                    <a:pt x="6524" y="0"/>
                    <a:pt x="14571" y="0"/>
                  </a:cubicBezTo>
                  <a:close/>
                </a:path>
              </a:pathLst>
            </a:custGeom>
            <a:solidFill>
              <a:srgbClr val="3F6E57"/>
            </a:solidFill>
            <a:ln cap="rnd">
              <a:noFill/>
              <a:prstDash val="solid"/>
              <a:round/>
            </a:ln>
          </p:spPr>
          <p:txBody>
            <a:bodyPr/>
            <a:lstStyle/>
            <a:p>
              <a:endParaRPr lang="en-US"/>
            </a:p>
          </p:txBody>
        </p:sp>
        <p:sp>
          <p:nvSpPr>
            <p:cNvPr id="14" name="TextBox 14"/>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130225" y="8293729"/>
            <a:ext cx="11157775" cy="1294900"/>
            <a:chOff x="0" y="0"/>
            <a:chExt cx="3501829" cy="406400"/>
          </a:xfrm>
        </p:grpSpPr>
        <p:sp>
          <p:nvSpPr>
            <p:cNvPr id="16" name="Freeform 16"/>
            <p:cNvSpPr/>
            <p:nvPr/>
          </p:nvSpPr>
          <p:spPr>
            <a:xfrm>
              <a:off x="0" y="0"/>
              <a:ext cx="3501829" cy="406400"/>
            </a:xfrm>
            <a:custGeom>
              <a:avLst/>
              <a:gdLst/>
              <a:ahLst/>
              <a:cxnLst/>
              <a:rect l="l" t="t" r="r" b="b"/>
              <a:pathLst>
                <a:path w="3501829" h="406400">
                  <a:moveTo>
                    <a:pt x="14571" y="0"/>
                  </a:moveTo>
                  <a:lnTo>
                    <a:pt x="3487258" y="0"/>
                  </a:lnTo>
                  <a:cubicBezTo>
                    <a:pt x="3495306" y="0"/>
                    <a:pt x="3501829" y="6524"/>
                    <a:pt x="3501829" y="14571"/>
                  </a:cubicBezTo>
                  <a:lnTo>
                    <a:pt x="3501829" y="391829"/>
                  </a:lnTo>
                  <a:cubicBezTo>
                    <a:pt x="3501829" y="395693"/>
                    <a:pt x="3500294" y="399400"/>
                    <a:pt x="3497562" y="402132"/>
                  </a:cubicBezTo>
                  <a:cubicBezTo>
                    <a:pt x="3494829" y="404865"/>
                    <a:pt x="3491123" y="406400"/>
                    <a:pt x="3487258" y="406400"/>
                  </a:cubicBezTo>
                  <a:lnTo>
                    <a:pt x="14571" y="406400"/>
                  </a:lnTo>
                  <a:cubicBezTo>
                    <a:pt x="6524" y="406400"/>
                    <a:pt x="0" y="399876"/>
                    <a:pt x="0" y="391829"/>
                  </a:cubicBezTo>
                  <a:lnTo>
                    <a:pt x="0" y="14571"/>
                  </a:lnTo>
                  <a:cubicBezTo>
                    <a:pt x="0" y="6524"/>
                    <a:pt x="6524" y="0"/>
                    <a:pt x="14571" y="0"/>
                  </a:cubicBezTo>
                  <a:close/>
                </a:path>
              </a:pathLst>
            </a:custGeom>
            <a:solidFill>
              <a:srgbClr val="3F6E57"/>
            </a:solidFill>
            <a:ln cap="rnd">
              <a:noFill/>
              <a:prstDash val="solid"/>
              <a:round/>
            </a:ln>
          </p:spPr>
          <p:txBody>
            <a:bodyPr/>
            <a:lstStyle/>
            <a:p>
              <a:endParaRPr lang="en-US"/>
            </a:p>
          </p:txBody>
        </p:sp>
        <p:sp>
          <p:nvSpPr>
            <p:cNvPr id="17" name="TextBox 17"/>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358468" y="175640"/>
            <a:ext cx="2797723" cy="279772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20" name="Freeform 20"/>
          <p:cNvSpPr/>
          <p:nvPr/>
        </p:nvSpPr>
        <p:spPr>
          <a:xfrm>
            <a:off x="15036020" y="279797"/>
            <a:ext cx="2023630" cy="2589408"/>
          </a:xfrm>
          <a:custGeom>
            <a:avLst/>
            <a:gdLst/>
            <a:ahLst/>
            <a:cxnLst/>
            <a:rect l="l" t="t" r="r" b="b"/>
            <a:pathLst>
              <a:path w="2023630" h="2589408">
                <a:moveTo>
                  <a:pt x="0" y="0"/>
                </a:moveTo>
                <a:lnTo>
                  <a:pt x="2023630" y="0"/>
                </a:lnTo>
                <a:lnTo>
                  <a:pt x="2023630" y="2589409"/>
                </a:lnTo>
                <a:lnTo>
                  <a:pt x="0" y="2589409"/>
                </a:lnTo>
                <a:lnTo>
                  <a:pt x="0" y="0"/>
                </a:lnTo>
                <a:close/>
              </a:path>
            </a:pathLst>
          </a:custGeom>
          <a:blipFill>
            <a:blip r:embed="rId4"/>
            <a:stretch>
              <a:fillRect/>
            </a:stretch>
          </a:blipFill>
        </p:spPr>
        <p:txBody>
          <a:bodyPr/>
          <a:lstStyle/>
          <a:p>
            <a:endParaRPr lang="en-US"/>
          </a:p>
        </p:txBody>
      </p:sp>
      <p:sp>
        <p:nvSpPr>
          <p:cNvPr id="21" name="Freeform 21"/>
          <p:cNvSpPr/>
          <p:nvPr/>
        </p:nvSpPr>
        <p:spPr>
          <a:xfrm rot="-1242217">
            <a:off x="11970635" y="599053"/>
            <a:ext cx="2729012" cy="3312913"/>
          </a:xfrm>
          <a:custGeom>
            <a:avLst/>
            <a:gdLst/>
            <a:ahLst/>
            <a:cxnLst/>
            <a:rect l="l" t="t" r="r" b="b"/>
            <a:pathLst>
              <a:path w="2729012" h="3312913">
                <a:moveTo>
                  <a:pt x="0" y="0"/>
                </a:moveTo>
                <a:lnTo>
                  <a:pt x="2729013" y="0"/>
                </a:lnTo>
                <a:lnTo>
                  <a:pt x="2729013" y="3312913"/>
                </a:lnTo>
                <a:lnTo>
                  <a:pt x="0" y="3312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471443" y="979218"/>
            <a:ext cx="10840372" cy="1276291"/>
          </a:xfrm>
          <a:prstGeom prst="rect">
            <a:avLst/>
          </a:prstGeom>
        </p:spPr>
        <p:txBody>
          <a:bodyPr lIns="0" tIns="0" rIns="0" bIns="0" rtlCol="0" anchor="t">
            <a:spAutoFit/>
          </a:bodyPr>
          <a:lstStyle/>
          <a:p>
            <a:pPr algn="l">
              <a:lnSpc>
                <a:spcPts val="9899"/>
              </a:lnSpc>
            </a:pPr>
            <a:r>
              <a:rPr lang="en-US" sz="8999" b="1">
                <a:solidFill>
                  <a:srgbClr val="E7F4E7"/>
                </a:solidFill>
                <a:latin typeface="PFEphemera Poly Bold"/>
                <a:ea typeface="PFEphemera Poly Bold"/>
                <a:cs typeface="PFEphemera Poly Bold"/>
                <a:sym typeface="PFEphemera Poly Bold"/>
              </a:rPr>
              <a:t>Ποιοι ήταν οι Τελώνες;</a:t>
            </a:r>
          </a:p>
        </p:txBody>
      </p:sp>
      <p:sp>
        <p:nvSpPr>
          <p:cNvPr id="23" name="TextBox 23"/>
          <p:cNvSpPr txBox="1"/>
          <p:nvPr/>
        </p:nvSpPr>
        <p:spPr>
          <a:xfrm>
            <a:off x="7331273" y="4818516"/>
            <a:ext cx="9264833" cy="1005803"/>
          </a:xfrm>
          <a:prstGeom prst="rect">
            <a:avLst/>
          </a:prstGeom>
        </p:spPr>
        <p:txBody>
          <a:bodyPr lIns="0" tIns="0" rIns="0" bIns="0" rtlCol="0" anchor="t">
            <a:spAutoFit/>
          </a:bodyPr>
          <a:lstStyle/>
          <a:p>
            <a:pPr algn="l">
              <a:lnSpc>
                <a:spcPts val="3823"/>
              </a:lnSpc>
            </a:pPr>
            <a:r>
              <a:rPr lang="en-US" sz="3475" b="1" dirty="0" err="1">
                <a:solidFill>
                  <a:srgbClr val="E7F4E7"/>
                </a:solidFill>
                <a:latin typeface="PFEphemera Poly Bold"/>
                <a:ea typeface="PFEphemera Poly Bold"/>
                <a:cs typeface="PFEphemera Poly Bold"/>
                <a:sym typeface="PFEphemera Poly Bold"/>
              </a:rPr>
              <a:t>Ιουδ</a:t>
            </a:r>
            <a:r>
              <a:rPr lang="en-US" sz="3475" b="1" dirty="0">
                <a:solidFill>
                  <a:srgbClr val="E7F4E7"/>
                </a:solidFill>
                <a:latin typeface="PFEphemera Poly Bold"/>
                <a:ea typeface="PFEphemera Poly Bold"/>
                <a:cs typeface="PFEphemera Poly Bold"/>
                <a:sym typeface="PFEphemera Poly Bold"/>
              </a:rPr>
              <a:t>αίοι υπάλληλοι των Ρωμαίων για να εισπράττουν τους φόρους από τους υπόδουλους συμπατριώτες.</a:t>
            </a:r>
          </a:p>
        </p:txBody>
      </p:sp>
      <p:sp>
        <p:nvSpPr>
          <p:cNvPr id="24" name="TextBox 24"/>
          <p:cNvSpPr txBox="1"/>
          <p:nvPr/>
        </p:nvSpPr>
        <p:spPr>
          <a:xfrm>
            <a:off x="6013740" y="5043857"/>
            <a:ext cx="599078" cy="487165"/>
          </a:xfrm>
          <a:prstGeom prst="rect">
            <a:avLst/>
          </a:prstGeom>
        </p:spPr>
        <p:txBody>
          <a:bodyPr lIns="0" tIns="0" rIns="0" bIns="0" rtlCol="0" anchor="t">
            <a:spAutoFit/>
          </a:bodyPr>
          <a:lstStyle/>
          <a:p>
            <a:pPr algn="ctr">
              <a:lnSpc>
                <a:spcPts val="3692"/>
              </a:lnSpc>
            </a:pPr>
            <a:r>
              <a:rPr lang="en-US" sz="3356" b="1" dirty="0">
                <a:solidFill>
                  <a:srgbClr val="3F6E57"/>
                </a:solidFill>
                <a:latin typeface="PFEphemera Poly Bold"/>
                <a:ea typeface="PFEphemera Poly Bold"/>
                <a:cs typeface="PFEphemera Poly Bold"/>
                <a:sym typeface="PFEphemera Poly Bold"/>
              </a:rPr>
              <a:t>1</a:t>
            </a:r>
          </a:p>
        </p:txBody>
      </p:sp>
      <p:sp>
        <p:nvSpPr>
          <p:cNvPr id="25" name="TextBox 25"/>
          <p:cNvSpPr txBox="1"/>
          <p:nvPr/>
        </p:nvSpPr>
        <p:spPr>
          <a:xfrm>
            <a:off x="6013740" y="6874620"/>
            <a:ext cx="599078" cy="487165"/>
          </a:xfrm>
          <a:prstGeom prst="rect">
            <a:avLst/>
          </a:prstGeom>
        </p:spPr>
        <p:txBody>
          <a:bodyPr lIns="0" tIns="0" rIns="0" bIns="0" rtlCol="0" anchor="t">
            <a:spAutoFit/>
          </a:bodyPr>
          <a:lstStyle/>
          <a:p>
            <a:pPr algn="ctr">
              <a:lnSpc>
                <a:spcPts val="3692"/>
              </a:lnSpc>
            </a:pPr>
            <a:r>
              <a:rPr lang="en-US" sz="3356" b="1" dirty="0">
                <a:solidFill>
                  <a:srgbClr val="3F6E57"/>
                </a:solidFill>
                <a:latin typeface="PFEphemera Poly Bold"/>
                <a:ea typeface="PFEphemera Poly Bold"/>
                <a:cs typeface="PFEphemera Poly Bold"/>
                <a:sym typeface="PFEphemera Poly Bold"/>
              </a:rPr>
              <a:t>2</a:t>
            </a:r>
          </a:p>
        </p:txBody>
      </p:sp>
      <p:sp>
        <p:nvSpPr>
          <p:cNvPr id="26" name="TextBox 26"/>
          <p:cNvSpPr txBox="1"/>
          <p:nvPr/>
        </p:nvSpPr>
        <p:spPr>
          <a:xfrm>
            <a:off x="6013740" y="8623798"/>
            <a:ext cx="599078" cy="487165"/>
          </a:xfrm>
          <a:prstGeom prst="rect">
            <a:avLst/>
          </a:prstGeom>
        </p:spPr>
        <p:txBody>
          <a:bodyPr lIns="0" tIns="0" rIns="0" bIns="0" rtlCol="0" anchor="t">
            <a:spAutoFit/>
          </a:bodyPr>
          <a:lstStyle/>
          <a:p>
            <a:pPr algn="ctr">
              <a:lnSpc>
                <a:spcPts val="3692"/>
              </a:lnSpc>
            </a:pPr>
            <a:r>
              <a:rPr lang="en-US" sz="3356" b="1" dirty="0">
                <a:solidFill>
                  <a:srgbClr val="3F6E57"/>
                </a:solidFill>
                <a:latin typeface="PFEphemera Poly Bold"/>
                <a:ea typeface="PFEphemera Poly Bold"/>
                <a:cs typeface="PFEphemera Poly Bold"/>
                <a:sym typeface="PFEphemera Poly Bold"/>
              </a:rPr>
              <a:t>3</a:t>
            </a:r>
          </a:p>
        </p:txBody>
      </p:sp>
      <p:sp>
        <p:nvSpPr>
          <p:cNvPr id="27" name="TextBox 27"/>
          <p:cNvSpPr txBox="1"/>
          <p:nvPr/>
        </p:nvSpPr>
        <p:spPr>
          <a:xfrm>
            <a:off x="7376967" y="6831481"/>
            <a:ext cx="10890843" cy="520209"/>
          </a:xfrm>
          <a:prstGeom prst="rect">
            <a:avLst/>
          </a:prstGeom>
        </p:spPr>
        <p:txBody>
          <a:bodyPr lIns="0" tIns="0" rIns="0" bIns="0" rtlCol="0" anchor="t">
            <a:spAutoFit/>
          </a:bodyPr>
          <a:lstStyle/>
          <a:p>
            <a:pPr algn="l">
              <a:lnSpc>
                <a:spcPts val="3823"/>
              </a:lnSpc>
            </a:pPr>
            <a:r>
              <a:rPr lang="en-US" sz="3475" b="1">
                <a:solidFill>
                  <a:srgbClr val="E7F4E7"/>
                </a:solidFill>
                <a:latin typeface="PFEphemera Poly Bold"/>
                <a:ea typeface="PFEphemera Poly Bold"/>
                <a:cs typeface="PFEphemera Poly Bold"/>
                <a:sym typeface="PFEphemera Poly Bold"/>
              </a:rPr>
              <a:t>Αυτή βέβαια η πιεστική φορολογία δεν άρεσε καθόλου στον λαό</a:t>
            </a:r>
          </a:p>
        </p:txBody>
      </p:sp>
      <p:sp>
        <p:nvSpPr>
          <p:cNvPr id="28" name="TextBox 28"/>
          <p:cNvSpPr txBox="1"/>
          <p:nvPr/>
        </p:nvSpPr>
        <p:spPr>
          <a:xfrm>
            <a:off x="7397157" y="8401641"/>
            <a:ext cx="10890843" cy="1005803"/>
          </a:xfrm>
          <a:prstGeom prst="rect">
            <a:avLst/>
          </a:prstGeom>
        </p:spPr>
        <p:txBody>
          <a:bodyPr lIns="0" tIns="0" rIns="0" bIns="0" rtlCol="0" anchor="t">
            <a:spAutoFit/>
          </a:bodyPr>
          <a:lstStyle/>
          <a:p>
            <a:pPr algn="l">
              <a:lnSpc>
                <a:spcPts val="3823"/>
              </a:lnSpc>
            </a:pPr>
            <a:r>
              <a:rPr lang="en-US" sz="3475" b="1">
                <a:solidFill>
                  <a:srgbClr val="E7F4E7"/>
                </a:solidFill>
                <a:latin typeface="PFEphemera Poly Bold"/>
                <a:ea typeface="PFEphemera Poly Bold"/>
                <a:cs typeface="PFEphemera Poly Bold"/>
                <a:sym typeface="PFEphemera Poly Bold"/>
              </a:rPr>
              <a:t>Ζητούσαν περισσότερα, άρπαζαν με δόλο και αδικίες, </a:t>
            </a:r>
          </a:p>
          <a:p>
            <a:pPr algn="l">
              <a:lnSpc>
                <a:spcPts val="3823"/>
              </a:lnSpc>
            </a:pPr>
            <a:r>
              <a:rPr lang="en-US" sz="3475" b="1">
                <a:solidFill>
                  <a:srgbClr val="E7F4E7"/>
                </a:solidFill>
                <a:latin typeface="PFEphemera Poly Bold"/>
                <a:ea typeface="PFEphemera Poly Bold"/>
                <a:cs typeface="PFEphemera Poly Bold"/>
                <a:sym typeface="PFEphemera Poly Bold"/>
              </a:rPr>
              <a:t>για να κερδίζουν και οι ίδιοι.</a:t>
            </a:r>
          </a:p>
        </p:txBody>
      </p:sp>
      <p:sp>
        <p:nvSpPr>
          <p:cNvPr id="29" name="Freeform 29"/>
          <p:cNvSpPr/>
          <p:nvPr/>
        </p:nvSpPr>
        <p:spPr>
          <a:xfrm>
            <a:off x="1028700" y="2306240"/>
            <a:ext cx="3391297" cy="7980760"/>
          </a:xfrm>
          <a:custGeom>
            <a:avLst/>
            <a:gdLst/>
            <a:ahLst/>
            <a:cxnLst/>
            <a:rect l="l" t="t" r="r" b="b"/>
            <a:pathLst>
              <a:path w="3391297" h="7980760">
                <a:moveTo>
                  <a:pt x="0" y="0"/>
                </a:moveTo>
                <a:lnTo>
                  <a:pt x="3391297" y="0"/>
                </a:lnTo>
                <a:lnTo>
                  <a:pt x="3391297" y="7980760"/>
                </a:lnTo>
                <a:lnTo>
                  <a:pt x="0" y="7980760"/>
                </a:lnTo>
                <a:lnTo>
                  <a:pt x="0" y="0"/>
                </a:lnTo>
                <a:close/>
              </a:path>
            </a:pathLst>
          </a:custGeom>
          <a:blipFill>
            <a:blip r:embed="rId7"/>
            <a:stretch>
              <a:fillRect l="-269162" t="-10486" r="-71365" b="-14232"/>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1655969" y="-7814565"/>
            <a:ext cx="13759669" cy="11575322"/>
          </a:xfrm>
          <a:custGeom>
            <a:avLst/>
            <a:gdLst/>
            <a:ahLst/>
            <a:cxnLst/>
            <a:rect l="l" t="t" r="r" b="b"/>
            <a:pathLst>
              <a:path w="13759669" h="11575322">
                <a:moveTo>
                  <a:pt x="0" y="0"/>
                </a:moveTo>
                <a:lnTo>
                  <a:pt x="13759670" y="0"/>
                </a:lnTo>
                <a:lnTo>
                  <a:pt x="13759670" y="11575322"/>
                </a:lnTo>
                <a:lnTo>
                  <a:pt x="0" y="11575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935413" y="3863179"/>
            <a:ext cx="662086" cy="66208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5" name="Group 5"/>
          <p:cNvGrpSpPr/>
          <p:nvPr/>
        </p:nvGrpSpPr>
        <p:grpSpPr>
          <a:xfrm>
            <a:off x="5935413" y="5116329"/>
            <a:ext cx="662086" cy="66208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7" name="Group 7"/>
          <p:cNvGrpSpPr/>
          <p:nvPr/>
        </p:nvGrpSpPr>
        <p:grpSpPr>
          <a:xfrm>
            <a:off x="5935413" y="6335613"/>
            <a:ext cx="662086" cy="66208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9" name="Group 9"/>
          <p:cNvGrpSpPr/>
          <p:nvPr/>
        </p:nvGrpSpPr>
        <p:grpSpPr>
          <a:xfrm>
            <a:off x="6924450" y="3627001"/>
            <a:ext cx="9832880" cy="1134443"/>
            <a:chOff x="0" y="0"/>
            <a:chExt cx="3522507" cy="406400"/>
          </a:xfrm>
        </p:grpSpPr>
        <p:sp>
          <p:nvSpPr>
            <p:cNvPr id="10" name="Freeform 10"/>
            <p:cNvSpPr/>
            <p:nvPr/>
          </p:nvSpPr>
          <p:spPr>
            <a:xfrm>
              <a:off x="0" y="0"/>
              <a:ext cx="3522507" cy="406400"/>
            </a:xfrm>
            <a:custGeom>
              <a:avLst/>
              <a:gdLst/>
              <a:ahLst/>
              <a:cxnLst/>
              <a:rect l="l" t="t" r="r" b="b"/>
              <a:pathLst>
                <a:path w="3522507" h="406400">
                  <a:moveTo>
                    <a:pt x="16534" y="0"/>
                  </a:moveTo>
                  <a:lnTo>
                    <a:pt x="3505972" y="0"/>
                  </a:lnTo>
                  <a:cubicBezTo>
                    <a:pt x="3510357" y="0"/>
                    <a:pt x="3514563" y="1742"/>
                    <a:pt x="3517664" y="4843"/>
                  </a:cubicBezTo>
                  <a:cubicBezTo>
                    <a:pt x="3520765" y="7944"/>
                    <a:pt x="3522507" y="12149"/>
                    <a:pt x="3522507" y="16534"/>
                  </a:cubicBezTo>
                  <a:lnTo>
                    <a:pt x="3522507" y="389866"/>
                  </a:lnTo>
                  <a:cubicBezTo>
                    <a:pt x="3522507" y="394251"/>
                    <a:pt x="3520765" y="398456"/>
                    <a:pt x="3517664" y="401557"/>
                  </a:cubicBezTo>
                  <a:cubicBezTo>
                    <a:pt x="3514563" y="404658"/>
                    <a:pt x="3510357" y="406400"/>
                    <a:pt x="3505972" y="406400"/>
                  </a:cubicBezTo>
                  <a:lnTo>
                    <a:pt x="16534" y="406400"/>
                  </a:lnTo>
                  <a:cubicBezTo>
                    <a:pt x="12149" y="406400"/>
                    <a:pt x="7944" y="404658"/>
                    <a:pt x="4843" y="401557"/>
                  </a:cubicBezTo>
                  <a:cubicBezTo>
                    <a:pt x="1742" y="398456"/>
                    <a:pt x="0" y="394251"/>
                    <a:pt x="0" y="389866"/>
                  </a:cubicBezTo>
                  <a:lnTo>
                    <a:pt x="0" y="16534"/>
                  </a:lnTo>
                  <a:cubicBezTo>
                    <a:pt x="0" y="12149"/>
                    <a:pt x="1742" y="7944"/>
                    <a:pt x="4843" y="4843"/>
                  </a:cubicBezTo>
                  <a:cubicBezTo>
                    <a:pt x="7944" y="1742"/>
                    <a:pt x="12149" y="0"/>
                    <a:pt x="16534" y="0"/>
                  </a:cubicBezTo>
                  <a:close/>
                </a:path>
              </a:pathLst>
            </a:custGeom>
            <a:solidFill>
              <a:srgbClr val="3F6E57"/>
            </a:solidFill>
            <a:ln cap="rnd">
              <a:noFill/>
              <a:prstDash val="solid"/>
              <a:round/>
            </a:ln>
          </p:spPr>
          <p:txBody>
            <a:bodyPr/>
            <a:lstStyle/>
            <a:p>
              <a:endParaRPr lang="en-US"/>
            </a:p>
          </p:txBody>
        </p:sp>
        <p:sp>
          <p:nvSpPr>
            <p:cNvPr id="11" name="TextBox 11"/>
            <p:cNvSpPr txBox="1"/>
            <p:nvPr/>
          </p:nvSpPr>
          <p:spPr>
            <a:xfrm>
              <a:off x="0" y="-38100"/>
              <a:ext cx="3522507"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982170" y="4866218"/>
            <a:ext cx="9775160" cy="1134443"/>
            <a:chOff x="0" y="0"/>
            <a:chExt cx="3501829" cy="406400"/>
          </a:xfrm>
        </p:grpSpPr>
        <p:sp>
          <p:nvSpPr>
            <p:cNvPr id="13" name="Freeform 13"/>
            <p:cNvSpPr/>
            <p:nvPr/>
          </p:nvSpPr>
          <p:spPr>
            <a:xfrm>
              <a:off x="0" y="0"/>
              <a:ext cx="3501829" cy="406400"/>
            </a:xfrm>
            <a:custGeom>
              <a:avLst/>
              <a:gdLst/>
              <a:ahLst/>
              <a:cxnLst/>
              <a:rect l="l" t="t" r="r" b="b"/>
              <a:pathLst>
                <a:path w="3501829" h="406400">
                  <a:moveTo>
                    <a:pt x="16632" y="0"/>
                  </a:moveTo>
                  <a:lnTo>
                    <a:pt x="3485197" y="0"/>
                  </a:lnTo>
                  <a:cubicBezTo>
                    <a:pt x="3494383" y="0"/>
                    <a:pt x="3501829" y="7446"/>
                    <a:pt x="3501829" y="16632"/>
                  </a:cubicBezTo>
                  <a:lnTo>
                    <a:pt x="3501829" y="389768"/>
                  </a:lnTo>
                  <a:cubicBezTo>
                    <a:pt x="3501829" y="394179"/>
                    <a:pt x="3500077" y="398409"/>
                    <a:pt x="3496958" y="401529"/>
                  </a:cubicBezTo>
                  <a:cubicBezTo>
                    <a:pt x="3493839" y="404648"/>
                    <a:pt x="3489608" y="406400"/>
                    <a:pt x="3485197" y="406400"/>
                  </a:cubicBezTo>
                  <a:lnTo>
                    <a:pt x="16632" y="406400"/>
                  </a:lnTo>
                  <a:cubicBezTo>
                    <a:pt x="12221" y="406400"/>
                    <a:pt x="7990" y="404648"/>
                    <a:pt x="4871" y="401529"/>
                  </a:cubicBezTo>
                  <a:cubicBezTo>
                    <a:pt x="1752" y="398409"/>
                    <a:pt x="0" y="394179"/>
                    <a:pt x="0" y="389768"/>
                  </a:cubicBezTo>
                  <a:lnTo>
                    <a:pt x="0" y="16632"/>
                  </a:lnTo>
                  <a:cubicBezTo>
                    <a:pt x="0" y="12221"/>
                    <a:pt x="1752" y="7990"/>
                    <a:pt x="4871" y="4871"/>
                  </a:cubicBezTo>
                  <a:cubicBezTo>
                    <a:pt x="7990" y="1752"/>
                    <a:pt x="12221" y="0"/>
                    <a:pt x="16632" y="0"/>
                  </a:cubicBezTo>
                  <a:close/>
                </a:path>
              </a:pathLst>
            </a:custGeom>
            <a:solidFill>
              <a:srgbClr val="3F6E57"/>
            </a:solidFill>
            <a:ln cap="rnd">
              <a:noFill/>
              <a:prstDash val="solid"/>
              <a:round/>
            </a:ln>
          </p:spPr>
          <p:txBody>
            <a:bodyPr/>
            <a:lstStyle/>
            <a:p>
              <a:endParaRPr lang="en-US"/>
            </a:p>
          </p:txBody>
        </p:sp>
        <p:sp>
          <p:nvSpPr>
            <p:cNvPr id="14" name="TextBox 14"/>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982170" y="6105436"/>
            <a:ext cx="9775160" cy="1134443"/>
            <a:chOff x="0" y="0"/>
            <a:chExt cx="3501829" cy="406400"/>
          </a:xfrm>
        </p:grpSpPr>
        <p:sp>
          <p:nvSpPr>
            <p:cNvPr id="16" name="Freeform 16"/>
            <p:cNvSpPr/>
            <p:nvPr/>
          </p:nvSpPr>
          <p:spPr>
            <a:xfrm>
              <a:off x="0" y="0"/>
              <a:ext cx="3501829" cy="406400"/>
            </a:xfrm>
            <a:custGeom>
              <a:avLst/>
              <a:gdLst/>
              <a:ahLst/>
              <a:cxnLst/>
              <a:rect l="l" t="t" r="r" b="b"/>
              <a:pathLst>
                <a:path w="3501829" h="406400">
                  <a:moveTo>
                    <a:pt x="16632" y="0"/>
                  </a:moveTo>
                  <a:lnTo>
                    <a:pt x="3485197" y="0"/>
                  </a:lnTo>
                  <a:cubicBezTo>
                    <a:pt x="3494383" y="0"/>
                    <a:pt x="3501829" y="7446"/>
                    <a:pt x="3501829" y="16632"/>
                  </a:cubicBezTo>
                  <a:lnTo>
                    <a:pt x="3501829" y="389768"/>
                  </a:lnTo>
                  <a:cubicBezTo>
                    <a:pt x="3501829" y="394179"/>
                    <a:pt x="3500077" y="398409"/>
                    <a:pt x="3496958" y="401529"/>
                  </a:cubicBezTo>
                  <a:cubicBezTo>
                    <a:pt x="3493839" y="404648"/>
                    <a:pt x="3489608" y="406400"/>
                    <a:pt x="3485197" y="406400"/>
                  </a:cubicBezTo>
                  <a:lnTo>
                    <a:pt x="16632" y="406400"/>
                  </a:lnTo>
                  <a:cubicBezTo>
                    <a:pt x="12221" y="406400"/>
                    <a:pt x="7990" y="404648"/>
                    <a:pt x="4871" y="401529"/>
                  </a:cubicBezTo>
                  <a:cubicBezTo>
                    <a:pt x="1752" y="398409"/>
                    <a:pt x="0" y="394179"/>
                    <a:pt x="0" y="389768"/>
                  </a:cubicBezTo>
                  <a:lnTo>
                    <a:pt x="0" y="16632"/>
                  </a:lnTo>
                  <a:cubicBezTo>
                    <a:pt x="0" y="12221"/>
                    <a:pt x="1752" y="7990"/>
                    <a:pt x="4871" y="4871"/>
                  </a:cubicBezTo>
                  <a:cubicBezTo>
                    <a:pt x="7990" y="1752"/>
                    <a:pt x="12221" y="0"/>
                    <a:pt x="16632" y="0"/>
                  </a:cubicBezTo>
                  <a:close/>
                </a:path>
              </a:pathLst>
            </a:custGeom>
            <a:solidFill>
              <a:srgbClr val="3F6E57"/>
            </a:solidFill>
            <a:ln cap="rnd">
              <a:noFill/>
              <a:prstDash val="solid"/>
              <a:round/>
            </a:ln>
          </p:spPr>
          <p:txBody>
            <a:bodyPr/>
            <a:lstStyle/>
            <a:p>
              <a:endParaRPr lang="en-US"/>
            </a:p>
          </p:txBody>
        </p:sp>
        <p:sp>
          <p:nvSpPr>
            <p:cNvPr id="17" name="TextBox 17"/>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358468" y="175640"/>
            <a:ext cx="2797723" cy="279772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20" name="Freeform 20"/>
          <p:cNvSpPr/>
          <p:nvPr/>
        </p:nvSpPr>
        <p:spPr>
          <a:xfrm>
            <a:off x="15036020" y="279797"/>
            <a:ext cx="2023630" cy="2589408"/>
          </a:xfrm>
          <a:custGeom>
            <a:avLst/>
            <a:gdLst/>
            <a:ahLst/>
            <a:cxnLst/>
            <a:rect l="l" t="t" r="r" b="b"/>
            <a:pathLst>
              <a:path w="2023630" h="2589408">
                <a:moveTo>
                  <a:pt x="0" y="0"/>
                </a:moveTo>
                <a:lnTo>
                  <a:pt x="2023630" y="0"/>
                </a:lnTo>
                <a:lnTo>
                  <a:pt x="2023630" y="2589409"/>
                </a:lnTo>
                <a:lnTo>
                  <a:pt x="0" y="2589409"/>
                </a:lnTo>
                <a:lnTo>
                  <a:pt x="0" y="0"/>
                </a:lnTo>
                <a:close/>
              </a:path>
            </a:pathLst>
          </a:custGeom>
          <a:blipFill>
            <a:blip r:embed="rId4"/>
            <a:stretch>
              <a:fillRect/>
            </a:stretch>
          </a:blipFill>
        </p:spPr>
        <p:txBody>
          <a:bodyPr/>
          <a:lstStyle/>
          <a:p>
            <a:endParaRPr lang="en-US"/>
          </a:p>
        </p:txBody>
      </p:sp>
      <p:sp>
        <p:nvSpPr>
          <p:cNvPr id="21" name="Freeform 21"/>
          <p:cNvSpPr/>
          <p:nvPr/>
        </p:nvSpPr>
        <p:spPr>
          <a:xfrm rot="-1242217">
            <a:off x="11970635" y="599053"/>
            <a:ext cx="2729012" cy="3312913"/>
          </a:xfrm>
          <a:custGeom>
            <a:avLst/>
            <a:gdLst/>
            <a:ahLst/>
            <a:cxnLst/>
            <a:rect l="l" t="t" r="r" b="b"/>
            <a:pathLst>
              <a:path w="2729012" h="3312913">
                <a:moveTo>
                  <a:pt x="0" y="0"/>
                </a:moveTo>
                <a:lnTo>
                  <a:pt x="2729013" y="0"/>
                </a:lnTo>
                <a:lnTo>
                  <a:pt x="2729013" y="3312913"/>
                </a:lnTo>
                <a:lnTo>
                  <a:pt x="0" y="3312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471443" y="960168"/>
            <a:ext cx="10373092" cy="1236631"/>
          </a:xfrm>
          <a:prstGeom prst="rect">
            <a:avLst/>
          </a:prstGeom>
        </p:spPr>
        <p:txBody>
          <a:bodyPr lIns="0" tIns="0" rIns="0" bIns="0" rtlCol="0" anchor="t">
            <a:spAutoFit/>
          </a:bodyPr>
          <a:lstStyle/>
          <a:p>
            <a:pPr algn="l">
              <a:lnSpc>
                <a:spcPts val="9472"/>
              </a:lnSpc>
            </a:pPr>
            <a:r>
              <a:rPr lang="en-US" sz="8611" b="1">
                <a:solidFill>
                  <a:srgbClr val="E7F4E7"/>
                </a:solidFill>
                <a:latin typeface="PFEphemera Poly Bold"/>
                <a:ea typeface="PFEphemera Poly Bold"/>
                <a:cs typeface="PFEphemera Poly Bold"/>
                <a:sym typeface="PFEphemera Poly Bold"/>
              </a:rPr>
              <a:t>Ποιοι ήταν οι Φαρισαίοι;</a:t>
            </a:r>
          </a:p>
        </p:txBody>
      </p:sp>
      <p:sp>
        <p:nvSpPr>
          <p:cNvPr id="23" name="TextBox 23"/>
          <p:cNvSpPr txBox="1"/>
          <p:nvPr/>
        </p:nvSpPr>
        <p:spPr>
          <a:xfrm>
            <a:off x="7198337" y="3963591"/>
            <a:ext cx="8907550" cy="445042"/>
          </a:xfrm>
          <a:prstGeom prst="rect">
            <a:avLst/>
          </a:prstGeom>
        </p:spPr>
        <p:txBody>
          <a:bodyPr lIns="0" tIns="0" rIns="0" bIns="0" rtlCol="0" anchor="t">
            <a:spAutoFit/>
          </a:bodyPr>
          <a:lstStyle/>
          <a:p>
            <a:pPr algn="l">
              <a:lnSpc>
                <a:spcPts val="3349"/>
              </a:lnSpc>
            </a:pPr>
            <a:r>
              <a:rPr lang="en-US" sz="3044" b="1">
                <a:solidFill>
                  <a:srgbClr val="E7F4E7"/>
                </a:solidFill>
                <a:latin typeface="PFEphemera Poly Bold"/>
                <a:ea typeface="PFEphemera Poly Bold"/>
                <a:cs typeface="PFEphemera Poly Bold"/>
                <a:sym typeface="PFEphemera Poly Bold"/>
              </a:rPr>
              <a:t>Ήταν μία από τις ανώτερες κοινωνικές τάξεις των Ιουδαίων</a:t>
            </a:r>
          </a:p>
        </p:txBody>
      </p:sp>
      <p:sp>
        <p:nvSpPr>
          <p:cNvPr id="24" name="TextBox 24"/>
          <p:cNvSpPr txBox="1"/>
          <p:nvPr/>
        </p:nvSpPr>
        <p:spPr>
          <a:xfrm>
            <a:off x="6004034" y="3963591"/>
            <a:ext cx="524844" cy="424437"/>
          </a:xfrm>
          <a:prstGeom prst="rect">
            <a:avLst/>
          </a:prstGeom>
        </p:spPr>
        <p:txBody>
          <a:bodyPr lIns="0" tIns="0" rIns="0" bIns="0" rtlCol="0" anchor="t">
            <a:spAutoFit/>
          </a:bodyPr>
          <a:lstStyle/>
          <a:p>
            <a:pPr algn="ctr">
              <a:lnSpc>
                <a:spcPts val="3234"/>
              </a:lnSpc>
            </a:pPr>
            <a:r>
              <a:rPr lang="en-US" sz="2940" b="1">
                <a:solidFill>
                  <a:srgbClr val="3F6E57"/>
                </a:solidFill>
                <a:latin typeface="PFEphemera Poly Bold"/>
                <a:ea typeface="PFEphemera Poly Bold"/>
                <a:cs typeface="PFEphemera Poly Bold"/>
                <a:sym typeface="PFEphemera Poly Bold"/>
              </a:rPr>
              <a:t>1</a:t>
            </a:r>
          </a:p>
        </p:txBody>
      </p:sp>
      <p:sp>
        <p:nvSpPr>
          <p:cNvPr id="25" name="TextBox 25"/>
          <p:cNvSpPr txBox="1"/>
          <p:nvPr/>
        </p:nvSpPr>
        <p:spPr>
          <a:xfrm>
            <a:off x="6004034" y="5230746"/>
            <a:ext cx="524844" cy="424437"/>
          </a:xfrm>
          <a:prstGeom prst="rect">
            <a:avLst/>
          </a:prstGeom>
        </p:spPr>
        <p:txBody>
          <a:bodyPr lIns="0" tIns="0" rIns="0" bIns="0" rtlCol="0" anchor="t">
            <a:spAutoFit/>
          </a:bodyPr>
          <a:lstStyle/>
          <a:p>
            <a:pPr algn="ctr">
              <a:lnSpc>
                <a:spcPts val="3234"/>
              </a:lnSpc>
            </a:pPr>
            <a:r>
              <a:rPr lang="en-US" sz="2940" b="1">
                <a:solidFill>
                  <a:srgbClr val="3F6E57"/>
                </a:solidFill>
                <a:latin typeface="PFEphemera Poly Bold"/>
                <a:ea typeface="PFEphemera Poly Bold"/>
                <a:cs typeface="PFEphemera Poly Bold"/>
                <a:sym typeface="PFEphemera Poly Bold"/>
              </a:rPr>
              <a:t>2</a:t>
            </a:r>
          </a:p>
        </p:txBody>
      </p:sp>
      <p:sp>
        <p:nvSpPr>
          <p:cNvPr id="26" name="TextBox 26"/>
          <p:cNvSpPr txBox="1"/>
          <p:nvPr/>
        </p:nvSpPr>
        <p:spPr>
          <a:xfrm>
            <a:off x="6004034" y="6396965"/>
            <a:ext cx="524844" cy="424437"/>
          </a:xfrm>
          <a:prstGeom prst="rect">
            <a:avLst/>
          </a:prstGeom>
        </p:spPr>
        <p:txBody>
          <a:bodyPr lIns="0" tIns="0" rIns="0" bIns="0" rtlCol="0" anchor="t">
            <a:spAutoFit/>
          </a:bodyPr>
          <a:lstStyle/>
          <a:p>
            <a:pPr algn="ctr">
              <a:lnSpc>
                <a:spcPts val="3234"/>
              </a:lnSpc>
            </a:pPr>
            <a:r>
              <a:rPr lang="en-US" sz="2940" b="1">
                <a:solidFill>
                  <a:srgbClr val="3F6E57"/>
                </a:solidFill>
                <a:latin typeface="PFEphemera Poly Bold"/>
                <a:ea typeface="PFEphemera Poly Bold"/>
                <a:cs typeface="PFEphemera Poly Bold"/>
                <a:sym typeface="PFEphemera Poly Bold"/>
              </a:rPr>
              <a:t>3</a:t>
            </a:r>
          </a:p>
        </p:txBody>
      </p:sp>
      <p:sp>
        <p:nvSpPr>
          <p:cNvPr id="27" name="TextBox 27"/>
          <p:cNvSpPr txBox="1"/>
          <p:nvPr/>
        </p:nvSpPr>
        <p:spPr>
          <a:xfrm>
            <a:off x="7198337" y="5022463"/>
            <a:ext cx="9541304" cy="870464"/>
          </a:xfrm>
          <a:prstGeom prst="rect">
            <a:avLst/>
          </a:prstGeom>
        </p:spPr>
        <p:txBody>
          <a:bodyPr lIns="0" tIns="0" rIns="0" bIns="0" rtlCol="0" anchor="t">
            <a:spAutoFit/>
          </a:bodyPr>
          <a:lstStyle/>
          <a:p>
            <a:pPr algn="l">
              <a:lnSpc>
                <a:spcPts val="3349"/>
              </a:lnSpc>
            </a:pPr>
            <a:r>
              <a:rPr lang="en-US" sz="3044" b="1">
                <a:solidFill>
                  <a:srgbClr val="E7F4E7"/>
                </a:solidFill>
                <a:latin typeface="PFEphemera Poly Bold"/>
                <a:ea typeface="PFEphemera Poly Bold"/>
                <a:cs typeface="PFEphemera Poly Bold"/>
                <a:sym typeface="PFEphemera Poly Bold"/>
              </a:rPr>
              <a:t>Είχαν καταφέρει με την υποκρισία να τους θεωρεί ο λαός σαν</a:t>
            </a:r>
          </a:p>
          <a:p>
            <a:pPr algn="l">
              <a:lnSpc>
                <a:spcPts val="3349"/>
              </a:lnSpc>
            </a:pPr>
            <a:r>
              <a:rPr lang="en-US" sz="3044" b="1">
                <a:solidFill>
                  <a:srgbClr val="E7F4E7"/>
                </a:solidFill>
                <a:latin typeface="PFEphemera Poly Bold"/>
                <a:ea typeface="PFEphemera Poly Bold"/>
                <a:cs typeface="PFEphemera Poly Bold"/>
                <a:sym typeface="PFEphemera Poly Bold"/>
              </a:rPr>
              <a:t>τους περισσότερο ευσεβείς και τηρητές του Νόμου του Θεού</a:t>
            </a:r>
          </a:p>
        </p:txBody>
      </p:sp>
      <p:sp>
        <p:nvSpPr>
          <p:cNvPr id="28" name="TextBox 28"/>
          <p:cNvSpPr txBox="1"/>
          <p:nvPr/>
        </p:nvSpPr>
        <p:spPr>
          <a:xfrm>
            <a:off x="7216026" y="6210682"/>
            <a:ext cx="9541304" cy="824806"/>
          </a:xfrm>
          <a:prstGeom prst="rect">
            <a:avLst/>
          </a:prstGeom>
        </p:spPr>
        <p:txBody>
          <a:bodyPr lIns="0" tIns="0" rIns="0" bIns="0" rtlCol="0" anchor="t">
            <a:spAutoFit/>
          </a:bodyPr>
          <a:lstStyle/>
          <a:p>
            <a:pPr algn="l">
              <a:lnSpc>
                <a:spcPts val="3177"/>
              </a:lnSpc>
            </a:pPr>
            <a:r>
              <a:rPr lang="en-US" sz="2888" b="1">
                <a:solidFill>
                  <a:srgbClr val="E7F4E7"/>
                </a:solidFill>
                <a:latin typeface="PFEphemera Poly Bold"/>
                <a:ea typeface="PFEphemera Poly Bold"/>
                <a:cs typeface="PFEphemera Poly Bold"/>
                <a:sym typeface="PFEphemera Poly Bold"/>
              </a:rPr>
              <a:t>πραγματικά, τηρούσαν πολλές διατάξεις του Νόμου στην εξωτερική τους συμπεριφορά. (Νηστείες, προσευχές, ελεημοσύνες, δημοσίως)</a:t>
            </a:r>
          </a:p>
        </p:txBody>
      </p:sp>
      <p:sp>
        <p:nvSpPr>
          <p:cNvPr id="29" name="Freeform 29"/>
          <p:cNvSpPr/>
          <p:nvPr/>
        </p:nvSpPr>
        <p:spPr>
          <a:xfrm flipH="1">
            <a:off x="1400365" y="2392327"/>
            <a:ext cx="3618221" cy="7894673"/>
          </a:xfrm>
          <a:custGeom>
            <a:avLst/>
            <a:gdLst/>
            <a:ahLst/>
            <a:cxnLst/>
            <a:rect l="l" t="t" r="r" b="b"/>
            <a:pathLst>
              <a:path w="3618221" h="7894673">
                <a:moveTo>
                  <a:pt x="3618221" y="0"/>
                </a:moveTo>
                <a:lnTo>
                  <a:pt x="0" y="0"/>
                </a:lnTo>
                <a:lnTo>
                  <a:pt x="0" y="7894673"/>
                </a:lnTo>
                <a:lnTo>
                  <a:pt x="3618221" y="7894673"/>
                </a:lnTo>
                <a:lnTo>
                  <a:pt x="3618221" y="0"/>
                </a:lnTo>
                <a:close/>
              </a:path>
            </a:pathLst>
          </a:custGeom>
          <a:blipFill>
            <a:blip r:embed="rId7"/>
            <a:stretch>
              <a:fillRect l="-60236" t="-7220" r="-233464" b="-12996"/>
            </a:stretch>
          </a:blipFill>
        </p:spPr>
        <p:txBody>
          <a:bodyPr/>
          <a:lstStyle/>
          <a:p>
            <a:endParaRPr lang="en-US"/>
          </a:p>
        </p:txBody>
      </p:sp>
      <p:grpSp>
        <p:nvGrpSpPr>
          <p:cNvPr id="30" name="Group 30"/>
          <p:cNvGrpSpPr/>
          <p:nvPr/>
        </p:nvGrpSpPr>
        <p:grpSpPr>
          <a:xfrm>
            <a:off x="5917725" y="7574831"/>
            <a:ext cx="662086" cy="66208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32" name="Group 32"/>
          <p:cNvGrpSpPr/>
          <p:nvPr/>
        </p:nvGrpSpPr>
        <p:grpSpPr>
          <a:xfrm>
            <a:off x="6964482" y="7344654"/>
            <a:ext cx="9775160" cy="1134443"/>
            <a:chOff x="0" y="0"/>
            <a:chExt cx="3501829" cy="406400"/>
          </a:xfrm>
        </p:grpSpPr>
        <p:sp>
          <p:nvSpPr>
            <p:cNvPr id="33" name="Freeform 33"/>
            <p:cNvSpPr/>
            <p:nvPr/>
          </p:nvSpPr>
          <p:spPr>
            <a:xfrm>
              <a:off x="0" y="0"/>
              <a:ext cx="3501829" cy="406400"/>
            </a:xfrm>
            <a:custGeom>
              <a:avLst/>
              <a:gdLst/>
              <a:ahLst/>
              <a:cxnLst/>
              <a:rect l="l" t="t" r="r" b="b"/>
              <a:pathLst>
                <a:path w="3501829" h="406400">
                  <a:moveTo>
                    <a:pt x="16632" y="0"/>
                  </a:moveTo>
                  <a:lnTo>
                    <a:pt x="3485197" y="0"/>
                  </a:lnTo>
                  <a:cubicBezTo>
                    <a:pt x="3494383" y="0"/>
                    <a:pt x="3501829" y="7446"/>
                    <a:pt x="3501829" y="16632"/>
                  </a:cubicBezTo>
                  <a:lnTo>
                    <a:pt x="3501829" y="389768"/>
                  </a:lnTo>
                  <a:cubicBezTo>
                    <a:pt x="3501829" y="394179"/>
                    <a:pt x="3500077" y="398409"/>
                    <a:pt x="3496958" y="401529"/>
                  </a:cubicBezTo>
                  <a:cubicBezTo>
                    <a:pt x="3493839" y="404648"/>
                    <a:pt x="3489608" y="406400"/>
                    <a:pt x="3485197" y="406400"/>
                  </a:cubicBezTo>
                  <a:lnTo>
                    <a:pt x="16632" y="406400"/>
                  </a:lnTo>
                  <a:cubicBezTo>
                    <a:pt x="12221" y="406400"/>
                    <a:pt x="7990" y="404648"/>
                    <a:pt x="4871" y="401529"/>
                  </a:cubicBezTo>
                  <a:cubicBezTo>
                    <a:pt x="1752" y="398409"/>
                    <a:pt x="0" y="394179"/>
                    <a:pt x="0" y="389768"/>
                  </a:cubicBezTo>
                  <a:lnTo>
                    <a:pt x="0" y="16632"/>
                  </a:lnTo>
                  <a:cubicBezTo>
                    <a:pt x="0" y="12221"/>
                    <a:pt x="1752" y="7990"/>
                    <a:pt x="4871" y="4871"/>
                  </a:cubicBezTo>
                  <a:cubicBezTo>
                    <a:pt x="7990" y="1752"/>
                    <a:pt x="12221" y="0"/>
                    <a:pt x="16632" y="0"/>
                  </a:cubicBezTo>
                  <a:close/>
                </a:path>
              </a:pathLst>
            </a:custGeom>
            <a:solidFill>
              <a:srgbClr val="3F6E57"/>
            </a:solidFill>
            <a:ln cap="rnd">
              <a:noFill/>
              <a:prstDash val="solid"/>
              <a:round/>
            </a:ln>
          </p:spPr>
          <p:txBody>
            <a:bodyPr/>
            <a:lstStyle/>
            <a:p>
              <a:endParaRPr lang="en-US"/>
            </a:p>
          </p:txBody>
        </p:sp>
        <p:sp>
          <p:nvSpPr>
            <p:cNvPr id="34" name="TextBox 34"/>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5986346" y="7636183"/>
            <a:ext cx="524844" cy="424437"/>
          </a:xfrm>
          <a:prstGeom prst="rect">
            <a:avLst/>
          </a:prstGeom>
        </p:spPr>
        <p:txBody>
          <a:bodyPr lIns="0" tIns="0" rIns="0" bIns="0" rtlCol="0" anchor="t">
            <a:spAutoFit/>
          </a:bodyPr>
          <a:lstStyle/>
          <a:p>
            <a:pPr algn="ctr">
              <a:lnSpc>
                <a:spcPts val="3234"/>
              </a:lnSpc>
            </a:pPr>
            <a:r>
              <a:rPr lang="en-US" sz="2940" b="1">
                <a:solidFill>
                  <a:srgbClr val="3F6E57"/>
                </a:solidFill>
                <a:latin typeface="PFEphemera Poly Bold"/>
                <a:ea typeface="PFEphemera Poly Bold"/>
                <a:cs typeface="PFEphemera Poly Bold"/>
                <a:sym typeface="PFEphemera Poly Bold"/>
              </a:rPr>
              <a:t>4</a:t>
            </a:r>
          </a:p>
        </p:txBody>
      </p:sp>
      <p:sp>
        <p:nvSpPr>
          <p:cNvPr id="36" name="TextBox 36"/>
          <p:cNvSpPr txBox="1"/>
          <p:nvPr/>
        </p:nvSpPr>
        <p:spPr>
          <a:xfrm>
            <a:off x="7099098" y="7636183"/>
            <a:ext cx="9541304" cy="421220"/>
          </a:xfrm>
          <a:prstGeom prst="rect">
            <a:avLst/>
          </a:prstGeom>
        </p:spPr>
        <p:txBody>
          <a:bodyPr lIns="0" tIns="0" rIns="0" bIns="0" rtlCol="0" anchor="t">
            <a:spAutoFit/>
          </a:bodyPr>
          <a:lstStyle/>
          <a:p>
            <a:pPr algn="l">
              <a:lnSpc>
                <a:spcPts val="3177"/>
              </a:lnSpc>
            </a:pPr>
            <a:r>
              <a:rPr lang="en-US" sz="2888" b="1">
                <a:solidFill>
                  <a:srgbClr val="E7F4E7"/>
                </a:solidFill>
                <a:latin typeface="PFEphemera Poly Bold"/>
                <a:ea typeface="PFEphemera Poly Bold"/>
                <a:cs typeface="PFEphemera Poly Bold"/>
                <a:sym typeface="PFEphemera Poly Bold"/>
              </a:rPr>
              <a:t>Φορούσαν  διαφορετικά ρούχα, πιο μακριά και εντυπωσιακά</a:t>
            </a:r>
          </a:p>
        </p:txBody>
      </p:sp>
      <p:grpSp>
        <p:nvGrpSpPr>
          <p:cNvPr id="37" name="Group 37"/>
          <p:cNvGrpSpPr/>
          <p:nvPr/>
        </p:nvGrpSpPr>
        <p:grpSpPr>
          <a:xfrm>
            <a:off x="5917725" y="8814049"/>
            <a:ext cx="662086" cy="66208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39" name="Group 39"/>
          <p:cNvGrpSpPr/>
          <p:nvPr/>
        </p:nvGrpSpPr>
        <p:grpSpPr>
          <a:xfrm>
            <a:off x="6964482" y="8583872"/>
            <a:ext cx="9775160" cy="1134443"/>
            <a:chOff x="0" y="0"/>
            <a:chExt cx="3501829" cy="406400"/>
          </a:xfrm>
        </p:grpSpPr>
        <p:sp>
          <p:nvSpPr>
            <p:cNvPr id="40" name="Freeform 40"/>
            <p:cNvSpPr/>
            <p:nvPr/>
          </p:nvSpPr>
          <p:spPr>
            <a:xfrm>
              <a:off x="0" y="0"/>
              <a:ext cx="3501829" cy="406400"/>
            </a:xfrm>
            <a:custGeom>
              <a:avLst/>
              <a:gdLst/>
              <a:ahLst/>
              <a:cxnLst/>
              <a:rect l="l" t="t" r="r" b="b"/>
              <a:pathLst>
                <a:path w="3501829" h="406400">
                  <a:moveTo>
                    <a:pt x="16632" y="0"/>
                  </a:moveTo>
                  <a:lnTo>
                    <a:pt x="3485197" y="0"/>
                  </a:lnTo>
                  <a:cubicBezTo>
                    <a:pt x="3494383" y="0"/>
                    <a:pt x="3501829" y="7446"/>
                    <a:pt x="3501829" y="16632"/>
                  </a:cubicBezTo>
                  <a:lnTo>
                    <a:pt x="3501829" y="389768"/>
                  </a:lnTo>
                  <a:cubicBezTo>
                    <a:pt x="3501829" y="394179"/>
                    <a:pt x="3500077" y="398409"/>
                    <a:pt x="3496958" y="401529"/>
                  </a:cubicBezTo>
                  <a:cubicBezTo>
                    <a:pt x="3493839" y="404648"/>
                    <a:pt x="3489608" y="406400"/>
                    <a:pt x="3485197" y="406400"/>
                  </a:cubicBezTo>
                  <a:lnTo>
                    <a:pt x="16632" y="406400"/>
                  </a:lnTo>
                  <a:cubicBezTo>
                    <a:pt x="12221" y="406400"/>
                    <a:pt x="7990" y="404648"/>
                    <a:pt x="4871" y="401529"/>
                  </a:cubicBezTo>
                  <a:cubicBezTo>
                    <a:pt x="1752" y="398409"/>
                    <a:pt x="0" y="394179"/>
                    <a:pt x="0" y="389768"/>
                  </a:cubicBezTo>
                  <a:lnTo>
                    <a:pt x="0" y="16632"/>
                  </a:lnTo>
                  <a:cubicBezTo>
                    <a:pt x="0" y="12221"/>
                    <a:pt x="1752" y="7990"/>
                    <a:pt x="4871" y="4871"/>
                  </a:cubicBezTo>
                  <a:cubicBezTo>
                    <a:pt x="7990" y="1752"/>
                    <a:pt x="12221" y="0"/>
                    <a:pt x="16632" y="0"/>
                  </a:cubicBezTo>
                  <a:close/>
                </a:path>
              </a:pathLst>
            </a:custGeom>
            <a:solidFill>
              <a:srgbClr val="3F6E57"/>
            </a:solidFill>
            <a:ln cap="rnd">
              <a:noFill/>
              <a:prstDash val="solid"/>
              <a:round/>
            </a:ln>
          </p:spPr>
          <p:txBody>
            <a:bodyPr/>
            <a:lstStyle/>
            <a:p>
              <a:endParaRPr lang="en-US"/>
            </a:p>
          </p:txBody>
        </p:sp>
        <p:sp>
          <p:nvSpPr>
            <p:cNvPr id="41" name="TextBox 41"/>
            <p:cNvSpPr txBox="1"/>
            <p:nvPr/>
          </p:nvSpPr>
          <p:spPr>
            <a:xfrm>
              <a:off x="0" y="-38100"/>
              <a:ext cx="3501829" cy="444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5986346" y="8875401"/>
            <a:ext cx="524844" cy="424437"/>
          </a:xfrm>
          <a:prstGeom prst="rect">
            <a:avLst/>
          </a:prstGeom>
        </p:spPr>
        <p:txBody>
          <a:bodyPr lIns="0" tIns="0" rIns="0" bIns="0" rtlCol="0" anchor="t">
            <a:spAutoFit/>
          </a:bodyPr>
          <a:lstStyle/>
          <a:p>
            <a:pPr algn="ctr">
              <a:lnSpc>
                <a:spcPts val="3234"/>
              </a:lnSpc>
            </a:pPr>
            <a:r>
              <a:rPr lang="en-US" sz="2940" b="1" dirty="0">
                <a:solidFill>
                  <a:srgbClr val="3F6E57"/>
                </a:solidFill>
                <a:latin typeface="PFEphemera Poly Bold"/>
                <a:ea typeface="PFEphemera Poly Bold"/>
                <a:cs typeface="PFEphemera Poly Bold"/>
                <a:sym typeface="PFEphemera Poly Bold"/>
              </a:rPr>
              <a:t>5</a:t>
            </a:r>
          </a:p>
        </p:txBody>
      </p:sp>
      <p:sp>
        <p:nvSpPr>
          <p:cNvPr id="43" name="TextBox 43"/>
          <p:cNvSpPr txBox="1"/>
          <p:nvPr/>
        </p:nvSpPr>
        <p:spPr>
          <a:xfrm>
            <a:off x="7099098" y="8748215"/>
            <a:ext cx="9541304" cy="824806"/>
          </a:xfrm>
          <a:prstGeom prst="rect">
            <a:avLst/>
          </a:prstGeom>
        </p:spPr>
        <p:txBody>
          <a:bodyPr lIns="0" tIns="0" rIns="0" bIns="0" rtlCol="0" anchor="t">
            <a:spAutoFit/>
          </a:bodyPr>
          <a:lstStyle/>
          <a:p>
            <a:pPr algn="l">
              <a:lnSpc>
                <a:spcPts val="3177"/>
              </a:lnSpc>
            </a:pPr>
            <a:r>
              <a:rPr lang="en-US" sz="2888" b="1">
                <a:solidFill>
                  <a:srgbClr val="E7F4E7"/>
                </a:solidFill>
                <a:latin typeface="PFEphemera Poly Bold"/>
                <a:ea typeface="PFEphemera Poly Bold"/>
                <a:cs typeface="PFEphemera Poly Bold"/>
                <a:sym typeface="PFEphemera Poly Bold"/>
              </a:rPr>
              <a:t>Ο ίδιος ο Κύριος είχε πει, πως ό,τι καλό κάνουν το κάνουν </a:t>
            </a:r>
          </a:p>
          <a:p>
            <a:pPr algn="l">
              <a:lnSpc>
                <a:spcPts val="3177"/>
              </a:lnSpc>
            </a:pPr>
            <a:r>
              <a:rPr lang="en-US" sz="2888" b="1">
                <a:solidFill>
                  <a:srgbClr val="E7F4E7"/>
                </a:solidFill>
                <a:latin typeface="PFEphemera Poly Bold"/>
                <a:ea typeface="PFEphemera Poly Bold"/>
                <a:cs typeface="PFEphemera Poly Bold"/>
                <a:sym typeface="PFEphemera Poly Bold"/>
              </a:rPr>
              <a:t>«πρός τό θεαθεῖναι τοῖς ἀνθρώποις»!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anim calcmode="lin" valueType="num">
                                      <p:cBhvr>
                                        <p:cTn id="79" dur="1000" fill="hold"/>
                                        <p:tgtEl>
                                          <p:spTgt spid="35"/>
                                        </p:tgtEl>
                                        <p:attrNameLst>
                                          <p:attrName>ppt_x</p:attrName>
                                        </p:attrNameLst>
                                      </p:cBhvr>
                                      <p:tavLst>
                                        <p:tav tm="0">
                                          <p:val>
                                            <p:strVal val="#ppt_x"/>
                                          </p:val>
                                        </p:tav>
                                        <p:tav tm="100000">
                                          <p:val>
                                            <p:strVal val="#ppt_x"/>
                                          </p:val>
                                        </p:tav>
                                      </p:tavLst>
                                    </p:anim>
                                    <p:anim calcmode="lin" valueType="num">
                                      <p:cBhvr>
                                        <p:cTn id="80" dur="1000" fill="hold"/>
                                        <p:tgtEl>
                                          <p:spTgt spid="3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anim calcmode="lin" valueType="num">
                                      <p:cBhvr>
                                        <p:cTn id="89" dur="1000" fill="hold"/>
                                        <p:tgtEl>
                                          <p:spTgt spid="32"/>
                                        </p:tgtEl>
                                        <p:attrNameLst>
                                          <p:attrName>ppt_x</p:attrName>
                                        </p:attrNameLst>
                                      </p:cBhvr>
                                      <p:tavLst>
                                        <p:tav tm="0">
                                          <p:val>
                                            <p:strVal val="#ppt_x"/>
                                          </p:val>
                                        </p:tav>
                                        <p:tav tm="100000">
                                          <p:val>
                                            <p:strVal val="#ppt_x"/>
                                          </p:val>
                                        </p:tav>
                                      </p:tavLst>
                                    </p:anim>
                                    <p:anim calcmode="lin" valueType="num">
                                      <p:cBhvr>
                                        <p:cTn id="9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1000"/>
                                        <p:tgtEl>
                                          <p:spTgt spid="42"/>
                                        </p:tgtEl>
                                      </p:cBhvr>
                                    </p:animEffect>
                                    <p:anim calcmode="lin" valueType="num">
                                      <p:cBhvr>
                                        <p:cTn id="96" dur="1000" fill="hold"/>
                                        <p:tgtEl>
                                          <p:spTgt spid="42"/>
                                        </p:tgtEl>
                                        <p:attrNameLst>
                                          <p:attrName>ppt_x</p:attrName>
                                        </p:attrNameLst>
                                      </p:cBhvr>
                                      <p:tavLst>
                                        <p:tav tm="0">
                                          <p:val>
                                            <p:strVal val="#ppt_x"/>
                                          </p:val>
                                        </p:tav>
                                        <p:tav tm="100000">
                                          <p:val>
                                            <p:strVal val="#ppt_x"/>
                                          </p:val>
                                        </p:tav>
                                      </p:tavLst>
                                    </p:anim>
                                    <p:anim calcmode="lin" valueType="num">
                                      <p:cBhvr>
                                        <p:cTn id="97" dur="10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1000"/>
                                        <p:tgtEl>
                                          <p:spTgt spid="39"/>
                                        </p:tgtEl>
                                      </p:cBhvr>
                                    </p:animEffect>
                                    <p:anim calcmode="lin" valueType="num">
                                      <p:cBhvr>
                                        <p:cTn id="111" dur="1000" fill="hold"/>
                                        <p:tgtEl>
                                          <p:spTgt spid="39"/>
                                        </p:tgtEl>
                                        <p:attrNameLst>
                                          <p:attrName>ppt_x</p:attrName>
                                        </p:attrNameLst>
                                      </p:cBhvr>
                                      <p:tavLst>
                                        <p:tav tm="0">
                                          <p:val>
                                            <p:strVal val="#ppt_x"/>
                                          </p:val>
                                        </p:tav>
                                        <p:tav tm="100000">
                                          <p:val>
                                            <p:strVal val="#ppt_x"/>
                                          </p:val>
                                        </p:tav>
                                      </p:tavLst>
                                    </p:anim>
                                    <p:anim calcmode="lin" valueType="num">
                                      <p:cBhvr>
                                        <p:cTn id="11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35" grpId="0"/>
      <p:bldP spid="36"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105715.034"/>
                </p14:media>
              </p:ext>
            </p:extLst>
          </p:nvPr>
        </p:nvPicPr>
        <p:blipFill>
          <a:blip r:embed="rId4"/>
          <a:srcRect/>
          <a:stretch>
            <a:fillRect/>
          </a:stretch>
        </p:blipFill>
        <p:spPr>
          <a:xfrm>
            <a:off x="-212380" y="0"/>
            <a:ext cx="18500380" cy="10406464"/>
          </a:xfrm>
          <a:prstGeom prst="rect">
            <a:avLst/>
          </a:prstGeom>
        </p:spPr>
      </p:pic>
      <p:sp>
        <p:nvSpPr>
          <p:cNvPr id="3" name="Freeform 3"/>
          <p:cNvSpPr/>
          <p:nvPr/>
        </p:nvSpPr>
        <p:spPr>
          <a:xfrm>
            <a:off x="15846814" y="332892"/>
            <a:ext cx="1690692" cy="2163385"/>
          </a:xfrm>
          <a:custGeom>
            <a:avLst/>
            <a:gdLst/>
            <a:ahLst/>
            <a:cxnLst/>
            <a:rect l="l" t="t" r="r" b="b"/>
            <a:pathLst>
              <a:path w="1690692" h="2163385">
                <a:moveTo>
                  <a:pt x="0" y="0"/>
                </a:moveTo>
                <a:lnTo>
                  <a:pt x="1690692" y="0"/>
                </a:lnTo>
                <a:lnTo>
                  <a:pt x="1690692" y="2163386"/>
                </a:lnTo>
                <a:lnTo>
                  <a:pt x="0" y="2163386"/>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flipH="1">
            <a:off x="10301795" y="-1691889"/>
            <a:ext cx="8984167" cy="11978889"/>
          </a:xfrm>
          <a:custGeom>
            <a:avLst/>
            <a:gdLst/>
            <a:ahLst/>
            <a:cxnLst/>
            <a:rect l="l" t="t" r="r" b="b"/>
            <a:pathLst>
              <a:path w="8984167" h="11978889">
                <a:moveTo>
                  <a:pt x="8984167" y="0"/>
                </a:moveTo>
                <a:lnTo>
                  <a:pt x="0" y="0"/>
                </a:lnTo>
                <a:lnTo>
                  <a:pt x="0" y="11978889"/>
                </a:lnTo>
                <a:lnTo>
                  <a:pt x="8984167" y="11978889"/>
                </a:lnTo>
                <a:lnTo>
                  <a:pt x="8984167" y="0"/>
                </a:lnTo>
                <a:close/>
              </a:path>
            </a:pathLst>
          </a:custGeom>
          <a:blipFill>
            <a:blip r:embed="rId2"/>
            <a:stretch>
              <a:fillRect/>
            </a:stretch>
          </a:blipFill>
        </p:spPr>
        <p:txBody>
          <a:bodyPr/>
          <a:lstStyle/>
          <a:p>
            <a:endParaRPr lang="en-US"/>
          </a:p>
        </p:txBody>
      </p:sp>
      <p:sp>
        <p:nvSpPr>
          <p:cNvPr id="3" name="Freeform 3"/>
          <p:cNvSpPr/>
          <p:nvPr/>
        </p:nvSpPr>
        <p:spPr>
          <a:xfrm>
            <a:off x="2175887" y="-1691889"/>
            <a:ext cx="8984167" cy="11978889"/>
          </a:xfrm>
          <a:custGeom>
            <a:avLst/>
            <a:gdLst/>
            <a:ahLst/>
            <a:cxnLst/>
            <a:rect l="l" t="t" r="r" b="b"/>
            <a:pathLst>
              <a:path w="8984167" h="11978889">
                <a:moveTo>
                  <a:pt x="0" y="0"/>
                </a:moveTo>
                <a:lnTo>
                  <a:pt x="8984166" y="0"/>
                </a:lnTo>
                <a:lnTo>
                  <a:pt x="8984166" y="11978889"/>
                </a:lnTo>
                <a:lnTo>
                  <a:pt x="0" y="11978889"/>
                </a:lnTo>
                <a:lnTo>
                  <a:pt x="0" y="0"/>
                </a:lnTo>
                <a:close/>
              </a:path>
            </a:pathLst>
          </a:custGeom>
          <a:blipFill>
            <a:blip r:embed="rId2"/>
            <a:stretch>
              <a:fillRect/>
            </a:stretch>
          </a:blipFill>
        </p:spPr>
        <p:txBody>
          <a:bodyPr/>
          <a:lstStyle/>
          <a:p>
            <a:endParaRPr lang="en-US"/>
          </a:p>
        </p:txBody>
      </p:sp>
      <p:sp>
        <p:nvSpPr>
          <p:cNvPr id="4" name="Freeform 4"/>
          <p:cNvSpPr/>
          <p:nvPr/>
        </p:nvSpPr>
        <p:spPr>
          <a:xfrm rot="480248">
            <a:off x="2652659" y="-5854294"/>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4793878" y="1241960"/>
            <a:ext cx="1277161" cy="127716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7" name="Group 7"/>
          <p:cNvGrpSpPr/>
          <p:nvPr/>
        </p:nvGrpSpPr>
        <p:grpSpPr>
          <a:xfrm>
            <a:off x="1814070" y="1241960"/>
            <a:ext cx="1277161" cy="127716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sp>
        <p:nvSpPr>
          <p:cNvPr id="9" name="Freeform 9"/>
          <p:cNvSpPr/>
          <p:nvPr/>
        </p:nvSpPr>
        <p:spPr>
          <a:xfrm rot="-5400000">
            <a:off x="15120412" y="3549781"/>
            <a:ext cx="722438" cy="960050"/>
          </a:xfrm>
          <a:custGeom>
            <a:avLst/>
            <a:gdLst/>
            <a:ahLst/>
            <a:cxnLst/>
            <a:rect l="l" t="t" r="r" b="b"/>
            <a:pathLst>
              <a:path w="722438" h="960050">
                <a:moveTo>
                  <a:pt x="0" y="0"/>
                </a:moveTo>
                <a:lnTo>
                  <a:pt x="722438" y="0"/>
                </a:lnTo>
                <a:lnTo>
                  <a:pt x="722438" y="960050"/>
                </a:lnTo>
                <a:lnTo>
                  <a:pt x="0" y="96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5400000" flipV="1">
            <a:off x="1940393" y="3549781"/>
            <a:ext cx="722438" cy="960050"/>
          </a:xfrm>
          <a:custGeom>
            <a:avLst/>
            <a:gdLst/>
            <a:ahLst/>
            <a:cxnLst/>
            <a:rect l="l" t="t" r="r" b="b"/>
            <a:pathLst>
              <a:path w="722438" h="960050">
                <a:moveTo>
                  <a:pt x="0" y="960050"/>
                </a:moveTo>
                <a:lnTo>
                  <a:pt x="722438" y="960050"/>
                </a:lnTo>
                <a:lnTo>
                  <a:pt x="722438" y="0"/>
                </a:lnTo>
                <a:lnTo>
                  <a:pt x="0" y="0"/>
                </a:lnTo>
                <a:lnTo>
                  <a:pt x="0" y="96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47985" y="368849"/>
            <a:ext cx="1364678" cy="1746222"/>
          </a:xfrm>
          <a:custGeom>
            <a:avLst/>
            <a:gdLst/>
            <a:ahLst/>
            <a:cxnLst/>
            <a:rect l="l" t="t" r="r" b="b"/>
            <a:pathLst>
              <a:path w="1364678" h="1746222">
                <a:moveTo>
                  <a:pt x="0" y="0"/>
                </a:moveTo>
                <a:lnTo>
                  <a:pt x="1364678" y="0"/>
                </a:lnTo>
                <a:lnTo>
                  <a:pt x="1364678" y="1746222"/>
                </a:lnTo>
                <a:lnTo>
                  <a:pt x="0" y="1746222"/>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4152230" y="445400"/>
            <a:ext cx="9983540" cy="2936956"/>
          </a:xfrm>
          <a:prstGeom prst="rect">
            <a:avLst/>
          </a:prstGeom>
        </p:spPr>
        <p:txBody>
          <a:bodyPr lIns="0" tIns="0" rIns="0" bIns="0" rtlCol="0" anchor="t">
            <a:spAutoFit/>
          </a:bodyPr>
          <a:lstStyle/>
          <a:p>
            <a:pPr algn="ctr">
              <a:lnSpc>
                <a:spcPts val="7699"/>
              </a:lnSpc>
            </a:pPr>
            <a:r>
              <a:rPr lang="en-US" sz="6999" b="1">
                <a:solidFill>
                  <a:srgbClr val="E7F4E7"/>
                </a:solidFill>
                <a:latin typeface="PFEphemera Poly Bold"/>
                <a:ea typeface="PFEphemera Poly Bold"/>
                <a:cs typeface="PFEphemera Poly Bold"/>
                <a:sym typeface="PFEphemera Poly Bold"/>
              </a:rPr>
              <a:t>«Παραβολή» σημαίνει «σύγκριση» τι πρέπει να κάνουμε κι εμείς τώρα; </a:t>
            </a:r>
          </a:p>
        </p:txBody>
      </p:sp>
      <p:sp>
        <p:nvSpPr>
          <p:cNvPr id="13" name="Freeform 13"/>
          <p:cNvSpPr/>
          <p:nvPr/>
        </p:nvSpPr>
        <p:spPr>
          <a:xfrm>
            <a:off x="1412663" y="240604"/>
            <a:ext cx="3310883" cy="11028273"/>
          </a:xfrm>
          <a:custGeom>
            <a:avLst/>
            <a:gdLst/>
            <a:ahLst/>
            <a:cxnLst/>
            <a:rect l="l" t="t" r="r" b="b"/>
            <a:pathLst>
              <a:path w="3310883" h="11028273">
                <a:moveTo>
                  <a:pt x="0" y="0"/>
                </a:moveTo>
                <a:lnTo>
                  <a:pt x="3310883" y="0"/>
                </a:lnTo>
                <a:lnTo>
                  <a:pt x="3310883" y="11028273"/>
                </a:lnTo>
                <a:lnTo>
                  <a:pt x="0" y="11028273"/>
                </a:lnTo>
                <a:lnTo>
                  <a:pt x="0" y="0"/>
                </a:lnTo>
                <a:close/>
              </a:path>
            </a:pathLst>
          </a:custGeom>
          <a:blipFill>
            <a:blip r:embed="rId8"/>
            <a:stretch>
              <a:fillRect l="-39647" t="-8861" r="-198678" b="-26567"/>
            </a:stretch>
          </a:blipFill>
        </p:spPr>
        <p:txBody>
          <a:bodyPr/>
          <a:lstStyle/>
          <a:p>
            <a:endParaRPr lang="en-US"/>
          </a:p>
        </p:txBody>
      </p:sp>
      <p:sp>
        <p:nvSpPr>
          <p:cNvPr id="14" name="Freeform 14"/>
          <p:cNvSpPr/>
          <p:nvPr/>
        </p:nvSpPr>
        <p:spPr>
          <a:xfrm>
            <a:off x="14135770" y="-398536"/>
            <a:ext cx="4150653" cy="10926140"/>
          </a:xfrm>
          <a:custGeom>
            <a:avLst/>
            <a:gdLst/>
            <a:ahLst/>
            <a:cxnLst/>
            <a:rect l="l" t="t" r="r" b="b"/>
            <a:pathLst>
              <a:path w="4150653" h="10926140">
                <a:moveTo>
                  <a:pt x="0" y="0"/>
                </a:moveTo>
                <a:lnTo>
                  <a:pt x="4150653" y="0"/>
                </a:lnTo>
                <a:lnTo>
                  <a:pt x="4150653" y="10926140"/>
                </a:lnTo>
                <a:lnTo>
                  <a:pt x="0" y="10926140"/>
                </a:lnTo>
                <a:lnTo>
                  <a:pt x="0" y="0"/>
                </a:lnTo>
                <a:close/>
              </a:path>
            </a:pathLst>
          </a:custGeom>
          <a:blipFill>
            <a:blip r:embed="rId9"/>
            <a:stretch>
              <a:fillRect l="-97429"/>
            </a:stretch>
          </a:blipFill>
        </p:spPr>
        <p:txBody>
          <a:bodyPr/>
          <a:lstStyle/>
          <a:p>
            <a:endParaRPr lang="en-US"/>
          </a:p>
        </p:txBody>
      </p:sp>
      <p:sp>
        <p:nvSpPr>
          <p:cNvPr id="15" name="TextBox 15"/>
          <p:cNvSpPr txBox="1"/>
          <p:nvPr/>
        </p:nvSpPr>
        <p:spPr>
          <a:xfrm>
            <a:off x="5765714" y="7104542"/>
            <a:ext cx="7872956" cy="1723609"/>
          </a:xfrm>
          <a:prstGeom prst="rect">
            <a:avLst/>
          </a:prstGeom>
        </p:spPr>
        <p:txBody>
          <a:bodyPr lIns="0" tIns="0" rIns="0" bIns="0" rtlCol="0" anchor="t">
            <a:spAutoFit/>
          </a:bodyPr>
          <a:lstStyle/>
          <a:p>
            <a:pPr algn="ctr">
              <a:lnSpc>
                <a:spcPts val="6847"/>
              </a:lnSpc>
              <a:spcBef>
                <a:spcPct val="0"/>
              </a:spcBef>
            </a:pPr>
            <a:r>
              <a:rPr lang="en-US" sz="4891" dirty="0">
                <a:solidFill>
                  <a:srgbClr val="000000"/>
                </a:solidFill>
                <a:latin typeface="PFEphemera Poly"/>
                <a:ea typeface="PFEphemera Poly"/>
                <a:cs typeface="PFEphemera Poly"/>
                <a:sym typeface="PFEphemera Poly"/>
              </a:rPr>
              <a:t>Να </a:t>
            </a:r>
            <a:r>
              <a:rPr lang="en-US" sz="4891" dirty="0" err="1">
                <a:solidFill>
                  <a:srgbClr val="000000"/>
                </a:solidFill>
                <a:latin typeface="PFEphemera Poly"/>
                <a:ea typeface="PFEphemera Poly"/>
                <a:cs typeface="PFEphemera Poly"/>
                <a:sym typeface="PFEphemera Poly"/>
              </a:rPr>
              <a:t>συγκρίνουμε</a:t>
            </a:r>
            <a:r>
              <a:rPr lang="en-US" sz="4891" dirty="0">
                <a:solidFill>
                  <a:srgbClr val="000000"/>
                </a:solidFill>
                <a:latin typeface="PFEphemera Poly"/>
                <a:ea typeface="PFEphemera Poly"/>
                <a:cs typeface="PFEphemera Poly"/>
                <a:sym typeface="PFEphemera Poly"/>
              </a:rPr>
              <a:t> </a:t>
            </a:r>
            <a:r>
              <a:rPr lang="en-US" sz="4891" dirty="0" err="1">
                <a:solidFill>
                  <a:srgbClr val="000000"/>
                </a:solidFill>
                <a:latin typeface="PFEphemera Poly"/>
                <a:ea typeface="PFEphemera Poly"/>
                <a:cs typeface="PFEphemera Poly"/>
                <a:sym typeface="PFEphemera Poly"/>
              </a:rPr>
              <a:t>τον</a:t>
            </a:r>
            <a:r>
              <a:rPr lang="en-US" sz="4891" dirty="0">
                <a:solidFill>
                  <a:srgbClr val="000000"/>
                </a:solidFill>
                <a:latin typeface="PFEphemera Poly"/>
                <a:ea typeface="PFEphemera Poly"/>
                <a:cs typeface="PFEphemera Poly"/>
                <a:sym typeface="PFEphemera Poly"/>
              </a:rPr>
              <a:t> εα</a:t>
            </a:r>
            <a:r>
              <a:rPr lang="en-US" sz="4891" dirty="0" err="1">
                <a:solidFill>
                  <a:srgbClr val="000000"/>
                </a:solidFill>
                <a:latin typeface="PFEphemera Poly"/>
                <a:ea typeface="PFEphemera Poly"/>
                <a:cs typeface="PFEphemera Poly"/>
                <a:sym typeface="PFEphemera Poly"/>
              </a:rPr>
              <a:t>υτό</a:t>
            </a:r>
            <a:r>
              <a:rPr lang="en-US" sz="4891" dirty="0">
                <a:solidFill>
                  <a:srgbClr val="000000"/>
                </a:solidFill>
                <a:latin typeface="PFEphemera Poly"/>
                <a:ea typeface="PFEphemera Poly"/>
                <a:cs typeface="PFEphemera Poly"/>
                <a:sym typeface="PFEphemera Poly"/>
              </a:rPr>
              <a:t> μας </a:t>
            </a:r>
            <a:r>
              <a:rPr lang="en-US" sz="4891" dirty="0" err="1">
                <a:solidFill>
                  <a:srgbClr val="000000"/>
                </a:solidFill>
                <a:latin typeface="PFEphemera Poly"/>
                <a:ea typeface="PFEphemera Poly"/>
                <a:cs typeface="PFEphemera Poly"/>
                <a:sym typeface="PFEphemera Poly"/>
              </a:rPr>
              <a:t>με</a:t>
            </a:r>
            <a:r>
              <a:rPr lang="en-US" sz="4891" dirty="0">
                <a:solidFill>
                  <a:srgbClr val="000000"/>
                </a:solidFill>
                <a:latin typeface="PFEphemera Poly"/>
                <a:ea typeface="PFEphemera Poly"/>
                <a:cs typeface="PFEphemera Poly"/>
                <a:sym typeface="PFEphemera Poly"/>
              </a:rPr>
              <a:t> </a:t>
            </a:r>
            <a:r>
              <a:rPr lang="en-US" sz="4891" dirty="0" err="1">
                <a:solidFill>
                  <a:srgbClr val="000000"/>
                </a:solidFill>
                <a:latin typeface="PFEphemera Poly"/>
                <a:ea typeface="PFEphemera Poly"/>
                <a:cs typeface="PFEphemera Poly"/>
                <a:sym typeface="PFEphemera Poly"/>
              </a:rPr>
              <a:t>τον</a:t>
            </a:r>
            <a:r>
              <a:rPr lang="en-US" sz="4891" dirty="0">
                <a:solidFill>
                  <a:srgbClr val="000000"/>
                </a:solidFill>
                <a:latin typeface="PFEphemera Poly"/>
                <a:ea typeface="PFEphemera Poly"/>
                <a:cs typeface="PFEphemera Poly"/>
                <a:sym typeface="PFEphemera Poly"/>
              </a:rPr>
              <a:t> Φα</a:t>
            </a:r>
            <a:r>
              <a:rPr lang="en-US" sz="4891" dirty="0" err="1">
                <a:solidFill>
                  <a:srgbClr val="000000"/>
                </a:solidFill>
                <a:latin typeface="PFEphemera Poly"/>
                <a:ea typeface="PFEphemera Poly"/>
                <a:cs typeface="PFEphemera Poly"/>
                <a:sym typeface="PFEphemera Poly"/>
              </a:rPr>
              <a:t>ρισ</a:t>
            </a:r>
            <a:r>
              <a:rPr lang="en-US" sz="4891" dirty="0">
                <a:solidFill>
                  <a:srgbClr val="000000"/>
                </a:solidFill>
                <a:latin typeface="PFEphemera Poly"/>
                <a:ea typeface="PFEphemera Poly"/>
                <a:cs typeface="PFEphemera Poly"/>
                <a:sym typeface="PFEphemera Poly"/>
              </a:rPr>
              <a:t>αίο και τον Τελώνη!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744971" y="-5894343"/>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24904"/>
            <a:ext cx="9435341" cy="2965450"/>
          </a:xfrm>
          <a:prstGeom prst="rect">
            <a:avLst/>
          </a:prstGeom>
        </p:spPr>
        <p:txBody>
          <a:bodyPr lIns="0" tIns="0" rIns="0" bIns="0" rtlCol="0" anchor="t">
            <a:spAutoFit/>
          </a:bodyPr>
          <a:lstStyle/>
          <a:p>
            <a:pPr algn="l">
              <a:lnSpc>
                <a:spcPts val="7699"/>
              </a:lnSpc>
            </a:pPr>
            <a:r>
              <a:rPr lang="en-US" sz="6999" b="1">
                <a:solidFill>
                  <a:srgbClr val="E7F4E7"/>
                </a:solidFill>
                <a:latin typeface="PFEphemera Poly Bold"/>
                <a:ea typeface="PFEphemera Poly Bold"/>
                <a:cs typeface="PFEphemera Poly Bold"/>
                <a:sym typeface="PFEphemera Poly Bold"/>
              </a:rPr>
              <a:t>Σίγουρα δεν μας άρεσε και εμάς ο Φαρισαίος… Γιατί δεν μας άρεσε;</a:t>
            </a:r>
          </a:p>
        </p:txBody>
      </p:sp>
      <p:sp>
        <p:nvSpPr>
          <p:cNvPr id="4" name="Freeform 4"/>
          <p:cNvSpPr/>
          <p:nvPr/>
        </p:nvSpPr>
        <p:spPr>
          <a:xfrm>
            <a:off x="12837076" y="1569563"/>
            <a:ext cx="2080379" cy="404728"/>
          </a:xfrm>
          <a:custGeom>
            <a:avLst/>
            <a:gdLst/>
            <a:ahLst/>
            <a:cxnLst/>
            <a:rect l="l" t="t" r="r" b="b"/>
            <a:pathLst>
              <a:path w="2080379" h="404728">
                <a:moveTo>
                  <a:pt x="0" y="0"/>
                </a:moveTo>
                <a:lnTo>
                  <a:pt x="2080378" y="0"/>
                </a:lnTo>
                <a:lnTo>
                  <a:pt x="2080378" y="404729"/>
                </a:lnTo>
                <a:lnTo>
                  <a:pt x="0" y="404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7027892" y="9055936"/>
            <a:ext cx="2080379" cy="404728"/>
          </a:xfrm>
          <a:custGeom>
            <a:avLst/>
            <a:gdLst/>
            <a:ahLst/>
            <a:cxnLst/>
            <a:rect l="l" t="t" r="r" b="b"/>
            <a:pathLst>
              <a:path w="2080379" h="404728">
                <a:moveTo>
                  <a:pt x="2080379" y="0"/>
                </a:moveTo>
                <a:lnTo>
                  <a:pt x="0" y="0"/>
                </a:lnTo>
                <a:lnTo>
                  <a:pt x="0" y="404728"/>
                </a:lnTo>
                <a:lnTo>
                  <a:pt x="2080379" y="404728"/>
                </a:lnTo>
                <a:lnTo>
                  <a:pt x="20803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1816752">
            <a:off x="13539230" y="5727952"/>
            <a:ext cx="12754925" cy="10730080"/>
          </a:xfrm>
          <a:custGeom>
            <a:avLst/>
            <a:gdLst/>
            <a:ahLst/>
            <a:cxnLst/>
            <a:rect l="l" t="t" r="r" b="b"/>
            <a:pathLst>
              <a:path w="12754925" h="10730080">
                <a:moveTo>
                  <a:pt x="0" y="0"/>
                </a:moveTo>
                <a:lnTo>
                  <a:pt x="12754925" y="0"/>
                </a:lnTo>
                <a:lnTo>
                  <a:pt x="12754925" y="10730081"/>
                </a:lnTo>
                <a:lnTo>
                  <a:pt x="0" y="10730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2627445" y="4310351"/>
            <a:ext cx="5150313" cy="5150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9" name="Group 9"/>
          <p:cNvGrpSpPr/>
          <p:nvPr/>
        </p:nvGrpSpPr>
        <p:grpSpPr>
          <a:xfrm>
            <a:off x="12342298" y="4310351"/>
            <a:ext cx="5150313" cy="51503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r="-48881" b="-98508"/>
              </a:stretch>
            </a:blipFill>
          </p:spPr>
          <p:txBody>
            <a:bodyPr/>
            <a:lstStyle/>
            <a:p>
              <a:endParaRPr lang="en-US"/>
            </a:p>
          </p:txBody>
        </p:sp>
      </p:grpSp>
      <p:sp>
        <p:nvSpPr>
          <p:cNvPr id="11" name="Freeform 11"/>
          <p:cNvSpPr/>
          <p:nvPr/>
        </p:nvSpPr>
        <p:spPr>
          <a:xfrm>
            <a:off x="15846814" y="332892"/>
            <a:ext cx="1690692" cy="2163385"/>
          </a:xfrm>
          <a:custGeom>
            <a:avLst/>
            <a:gdLst/>
            <a:ahLst/>
            <a:cxnLst/>
            <a:rect l="l" t="t" r="r" b="b"/>
            <a:pathLst>
              <a:path w="1690692" h="2163385">
                <a:moveTo>
                  <a:pt x="0" y="0"/>
                </a:moveTo>
                <a:lnTo>
                  <a:pt x="1690692" y="0"/>
                </a:lnTo>
                <a:lnTo>
                  <a:pt x="1690692" y="2163386"/>
                </a:lnTo>
                <a:lnTo>
                  <a:pt x="0" y="2163386"/>
                </a:lnTo>
                <a:lnTo>
                  <a:pt x="0" y="0"/>
                </a:lnTo>
                <a:close/>
              </a:path>
            </a:pathLst>
          </a:custGeom>
          <a:blipFill>
            <a:blip r:embed="rId9"/>
            <a:stretch>
              <a:fillRect/>
            </a:stretch>
          </a:blipFill>
        </p:spPr>
        <p:txBody>
          <a:bodyPr/>
          <a:lstStyle/>
          <a:p>
            <a:endParaRPr lang="en-US"/>
          </a:p>
        </p:txBody>
      </p:sp>
      <p:grpSp>
        <p:nvGrpSpPr>
          <p:cNvPr id="12" name="Group 12"/>
          <p:cNvGrpSpPr/>
          <p:nvPr/>
        </p:nvGrpSpPr>
        <p:grpSpPr>
          <a:xfrm>
            <a:off x="1212372" y="6052132"/>
            <a:ext cx="8618871" cy="1411292"/>
            <a:chOff x="0" y="0"/>
            <a:chExt cx="3233238" cy="529425"/>
          </a:xfrm>
        </p:grpSpPr>
        <p:sp>
          <p:nvSpPr>
            <p:cNvPr id="13" name="Freeform 13"/>
            <p:cNvSpPr/>
            <p:nvPr/>
          </p:nvSpPr>
          <p:spPr>
            <a:xfrm>
              <a:off x="0" y="0"/>
              <a:ext cx="3233238" cy="529425"/>
            </a:xfrm>
            <a:custGeom>
              <a:avLst/>
              <a:gdLst/>
              <a:ahLst/>
              <a:cxnLst/>
              <a:rect l="l" t="t" r="r" b="b"/>
              <a:pathLst>
                <a:path w="3233238" h="529425">
                  <a:moveTo>
                    <a:pt x="22456" y="0"/>
                  </a:moveTo>
                  <a:lnTo>
                    <a:pt x="3210781" y="0"/>
                  </a:lnTo>
                  <a:cubicBezTo>
                    <a:pt x="3216737" y="0"/>
                    <a:pt x="3222449" y="2366"/>
                    <a:pt x="3226660" y="6577"/>
                  </a:cubicBezTo>
                  <a:cubicBezTo>
                    <a:pt x="3230872" y="10789"/>
                    <a:pt x="3233238" y="16501"/>
                    <a:pt x="3233238" y="22456"/>
                  </a:cubicBezTo>
                  <a:lnTo>
                    <a:pt x="3233238" y="506969"/>
                  </a:lnTo>
                  <a:cubicBezTo>
                    <a:pt x="3233238" y="512924"/>
                    <a:pt x="3230872" y="518636"/>
                    <a:pt x="3226660" y="522847"/>
                  </a:cubicBezTo>
                  <a:cubicBezTo>
                    <a:pt x="3222449" y="527059"/>
                    <a:pt x="3216737" y="529425"/>
                    <a:pt x="3210781" y="529425"/>
                  </a:cubicBezTo>
                  <a:lnTo>
                    <a:pt x="22456" y="529425"/>
                  </a:lnTo>
                  <a:cubicBezTo>
                    <a:pt x="16501" y="529425"/>
                    <a:pt x="10789" y="527059"/>
                    <a:pt x="6577" y="522847"/>
                  </a:cubicBezTo>
                  <a:cubicBezTo>
                    <a:pt x="2366" y="518636"/>
                    <a:pt x="0" y="512924"/>
                    <a:pt x="0" y="506969"/>
                  </a:cubicBezTo>
                  <a:lnTo>
                    <a:pt x="0" y="22456"/>
                  </a:lnTo>
                  <a:cubicBezTo>
                    <a:pt x="0" y="16501"/>
                    <a:pt x="2366" y="10789"/>
                    <a:pt x="6577" y="6577"/>
                  </a:cubicBezTo>
                  <a:cubicBezTo>
                    <a:pt x="10789" y="2366"/>
                    <a:pt x="16501" y="0"/>
                    <a:pt x="22456" y="0"/>
                  </a:cubicBezTo>
                  <a:close/>
                </a:path>
              </a:pathLst>
            </a:custGeom>
            <a:solidFill>
              <a:srgbClr val="F5CB45"/>
            </a:solidFill>
            <a:ln cap="rnd">
              <a:noFill/>
              <a:prstDash val="solid"/>
              <a:round/>
            </a:ln>
          </p:spPr>
          <p:txBody>
            <a:bodyPr/>
            <a:lstStyle/>
            <a:p>
              <a:endParaRPr lang="en-US" dirty="0"/>
            </a:p>
          </p:txBody>
        </p:sp>
        <p:sp>
          <p:nvSpPr>
            <p:cNvPr id="14" name="TextBox 14"/>
            <p:cNvSpPr txBox="1"/>
            <p:nvPr/>
          </p:nvSpPr>
          <p:spPr>
            <a:xfrm>
              <a:off x="0" y="-38100"/>
              <a:ext cx="3233238" cy="5675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212372" y="6283886"/>
            <a:ext cx="8426656" cy="736740"/>
          </a:xfrm>
          <a:prstGeom prst="rect">
            <a:avLst/>
          </a:prstGeom>
        </p:spPr>
        <p:txBody>
          <a:bodyPr lIns="0" tIns="0" rIns="0" bIns="0" rtlCol="0" anchor="t">
            <a:spAutoFit/>
          </a:bodyPr>
          <a:lstStyle/>
          <a:p>
            <a:pPr algn="ctr">
              <a:lnSpc>
                <a:spcPts val="5472"/>
              </a:lnSpc>
              <a:spcBef>
                <a:spcPct val="0"/>
              </a:spcBef>
            </a:pPr>
            <a:r>
              <a:rPr lang="en-US" sz="5400" dirty="0" err="1">
                <a:solidFill>
                  <a:srgbClr val="000000"/>
                </a:solidFill>
                <a:latin typeface="PFEphemera Poly"/>
                <a:ea typeface="PFEphemera Poly"/>
                <a:cs typeface="PFEphemera Poly"/>
                <a:sym typeface="PFEphemera Poly"/>
              </a:rPr>
              <a:t>Ήτ</a:t>
            </a:r>
            <a:r>
              <a:rPr lang="en-US" sz="5400" dirty="0">
                <a:solidFill>
                  <a:srgbClr val="000000"/>
                </a:solidFill>
                <a:latin typeface="PFEphemera Poly"/>
                <a:ea typeface="PFEphemera Poly"/>
                <a:cs typeface="PFEphemera Poly"/>
                <a:sym typeface="PFEphemera Poly"/>
              </a:rPr>
              <a:t>αν εγωιστής και υπερήφανος!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rot="480248">
            <a:off x="-800080" y="-6498337"/>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4429"/>
            <a:ext cx="11313598" cy="2383145"/>
          </a:xfrm>
          <a:prstGeom prst="rect">
            <a:avLst/>
          </a:prstGeom>
        </p:spPr>
        <p:txBody>
          <a:bodyPr lIns="0" tIns="0" rIns="0" bIns="0" rtlCol="0" anchor="t">
            <a:spAutoFit/>
          </a:bodyPr>
          <a:lstStyle/>
          <a:p>
            <a:pPr algn="l">
              <a:lnSpc>
                <a:spcPts val="9232"/>
              </a:lnSpc>
            </a:pPr>
            <a:r>
              <a:rPr lang="en-US" sz="8393" b="1">
                <a:solidFill>
                  <a:srgbClr val="E7F4E7"/>
                </a:solidFill>
                <a:latin typeface="PFEphemera Poly Bold"/>
                <a:ea typeface="PFEphemera Poly Bold"/>
                <a:cs typeface="PFEphemera Poly Bold"/>
                <a:sym typeface="PFEphemera Poly Bold"/>
              </a:rPr>
              <a:t>Πώς και πού φάνηκε </a:t>
            </a:r>
          </a:p>
          <a:p>
            <a:pPr algn="l">
              <a:lnSpc>
                <a:spcPts val="9232"/>
              </a:lnSpc>
            </a:pPr>
            <a:r>
              <a:rPr lang="en-US" sz="8393" b="1">
                <a:solidFill>
                  <a:srgbClr val="E7F4E7"/>
                </a:solidFill>
                <a:latin typeface="PFEphemera Poly Bold"/>
                <a:ea typeface="PFEphemera Poly Bold"/>
                <a:cs typeface="PFEphemera Poly Bold"/>
                <a:sym typeface="PFEphemera Poly Bold"/>
              </a:rPr>
              <a:t>ο εγωισμός του; </a:t>
            </a:r>
          </a:p>
        </p:txBody>
      </p:sp>
      <p:sp>
        <p:nvSpPr>
          <p:cNvPr id="4" name="Freeform 4"/>
          <p:cNvSpPr/>
          <p:nvPr/>
        </p:nvSpPr>
        <p:spPr>
          <a:xfrm>
            <a:off x="12837076" y="1569563"/>
            <a:ext cx="2080379" cy="404728"/>
          </a:xfrm>
          <a:custGeom>
            <a:avLst/>
            <a:gdLst/>
            <a:ahLst/>
            <a:cxnLst/>
            <a:rect l="l" t="t" r="r" b="b"/>
            <a:pathLst>
              <a:path w="2080379" h="404728">
                <a:moveTo>
                  <a:pt x="0" y="0"/>
                </a:moveTo>
                <a:lnTo>
                  <a:pt x="2080378" y="0"/>
                </a:lnTo>
                <a:lnTo>
                  <a:pt x="2080378" y="404729"/>
                </a:lnTo>
                <a:lnTo>
                  <a:pt x="0" y="404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0756697" y="9258300"/>
            <a:ext cx="2080379" cy="404728"/>
          </a:xfrm>
          <a:custGeom>
            <a:avLst/>
            <a:gdLst/>
            <a:ahLst/>
            <a:cxnLst/>
            <a:rect l="l" t="t" r="r" b="b"/>
            <a:pathLst>
              <a:path w="2080379" h="404728">
                <a:moveTo>
                  <a:pt x="2080379" y="0"/>
                </a:moveTo>
                <a:lnTo>
                  <a:pt x="0" y="0"/>
                </a:lnTo>
                <a:lnTo>
                  <a:pt x="0" y="404728"/>
                </a:lnTo>
                <a:lnTo>
                  <a:pt x="2080379" y="404728"/>
                </a:lnTo>
                <a:lnTo>
                  <a:pt x="208037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882249" y="2315334"/>
            <a:ext cx="1995016" cy="199501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6E57"/>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816752">
            <a:off x="13539230" y="5727952"/>
            <a:ext cx="12754925" cy="10730080"/>
          </a:xfrm>
          <a:custGeom>
            <a:avLst/>
            <a:gdLst/>
            <a:ahLst/>
            <a:cxnLst/>
            <a:rect l="l" t="t" r="r" b="b"/>
            <a:pathLst>
              <a:path w="12754925" h="10730080">
                <a:moveTo>
                  <a:pt x="0" y="0"/>
                </a:moveTo>
                <a:lnTo>
                  <a:pt x="12754925" y="0"/>
                </a:lnTo>
                <a:lnTo>
                  <a:pt x="12754925" y="10730081"/>
                </a:lnTo>
                <a:lnTo>
                  <a:pt x="0" y="10730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12627445" y="4310351"/>
            <a:ext cx="5150313" cy="5150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12" name="Group 12"/>
          <p:cNvGrpSpPr/>
          <p:nvPr/>
        </p:nvGrpSpPr>
        <p:grpSpPr>
          <a:xfrm>
            <a:off x="12342298" y="4310351"/>
            <a:ext cx="5150313" cy="51503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3434" b="-29898"/>
              </a:stretch>
            </a:blipFill>
          </p:spPr>
          <p:txBody>
            <a:bodyPr/>
            <a:lstStyle/>
            <a:p>
              <a:endParaRPr lang="en-US"/>
            </a:p>
          </p:txBody>
        </p:sp>
      </p:grpSp>
      <p:sp>
        <p:nvSpPr>
          <p:cNvPr id="14" name="Freeform 14"/>
          <p:cNvSpPr/>
          <p:nvPr/>
        </p:nvSpPr>
        <p:spPr>
          <a:xfrm>
            <a:off x="15846814" y="332892"/>
            <a:ext cx="1690692" cy="2163385"/>
          </a:xfrm>
          <a:custGeom>
            <a:avLst/>
            <a:gdLst/>
            <a:ahLst/>
            <a:cxnLst/>
            <a:rect l="l" t="t" r="r" b="b"/>
            <a:pathLst>
              <a:path w="1690692" h="2163385">
                <a:moveTo>
                  <a:pt x="0" y="0"/>
                </a:moveTo>
                <a:lnTo>
                  <a:pt x="1690692" y="0"/>
                </a:lnTo>
                <a:lnTo>
                  <a:pt x="1690692" y="2163386"/>
                </a:lnTo>
                <a:lnTo>
                  <a:pt x="0" y="2163386"/>
                </a:lnTo>
                <a:lnTo>
                  <a:pt x="0" y="0"/>
                </a:lnTo>
                <a:close/>
              </a:path>
            </a:pathLst>
          </a:custGeom>
          <a:blipFill>
            <a:blip r:embed="rId9"/>
            <a:stretch>
              <a:fillRect/>
            </a:stretch>
          </a:blipFill>
        </p:spPr>
        <p:txBody>
          <a:bodyPr/>
          <a:lstStyle/>
          <a:p>
            <a:endParaRPr lang="en-US"/>
          </a:p>
        </p:txBody>
      </p:sp>
      <p:grpSp>
        <p:nvGrpSpPr>
          <p:cNvPr id="15" name="Group 15"/>
          <p:cNvGrpSpPr/>
          <p:nvPr/>
        </p:nvGrpSpPr>
        <p:grpSpPr>
          <a:xfrm>
            <a:off x="1272084" y="4310351"/>
            <a:ext cx="8553015" cy="773000"/>
            <a:chOff x="0" y="0"/>
            <a:chExt cx="11404020" cy="1030666"/>
          </a:xfrm>
        </p:grpSpPr>
        <p:grpSp>
          <p:nvGrpSpPr>
            <p:cNvPr id="16" name="Group 16"/>
            <p:cNvGrpSpPr/>
            <p:nvPr/>
          </p:nvGrpSpPr>
          <p:grpSpPr>
            <a:xfrm>
              <a:off x="0" y="0"/>
              <a:ext cx="11404020" cy="1030666"/>
              <a:chOff x="0" y="0"/>
              <a:chExt cx="3208533" cy="289979"/>
            </a:xfrm>
          </p:grpSpPr>
          <p:sp>
            <p:nvSpPr>
              <p:cNvPr id="17" name="Freeform 17"/>
              <p:cNvSpPr/>
              <p:nvPr/>
            </p:nvSpPr>
            <p:spPr>
              <a:xfrm>
                <a:off x="0" y="0"/>
                <a:ext cx="3208533" cy="289979"/>
              </a:xfrm>
              <a:custGeom>
                <a:avLst/>
                <a:gdLst/>
                <a:ahLst/>
                <a:cxnLst/>
                <a:rect l="l" t="t" r="r" b="b"/>
                <a:pathLst>
                  <a:path w="3208533" h="289979">
                    <a:moveTo>
                      <a:pt x="22629" y="0"/>
                    </a:moveTo>
                    <a:lnTo>
                      <a:pt x="3185904" y="0"/>
                    </a:lnTo>
                    <a:cubicBezTo>
                      <a:pt x="3198401" y="0"/>
                      <a:pt x="3208533" y="10131"/>
                      <a:pt x="3208533" y="22629"/>
                    </a:cubicBezTo>
                    <a:lnTo>
                      <a:pt x="3208533" y="267350"/>
                    </a:lnTo>
                    <a:cubicBezTo>
                      <a:pt x="3208533" y="279848"/>
                      <a:pt x="3198401" y="289979"/>
                      <a:pt x="3185904" y="289979"/>
                    </a:cubicBezTo>
                    <a:lnTo>
                      <a:pt x="22629" y="289979"/>
                    </a:lnTo>
                    <a:cubicBezTo>
                      <a:pt x="10131" y="289979"/>
                      <a:pt x="0" y="279848"/>
                      <a:pt x="0" y="267350"/>
                    </a:cubicBezTo>
                    <a:lnTo>
                      <a:pt x="0" y="22629"/>
                    </a:lnTo>
                    <a:cubicBezTo>
                      <a:pt x="0" y="10131"/>
                      <a:pt x="10131" y="0"/>
                      <a:pt x="22629" y="0"/>
                    </a:cubicBezTo>
                    <a:close/>
                  </a:path>
                </a:pathLst>
              </a:custGeom>
              <a:solidFill>
                <a:srgbClr val="F5CB45"/>
              </a:solidFill>
              <a:ln cap="rnd">
                <a:noFill/>
                <a:prstDash val="solid"/>
                <a:round/>
              </a:ln>
            </p:spPr>
            <p:txBody>
              <a:bodyPr/>
              <a:lstStyle/>
              <a:p>
                <a:endParaRPr lang="en-US"/>
              </a:p>
            </p:txBody>
          </p:sp>
          <p:sp>
            <p:nvSpPr>
              <p:cNvPr id="18" name="TextBox 18"/>
              <p:cNvSpPr txBox="1"/>
              <p:nvPr/>
            </p:nvSpPr>
            <p:spPr>
              <a:xfrm>
                <a:off x="0" y="-38100"/>
                <a:ext cx="3208533" cy="32807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59609" y="161039"/>
              <a:ext cx="11144411" cy="737163"/>
            </a:xfrm>
            <a:prstGeom prst="rect">
              <a:avLst/>
            </a:prstGeom>
          </p:spPr>
          <p:txBody>
            <a:bodyPr lIns="0" tIns="0" rIns="0" bIns="0" rtlCol="0" anchor="t">
              <a:spAutoFit/>
            </a:bodyPr>
            <a:lstStyle/>
            <a:p>
              <a:pPr algn="l">
                <a:lnSpc>
                  <a:spcPts val="4132"/>
                </a:lnSpc>
              </a:pPr>
              <a:r>
                <a:rPr lang="en-US" sz="3757" b="1" dirty="0" err="1">
                  <a:solidFill>
                    <a:srgbClr val="3F6E57"/>
                  </a:solidFill>
                  <a:latin typeface="PFEphemera Poly Bold"/>
                  <a:ea typeface="PFEphemera Poly Bold"/>
                  <a:cs typeface="PFEphemera Poly Bold"/>
                  <a:sym typeface="PFEphemera Poly Bold"/>
                </a:rPr>
                <a:t>Πρώτον</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είχε</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μεγάλη</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ιδέ</a:t>
              </a:r>
              <a:r>
                <a:rPr lang="en-US" sz="3757" b="1" dirty="0">
                  <a:solidFill>
                    <a:srgbClr val="3F6E57"/>
                  </a:solidFill>
                  <a:latin typeface="PFEphemera Poly Bold"/>
                  <a:ea typeface="PFEphemera Poly Bold"/>
                  <a:cs typeface="PFEphemera Poly Bold"/>
                  <a:sym typeface="PFEphemera Poly Bold"/>
                </a:rPr>
                <a:t>α για τον εαυτό του. </a:t>
              </a:r>
            </a:p>
          </p:txBody>
        </p:sp>
      </p:grpSp>
      <p:grpSp>
        <p:nvGrpSpPr>
          <p:cNvPr id="20" name="Group 20"/>
          <p:cNvGrpSpPr/>
          <p:nvPr/>
        </p:nvGrpSpPr>
        <p:grpSpPr>
          <a:xfrm>
            <a:off x="1272084" y="5274030"/>
            <a:ext cx="8553015" cy="773000"/>
            <a:chOff x="0" y="0"/>
            <a:chExt cx="11404020" cy="1030666"/>
          </a:xfrm>
        </p:grpSpPr>
        <p:grpSp>
          <p:nvGrpSpPr>
            <p:cNvPr id="21" name="Group 21"/>
            <p:cNvGrpSpPr/>
            <p:nvPr/>
          </p:nvGrpSpPr>
          <p:grpSpPr>
            <a:xfrm>
              <a:off x="0" y="0"/>
              <a:ext cx="11404020" cy="1030666"/>
              <a:chOff x="0" y="0"/>
              <a:chExt cx="3208533" cy="289979"/>
            </a:xfrm>
          </p:grpSpPr>
          <p:sp>
            <p:nvSpPr>
              <p:cNvPr id="22" name="Freeform 22"/>
              <p:cNvSpPr/>
              <p:nvPr/>
            </p:nvSpPr>
            <p:spPr>
              <a:xfrm>
                <a:off x="0" y="0"/>
                <a:ext cx="3208533" cy="289979"/>
              </a:xfrm>
              <a:custGeom>
                <a:avLst/>
                <a:gdLst/>
                <a:ahLst/>
                <a:cxnLst/>
                <a:rect l="l" t="t" r="r" b="b"/>
                <a:pathLst>
                  <a:path w="3208533" h="289979">
                    <a:moveTo>
                      <a:pt x="22629" y="0"/>
                    </a:moveTo>
                    <a:lnTo>
                      <a:pt x="3185904" y="0"/>
                    </a:lnTo>
                    <a:cubicBezTo>
                      <a:pt x="3198401" y="0"/>
                      <a:pt x="3208533" y="10131"/>
                      <a:pt x="3208533" y="22629"/>
                    </a:cubicBezTo>
                    <a:lnTo>
                      <a:pt x="3208533" y="267350"/>
                    </a:lnTo>
                    <a:cubicBezTo>
                      <a:pt x="3208533" y="279848"/>
                      <a:pt x="3198401" y="289979"/>
                      <a:pt x="3185904" y="289979"/>
                    </a:cubicBezTo>
                    <a:lnTo>
                      <a:pt x="22629" y="289979"/>
                    </a:lnTo>
                    <a:cubicBezTo>
                      <a:pt x="10131" y="289979"/>
                      <a:pt x="0" y="279848"/>
                      <a:pt x="0" y="267350"/>
                    </a:cubicBezTo>
                    <a:lnTo>
                      <a:pt x="0" y="22629"/>
                    </a:lnTo>
                    <a:cubicBezTo>
                      <a:pt x="0" y="10131"/>
                      <a:pt x="10131" y="0"/>
                      <a:pt x="22629" y="0"/>
                    </a:cubicBezTo>
                    <a:close/>
                  </a:path>
                </a:pathLst>
              </a:custGeom>
              <a:solidFill>
                <a:srgbClr val="F5CB45"/>
              </a:solidFill>
              <a:ln cap="rnd">
                <a:noFill/>
                <a:prstDash val="solid"/>
                <a:round/>
              </a:ln>
            </p:spPr>
            <p:txBody>
              <a:bodyPr/>
              <a:lstStyle/>
              <a:p>
                <a:endParaRPr lang="en-US"/>
              </a:p>
            </p:txBody>
          </p:sp>
          <p:sp>
            <p:nvSpPr>
              <p:cNvPr id="23" name="TextBox 23"/>
              <p:cNvSpPr txBox="1"/>
              <p:nvPr/>
            </p:nvSpPr>
            <p:spPr>
              <a:xfrm>
                <a:off x="0" y="-38100"/>
                <a:ext cx="3208533" cy="328079"/>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59609" y="161039"/>
              <a:ext cx="11144411" cy="737163"/>
            </a:xfrm>
            <a:prstGeom prst="rect">
              <a:avLst/>
            </a:prstGeom>
          </p:spPr>
          <p:txBody>
            <a:bodyPr lIns="0" tIns="0" rIns="0" bIns="0" rtlCol="0" anchor="t">
              <a:spAutoFit/>
            </a:bodyPr>
            <a:lstStyle/>
            <a:p>
              <a:pPr algn="l">
                <a:lnSpc>
                  <a:spcPts val="4132"/>
                </a:lnSpc>
              </a:pPr>
              <a:r>
                <a:rPr lang="en-US" sz="3757" b="1" dirty="0" err="1">
                  <a:solidFill>
                    <a:srgbClr val="3F6E57"/>
                  </a:solidFill>
                  <a:latin typeface="PFEphemera Poly Bold"/>
                  <a:ea typeface="PFEphemera Poly Bold"/>
                  <a:cs typeface="PFEphemera Poly Bold"/>
                  <a:sym typeface="PFEphemera Poly Bold"/>
                </a:rPr>
                <a:t>Ολ</a:t>
              </a:r>
              <a:r>
                <a:rPr lang="en-US" sz="3757" b="1" dirty="0">
                  <a:solidFill>
                    <a:srgbClr val="3F6E57"/>
                  </a:solidFill>
                  <a:latin typeface="PFEphemera Poly Bold"/>
                  <a:ea typeface="PFEphemera Poly Bold"/>
                  <a:cs typeface="PFEphemera Poly Bold"/>
                  <a:sym typeface="PFEphemera Poly Bold"/>
                </a:rPr>
                <a:t>α όσα έκανε είχαν εγωιστικό σκοπό</a:t>
              </a:r>
            </a:p>
          </p:txBody>
        </p:sp>
      </p:grpSp>
      <p:grpSp>
        <p:nvGrpSpPr>
          <p:cNvPr id="25" name="Group 25"/>
          <p:cNvGrpSpPr/>
          <p:nvPr/>
        </p:nvGrpSpPr>
        <p:grpSpPr>
          <a:xfrm>
            <a:off x="1272084" y="6237529"/>
            <a:ext cx="8553015" cy="773000"/>
            <a:chOff x="0" y="0"/>
            <a:chExt cx="11404020" cy="1030666"/>
          </a:xfrm>
        </p:grpSpPr>
        <p:grpSp>
          <p:nvGrpSpPr>
            <p:cNvPr id="26" name="Group 26"/>
            <p:cNvGrpSpPr/>
            <p:nvPr/>
          </p:nvGrpSpPr>
          <p:grpSpPr>
            <a:xfrm>
              <a:off x="0" y="0"/>
              <a:ext cx="11404020" cy="1030666"/>
              <a:chOff x="0" y="0"/>
              <a:chExt cx="3208533" cy="289979"/>
            </a:xfrm>
          </p:grpSpPr>
          <p:sp>
            <p:nvSpPr>
              <p:cNvPr id="27" name="Freeform 27"/>
              <p:cNvSpPr/>
              <p:nvPr/>
            </p:nvSpPr>
            <p:spPr>
              <a:xfrm>
                <a:off x="0" y="0"/>
                <a:ext cx="3208533" cy="289979"/>
              </a:xfrm>
              <a:custGeom>
                <a:avLst/>
                <a:gdLst/>
                <a:ahLst/>
                <a:cxnLst/>
                <a:rect l="l" t="t" r="r" b="b"/>
                <a:pathLst>
                  <a:path w="3208533" h="289979">
                    <a:moveTo>
                      <a:pt x="22629" y="0"/>
                    </a:moveTo>
                    <a:lnTo>
                      <a:pt x="3185904" y="0"/>
                    </a:lnTo>
                    <a:cubicBezTo>
                      <a:pt x="3198401" y="0"/>
                      <a:pt x="3208533" y="10131"/>
                      <a:pt x="3208533" y="22629"/>
                    </a:cubicBezTo>
                    <a:lnTo>
                      <a:pt x="3208533" y="267350"/>
                    </a:lnTo>
                    <a:cubicBezTo>
                      <a:pt x="3208533" y="279848"/>
                      <a:pt x="3198401" y="289979"/>
                      <a:pt x="3185904" y="289979"/>
                    </a:cubicBezTo>
                    <a:lnTo>
                      <a:pt x="22629" y="289979"/>
                    </a:lnTo>
                    <a:cubicBezTo>
                      <a:pt x="10131" y="289979"/>
                      <a:pt x="0" y="279848"/>
                      <a:pt x="0" y="267350"/>
                    </a:cubicBezTo>
                    <a:lnTo>
                      <a:pt x="0" y="22629"/>
                    </a:lnTo>
                    <a:cubicBezTo>
                      <a:pt x="0" y="10131"/>
                      <a:pt x="10131" y="0"/>
                      <a:pt x="22629" y="0"/>
                    </a:cubicBezTo>
                    <a:close/>
                  </a:path>
                </a:pathLst>
              </a:custGeom>
              <a:solidFill>
                <a:srgbClr val="F5CB45"/>
              </a:solidFill>
              <a:ln cap="rnd">
                <a:noFill/>
                <a:prstDash val="solid"/>
                <a:round/>
              </a:ln>
            </p:spPr>
            <p:txBody>
              <a:bodyPr/>
              <a:lstStyle/>
              <a:p>
                <a:endParaRPr lang="en-US"/>
              </a:p>
            </p:txBody>
          </p:sp>
          <p:sp>
            <p:nvSpPr>
              <p:cNvPr id="28" name="TextBox 28"/>
              <p:cNvSpPr txBox="1"/>
              <p:nvPr/>
            </p:nvSpPr>
            <p:spPr>
              <a:xfrm>
                <a:off x="0" y="-38100"/>
                <a:ext cx="3208533" cy="328079"/>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259609" y="161039"/>
              <a:ext cx="11144411" cy="737163"/>
            </a:xfrm>
            <a:prstGeom prst="rect">
              <a:avLst/>
            </a:prstGeom>
          </p:spPr>
          <p:txBody>
            <a:bodyPr lIns="0" tIns="0" rIns="0" bIns="0" rtlCol="0" anchor="t">
              <a:spAutoFit/>
            </a:bodyPr>
            <a:lstStyle/>
            <a:p>
              <a:pPr algn="l">
                <a:lnSpc>
                  <a:spcPts val="4132"/>
                </a:lnSpc>
              </a:pPr>
              <a:r>
                <a:rPr lang="en-US" sz="3757" b="1" dirty="0">
                  <a:solidFill>
                    <a:srgbClr val="3F6E57"/>
                  </a:solidFill>
                  <a:latin typeface="PFEphemera Poly Bold"/>
                  <a:ea typeface="PFEphemera Poly Bold"/>
                  <a:cs typeface="PFEphemera Poly Bold"/>
                  <a:sym typeface="PFEphemera Poly Bold"/>
                </a:rPr>
                <a:t>Η π</a:t>
              </a:r>
              <a:r>
                <a:rPr lang="en-US" sz="3757" b="1" dirty="0" err="1">
                  <a:solidFill>
                    <a:srgbClr val="3F6E57"/>
                  </a:solidFill>
                  <a:latin typeface="PFEphemera Poly Bold"/>
                  <a:ea typeface="PFEphemera Poly Bold"/>
                  <a:cs typeface="PFEphemera Poly Bold"/>
                  <a:sym typeface="PFEphemera Poly Bold"/>
                </a:rPr>
                <a:t>ροσευχή</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του</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έδειχνε</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μεγάλη</a:t>
              </a:r>
              <a:r>
                <a:rPr lang="en-US" sz="3757" b="1" dirty="0">
                  <a:solidFill>
                    <a:srgbClr val="3F6E57"/>
                  </a:solidFill>
                  <a:latin typeface="PFEphemera Poly Bold"/>
                  <a:ea typeface="PFEphemera Poly Bold"/>
                  <a:cs typeface="PFEphemera Poly Bold"/>
                  <a:sym typeface="PFEphemera Poly Bold"/>
                </a:rPr>
                <a:t> υπ</a:t>
              </a:r>
              <a:r>
                <a:rPr lang="en-US" sz="3757" b="1" dirty="0" err="1">
                  <a:solidFill>
                    <a:srgbClr val="3F6E57"/>
                  </a:solidFill>
                  <a:latin typeface="PFEphemera Poly Bold"/>
                  <a:ea typeface="PFEphemera Poly Bold"/>
                  <a:cs typeface="PFEphemera Poly Bold"/>
                  <a:sym typeface="PFEphemera Poly Bold"/>
                </a:rPr>
                <a:t>οκρισί</a:t>
              </a:r>
              <a:r>
                <a:rPr lang="en-US" sz="3757" b="1" dirty="0">
                  <a:solidFill>
                    <a:srgbClr val="3F6E57"/>
                  </a:solidFill>
                  <a:latin typeface="PFEphemera Poly Bold"/>
                  <a:ea typeface="PFEphemera Poly Bold"/>
                  <a:cs typeface="PFEphemera Poly Bold"/>
                  <a:sym typeface="PFEphemera Poly Bold"/>
                </a:rPr>
                <a:t>α.</a:t>
              </a:r>
            </a:p>
          </p:txBody>
        </p:sp>
      </p:grpSp>
      <p:grpSp>
        <p:nvGrpSpPr>
          <p:cNvPr id="30" name="Group 30"/>
          <p:cNvGrpSpPr/>
          <p:nvPr/>
        </p:nvGrpSpPr>
        <p:grpSpPr>
          <a:xfrm>
            <a:off x="1272084" y="7201029"/>
            <a:ext cx="8553015" cy="1299587"/>
            <a:chOff x="0" y="0"/>
            <a:chExt cx="11404020" cy="1732783"/>
          </a:xfrm>
        </p:grpSpPr>
        <p:grpSp>
          <p:nvGrpSpPr>
            <p:cNvPr id="31" name="Group 31"/>
            <p:cNvGrpSpPr/>
            <p:nvPr/>
          </p:nvGrpSpPr>
          <p:grpSpPr>
            <a:xfrm>
              <a:off x="0" y="0"/>
              <a:ext cx="11404020" cy="1732783"/>
              <a:chOff x="0" y="0"/>
              <a:chExt cx="3208533" cy="487520"/>
            </a:xfrm>
          </p:grpSpPr>
          <p:sp>
            <p:nvSpPr>
              <p:cNvPr id="32" name="Freeform 32"/>
              <p:cNvSpPr/>
              <p:nvPr/>
            </p:nvSpPr>
            <p:spPr>
              <a:xfrm>
                <a:off x="0" y="0"/>
                <a:ext cx="3208533" cy="487520"/>
              </a:xfrm>
              <a:custGeom>
                <a:avLst/>
                <a:gdLst/>
                <a:ahLst/>
                <a:cxnLst/>
                <a:rect l="l" t="t" r="r" b="b"/>
                <a:pathLst>
                  <a:path w="3208533" h="487520">
                    <a:moveTo>
                      <a:pt x="22629" y="0"/>
                    </a:moveTo>
                    <a:lnTo>
                      <a:pt x="3185904" y="0"/>
                    </a:lnTo>
                    <a:cubicBezTo>
                      <a:pt x="3198401" y="0"/>
                      <a:pt x="3208533" y="10131"/>
                      <a:pt x="3208533" y="22629"/>
                    </a:cubicBezTo>
                    <a:lnTo>
                      <a:pt x="3208533" y="464891"/>
                    </a:lnTo>
                    <a:cubicBezTo>
                      <a:pt x="3208533" y="477389"/>
                      <a:pt x="3198401" y="487520"/>
                      <a:pt x="3185904" y="487520"/>
                    </a:cubicBezTo>
                    <a:lnTo>
                      <a:pt x="22629" y="487520"/>
                    </a:lnTo>
                    <a:cubicBezTo>
                      <a:pt x="10131" y="487520"/>
                      <a:pt x="0" y="477389"/>
                      <a:pt x="0" y="464891"/>
                    </a:cubicBezTo>
                    <a:lnTo>
                      <a:pt x="0" y="22629"/>
                    </a:lnTo>
                    <a:cubicBezTo>
                      <a:pt x="0" y="10131"/>
                      <a:pt x="10131" y="0"/>
                      <a:pt x="22629" y="0"/>
                    </a:cubicBezTo>
                    <a:close/>
                  </a:path>
                </a:pathLst>
              </a:custGeom>
              <a:solidFill>
                <a:srgbClr val="F5CB45"/>
              </a:solidFill>
              <a:ln cap="rnd">
                <a:noFill/>
                <a:prstDash val="solid"/>
                <a:round/>
              </a:ln>
            </p:spPr>
            <p:txBody>
              <a:bodyPr/>
              <a:lstStyle/>
              <a:p>
                <a:endParaRPr lang="en-US"/>
              </a:p>
            </p:txBody>
          </p:sp>
          <p:sp>
            <p:nvSpPr>
              <p:cNvPr id="33" name="TextBox 33"/>
              <p:cNvSpPr txBox="1"/>
              <p:nvPr/>
            </p:nvSpPr>
            <p:spPr>
              <a:xfrm>
                <a:off x="0" y="-38100"/>
                <a:ext cx="3208533" cy="52562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259609" y="161039"/>
              <a:ext cx="11144411" cy="1439280"/>
            </a:xfrm>
            <a:prstGeom prst="rect">
              <a:avLst/>
            </a:prstGeom>
          </p:spPr>
          <p:txBody>
            <a:bodyPr lIns="0" tIns="0" rIns="0" bIns="0" rtlCol="0" anchor="t">
              <a:spAutoFit/>
            </a:bodyPr>
            <a:lstStyle/>
            <a:p>
              <a:pPr algn="l">
                <a:lnSpc>
                  <a:spcPts val="4132"/>
                </a:lnSpc>
              </a:pPr>
              <a:r>
                <a:rPr lang="en-US" sz="3757" b="1" dirty="0" err="1">
                  <a:solidFill>
                    <a:srgbClr val="3F6E57"/>
                  </a:solidFill>
                  <a:latin typeface="PFEphemera Poly Bold"/>
                  <a:ea typeface="PFEphemera Poly Bold"/>
                  <a:cs typeface="PFEphemera Poly Bold"/>
                  <a:sym typeface="PFEphemera Poly Bold"/>
                </a:rPr>
                <a:t>Μίλησε</a:t>
              </a:r>
              <a:r>
                <a:rPr lang="en-US" sz="3757" b="1" dirty="0">
                  <a:solidFill>
                    <a:srgbClr val="3F6E57"/>
                  </a:solidFill>
                  <a:latin typeface="PFEphemera Poly Bold"/>
                  <a:ea typeface="PFEphemera Poly Bold"/>
                  <a:cs typeface="PFEphemera Poly Bold"/>
                  <a:sym typeface="PFEphemera Poly Bold"/>
                </a:rPr>
                <a:t> π</a:t>
              </a:r>
              <a:r>
                <a:rPr lang="en-US" sz="3757" b="1" dirty="0" err="1">
                  <a:solidFill>
                    <a:srgbClr val="3F6E57"/>
                  </a:solidFill>
                  <a:latin typeface="PFEphemera Poly Bold"/>
                  <a:ea typeface="PFEphemera Poly Bold"/>
                  <a:cs typeface="PFEphemera Poly Bold"/>
                  <a:sym typeface="PFEphemera Poly Bold"/>
                </a:rPr>
                <a:t>ροσ</a:t>
              </a:r>
              <a:r>
                <a:rPr lang="en-US" sz="3757" b="1" dirty="0">
                  <a:solidFill>
                    <a:srgbClr val="3F6E57"/>
                  </a:solidFill>
                  <a:latin typeface="PFEphemera Poly Bold"/>
                  <a:ea typeface="PFEphemera Poly Bold"/>
                  <a:cs typeface="PFEphemera Poly Bold"/>
                  <a:sym typeface="PFEphemera Poly Bold"/>
                </a:rPr>
                <a:t>βλητικά, χωρίς αγάπη και ευγένεια για τον Τελώνη</a:t>
              </a:r>
            </a:p>
          </p:txBody>
        </p:sp>
      </p:grpSp>
      <p:grpSp>
        <p:nvGrpSpPr>
          <p:cNvPr id="35" name="Group 35"/>
          <p:cNvGrpSpPr/>
          <p:nvPr/>
        </p:nvGrpSpPr>
        <p:grpSpPr>
          <a:xfrm>
            <a:off x="1272084" y="8566585"/>
            <a:ext cx="8553015" cy="1299587"/>
            <a:chOff x="0" y="0"/>
            <a:chExt cx="11404020" cy="1732783"/>
          </a:xfrm>
        </p:grpSpPr>
        <p:grpSp>
          <p:nvGrpSpPr>
            <p:cNvPr id="36" name="Group 36"/>
            <p:cNvGrpSpPr/>
            <p:nvPr/>
          </p:nvGrpSpPr>
          <p:grpSpPr>
            <a:xfrm>
              <a:off x="0" y="0"/>
              <a:ext cx="11404020" cy="1732783"/>
              <a:chOff x="0" y="0"/>
              <a:chExt cx="3208533" cy="487520"/>
            </a:xfrm>
          </p:grpSpPr>
          <p:sp>
            <p:nvSpPr>
              <p:cNvPr id="37" name="Freeform 37"/>
              <p:cNvSpPr/>
              <p:nvPr/>
            </p:nvSpPr>
            <p:spPr>
              <a:xfrm>
                <a:off x="0" y="0"/>
                <a:ext cx="3208533" cy="487520"/>
              </a:xfrm>
              <a:custGeom>
                <a:avLst/>
                <a:gdLst/>
                <a:ahLst/>
                <a:cxnLst/>
                <a:rect l="l" t="t" r="r" b="b"/>
                <a:pathLst>
                  <a:path w="3208533" h="487520">
                    <a:moveTo>
                      <a:pt x="22629" y="0"/>
                    </a:moveTo>
                    <a:lnTo>
                      <a:pt x="3185904" y="0"/>
                    </a:lnTo>
                    <a:cubicBezTo>
                      <a:pt x="3198401" y="0"/>
                      <a:pt x="3208533" y="10131"/>
                      <a:pt x="3208533" y="22629"/>
                    </a:cubicBezTo>
                    <a:lnTo>
                      <a:pt x="3208533" y="464891"/>
                    </a:lnTo>
                    <a:cubicBezTo>
                      <a:pt x="3208533" y="477389"/>
                      <a:pt x="3198401" y="487520"/>
                      <a:pt x="3185904" y="487520"/>
                    </a:cubicBezTo>
                    <a:lnTo>
                      <a:pt x="22629" y="487520"/>
                    </a:lnTo>
                    <a:cubicBezTo>
                      <a:pt x="10131" y="487520"/>
                      <a:pt x="0" y="477389"/>
                      <a:pt x="0" y="464891"/>
                    </a:cubicBezTo>
                    <a:lnTo>
                      <a:pt x="0" y="22629"/>
                    </a:lnTo>
                    <a:cubicBezTo>
                      <a:pt x="0" y="10131"/>
                      <a:pt x="10131" y="0"/>
                      <a:pt x="22629" y="0"/>
                    </a:cubicBezTo>
                    <a:close/>
                  </a:path>
                </a:pathLst>
              </a:custGeom>
              <a:solidFill>
                <a:srgbClr val="F5CB45"/>
              </a:solidFill>
              <a:ln cap="rnd">
                <a:noFill/>
                <a:prstDash val="solid"/>
                <a:round/>
              </a:ln>
            </p:spPr>
            <p:txBody>
              <a:bodyPr/>
              <a:lstStyle/>
              <a:p>
                <a:endParaRPr lang="en-US"/>
              </a:p>
            </p:txBody>
          </p:sp>
          <p:sp>
            <p:nvSpPr>
              <p:cNvPr id="38" name="TextBox 38"/>
              <p:cNvSpPr txBox="1"/>
              <p:nvPr/>
            </p:nvSpPr>
            <p:spPr>
              <a:xfrm>
                <a:off x="0" y="-38100"/>
                <a:ext cx="3208533" cy="525620"/>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259609" y="161039"/>
              <a:ext cx="11144411" cy="1439280"/>
            </a:xfrm>
            <a:prstGeom prst="rect">
              <a:avLst/>
            </a:prstGeom>
          </p:spPr>
          <p:txBody>
            <a:bodyPr lIns="0" tIns="0" rIns="0" bIns="0" rtlCol="0" anchor="t">
              <a:spAutoFit/>
            </a:bodyPr>
            <a:lstStyle/>
            <a:p>
              <a:pPr algn="l">
                <a:lnSpc>
                  <a:spcPts val="4132"/>
                </a:lnSpc>
              </a:pPr>
              <a:r>
                <a:rPr lang="en-US" sz="3757" b="1" dirty="0">
                  <a:solidFill>
                    <a:srgbClr val="3F6E57"/>
                  </a:solidFill>
                  <a:latin typeface="PFEphemera Poly Bold"/>
                  <a:ea typeface="PFEphemera Poly Bold"/>
                  <a:cs typeface="PFEphemera Poly Bold"/>
                  <a:sym typeface="PFEphemera Poly Bold"/>
                </a:rPr>
                <a:t>Ο </a:t>
              </a:r>
              <a:r>
                <a:rPr lang="en-US" sz="3757" b="1" dirty="0" err="1">
                  <a:solidFill>
                    <a:srgbClr val="3F6E57"/>
                  </a:solidFill>
                  <a:latin typeface="PFEphemera Poly Bold"/>
                  <a:ea typeface="PFEphemera Poly Bold"/>
                  <a:cs typeface="PFEphemera Poly Bold"/>
                  <a:sym typeface="PFEphemera Poly Bold"/>
                </a:rPr>
                <a:t>εγωισμός</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του</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είχε</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σκοτίσει</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τον</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νου</a:t>
              </a:r>
              <a:r>
                <a:rPr lang="en-US" sz="3757" b="1" dirty="0">
                  <a:solidFill>
                    <a:srgbClr val="3F6E57"/>
                  </a:solidFill>
                  <a:latin typeface="PFEphemera Poly Bold"/>
                  <a:ea typeface="PFEphemera Poly Bold"/>
                  <a:cs typeface="PFEphemera Poly Bold"/>
                  <a:sym typeface="PFEphemera Poly Bold"/>
                </a:rPr>
                <a:t>. </a:t>
              </a:r>
              <a:r>
                <a:rPr lang="en-US" sz="3757" b="1" dirty="0" err="1">
                  <a:solidFill>
                    <a:srgbClr val="3F6E57"/>
                  </a:solidFill>
                  <a:latin typeface="PFEphemera Poly Bold"/>
                  <a:ea typeface="PFEphemera Poly Bold"/>
                  <a:cs typeface="PFEphemera Poly Bold"/>
                  <a:sym typeface="PFEphemera Poly Bold"/>
                </a:rPr>
                <a:t>Σκεφτότ</a:t>
              </a:r>
              <a:r>
                <a:rPr lang="en-US" sz="3757" b="1" dirty="0">
                  <a:solidFill>
                    <a:srgbClr val="3F6E57"/>
                  </a:solidFill>
                  <a:latin typeface="PFEphemera Poly Bold"/>
                  <a:ea typeface="PFEphemera Poly Bold"/>
                  <a:cs typeface="PFEphemera Poly Bold"/>
                  <a:sym typeface="PFEphemera Poly Bold"/>
                </a:rPr>
                <a:t>αν εξωπραγματικά· φερόταν παράλογα!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4E7"/>
        </a:solidFill>
        <a:effectLst/>
      </p:bgPr>
    </p:bg>
    <p:spTree>
      <p:nvGrpSpPr>
        <p:cNvPr id="1" name=""/>
        <p:cNvGrpSpPr/>
        <p:nvPr/>
      </p:nvGrpSpPr>
      <p:grpSpPr>
        <a:xfrm>
          <a:off x="0" y="0"/>
          <a:ext cx="0" cy="0"/>
          <a:chOff x="0" y="0"/>
          <a:chExt cx="0" cy="0"/>
        </a:xfrm>
      </p:grpSpPr>
      <p:sp>
        <p:nvSpPr>
          <p:cNvPr id="2" name="Freeform 2"/>
          <p:cNvSpPr/>
          <p:nvPr/>
        </p:nvSpPr>
        <p:spPr>
          <a:xfrm>
            <a:off x="-1801659" y="-6992653"/>
            <a:ext cx="12982682" cy="10921681"/>
          </a:xfrm>
          <a:custGeom>
            <a:avLst/>
            <a:gdLst/>
            <a:ahLst/>
            <a:cxnLst/>
            <a:rect l="l" t="t" r="r" b="b"/>
            <a:pathLst>
              <a:path w="12982682" h="10921681">
                <a:moveTo>
                  <a:pt x="0" y="0"/>
                </a:moveTo>
                <a:lnTo>
                  <a:pt x="12982682" y="0"/>
                </a:lnTo>
                <a:lnTo>
                  <a:pt x="12982682" y="10921681"/>
                </a:lnTo>
                <a:lnTo>
                  <a:pt x="0" y="10921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785812" y="2787706"/>
            <a:ext cx="8527343" cy="5369940"/>
            <a:chOff x="0" y="0"/>
            <a:chExt cx="2836447" cy="1786201"/>
          </a:xfrm>
        </p:grpSpPr>
        <p:sp>
          <p:nvSpPr>
            <p:cNvPr id="4" name="Freeform 4"/>
            <p:cNvSpPr/>
            <p:nvPr/>
          </p:nvSpPr>
          <p:spPr>
            <a:xfrm>
              <a:off x="0" y="0"/>
              <a:ext cx="2836447" cy="1786201"/>
            </a:xfrm>
            <a:custGeom>
              <a:avLst/>
              <a:gdLst/>
              <a:ahLst/>
              <a:cxnLst/>
              <a:rect l="l" t="t" r="r" b="b"/>
              <a:pathLst>
                <a:path w="2836447" h="1786201">
                  <a:moveTo>
                    <a:pt x="19066" y="0"/>
                  </a:moveTo>
                  <a:lnTo>
                    <a:pt x="2817381" y="0"/>
                  </a:lnTo>
                  <a:cubicBezTo>
                    <a:pt x="2822438" y="0"/>
                    <a:pt x="2827287" y="2009"/>
                    <a:pt x="2830863" y="5584"/>
                  </a:cubicBezTo>
                  <a:cubicBezTo>
                    <a:pt x="2834438" y="9160"/>
                    <a:pt x="2836447" y="14009"/>
                    <a:pt x="2836447" y="19066"/>
                  </a:cubicBezTo>
                  <a:lnTo>
                    <a:pt x="2836447" y="1767135"/>
                  </a:lnTo>
                  <a:cubicBezTo>
                    <a:pt x="2836447" y="1772192"/>
                    <a:pt x="2834438" y="1777041"/>
                    <a:pt x="2830863" y="1780617"/>
                  </a:cubicBezTo>
                  <a:cubicBezTo>
                    <a:pt x="2827287" y="1784192"/>
                    <a:pt x="2822438" y="1786201"/>
                    <a:pt x="2817381" y="1786201"/>
                  </a:cubicBezTo>
                  <a:lnTo>
                    <a:pt x="19066" y="1786201"/>
                  </a:lnTo>
                  <a:cubicBezTo>
                    <a:pt x="14009" y="1786201"/>
                    <a:pt x="9160" y="1784192"/>
                    <a:pt x="5584" y="1780617"/>
                  </a:cubicBezTo>
                  <a:cubicBezTo>
                    <a:pt x="2009" y="1777041"/>
                    <a:pt x="0" y="1772192"/>
                    <a:pt x="0" y="1767135"/>
                  </a:cubicBezTo>
                  <a:lnTo>
                    <a:pt x="0" y="19066"/>
                  </a:lnTo>
                  <a:cubicBezTo>
                    <a:pt x="0" y="14009"/>
                    <a:pt x="2009" y="9160"/>
                    <a:pt x="5584" y="5584"/>
                  </a:cubicBezTo>
                  <a:cubicBezTo>
                    <a:pt x="9160" y="2009"/>
                    <a:pt x="14009" y="0"/>
                    <a:pt x="19066" y="0"/>
                  </a:cubicBezTo>
                  <a:close/>
                </a:path>
              </a:pathLst>
            </a:custGeom>
            <a:solidFill>
              <a:srgbClr val="3F6E57"/>
            </a:solidFill>
            <a:ln cap="rnd">
              <a:noFill/>
              <a:prstDash val="solid"/>
              <a:round/>
            </a:ln>
          </p:spPr>
          <p:txBody>
            <a:bodyPr/>
            <a:lstStyle/>
            <a:p>
              <a:endParaRPr lang="en-US"/>
            </a:p>
          </p:txBody>
        </p:sp>
        <p:sp>
          <p:nvSpPr>
            <p:cNvPr id="5" name="TextBox 5"/>
            <p:cNvSpPr txBox="1"/>
            <p:nvPr/>
          </p:nvSpPr>
          <p:spPr>
            <a:xfrm>
              <a:off x="0" y="-38100"/>
              <a:ext cx="2836447" cy="182430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138136" y="1348900"/>
            <a:ext cx="1822695" cy="182269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8" name="Group 8"/>
          <p:cNvGrpSpPr/>
          <p:nvPr/>
        </p:nvGrpSpPr>
        <p:grpSpPr>
          <a:xfrm>
            <a:off x="1395106" y="3537612"/>
            <a:ext cx="5720688" cy="572068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B45"/>
            </a:solidFill>
            <a:ln w="12700">
              <a:solidFill>
                <a:srgbClr val="000000"/>
              </a:solidFill>
            </a:ln>
          </p:spPr>
          <p:txBody>
            <a:bodyPr/>
            <a:lstStyle/>
            <a:p>
              <a:endParaRPr lang="en-US"/>
            </a:p>
          </p:txBody>
        </p:sp>
      </p:grpSp>
      <p:grpSp>
        <p:nvGrpSpPr>
          <p:cNvPr id="10" name="Group 10"/>
          <p:cNvGrpSpPr/>
          <p:nvPr/>
        </p:nvGrpSpPr>
        <p:grpSpPr>
          <a:xfrm>
            <a:off x="1028700" y="3537612"/>
            <a:ext cx="5720688" cy="572068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260" t="-49148" b="-31199"/>
              </a:stretch>
            </a:blipFill>
          </p:spPr>
          <p:txBody>
            <a:bodyPr/>
            <a:lstStyle/>
            <a:p>
              <a:endParaRPr lang="en-US"/>
            </a:p>
          </p:txBody>
        </p:sp>
      </p:grpSp>
      <p:sp>
        <p:nvSpPr>
          <p:cNvPr id="12" name="Freeform 12"/>
          <p:cNvSpPr/>
          <p:nvPr/>
        </p:nvSpPr>
        <p:spPr>
          <a:xfrm rot="-5400000" flipH="1">
            <a:off x="16791580" y="7886195"/>
            <a:ext cx="1491852" cy="2744209"/>
          </a:xfrm>
          <a:custGeom>
            <a:avLst/>
            <a:gdLst/>
            <a:ahLst/>
            <a:cxnLst/>
            <a:rect l="l" t="t" r="r" b="b"/>
            <a:pathLst>
              <a:path w="1491852" h="2744209">
                <a:moveTo>
                  <a:pt x="1491852" y="0"/>
                </a:moveTo>
                <a:lnTo>
                  <a:pt x="0" y="0"/>
                </a:lnTo>
                <a:lnTo>
                  <a:pt x="0" y="2744210"/>
                </a:lnTo>
                <a:lnTo>
                  <a:pt x="1491852" y="2744210"/>
                </a:lnTo>
                <a:lnTo>
                  <a:pt x="149185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2298541" y="2082585"/>
            <a:ext cx="1501884" cy="292185"/>
          </a:xfrm>
          <a:custGeom>
            <a:avLst/>
            <a:gdLst/>
            <a:ahLst/>
            <a:cxnLst/>
            <a:rect l="l" t="t" r="r" b="b"/>
            <a:pathLst>
              <a:path w="1501884" h="292185">
                <a:moveTo>
                  <a:pt x="0" y="0"/>
                </a:moveTo>
                <a:lnTo>
                  <a:pt x="1501885" y="0"/>
                </a:lnTo>
                <a:lnTo>
                  <a:pt x="1501885" y="292185"/>
                </a:lnTo>
                <a:lnTo>
                  <a:pt x="0" y="2921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7589584" y="5917931"/>
            <a:ext cx="722438" cy="960050"/>
          </a:xfrm>
          <a:custGeom>
            <a:avLst/>
            <a:gdLst/>
            <a:ahLst/>
            <a:cxnLst/>
            <a:rect l="l" t="t" r="r" b="b"/>
            <a:pathLst>
              <a:path w="722438" h="960050">
                <a:moveTo>
                  <a:pt x="0" y="0"/>
                </a:moveTo>
                <a:lnTo>
                  <a:pt x="722438" y="0"/>
                </a:lnTo>
                <a:lnTo>
                  <a:pt x="722438" y="960050"/>
                </a:lnTo>
                <a:lnTo>
                  <a:pt x="0" y="960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9144000" y="3097068"/>
            <a:ext cx="7915239" cy="5060578"/>
          </a:xfrm>
          <a:prstGeom prst="rect">
            <a:avLst/>
          </a:prstGeom>
        </p:spPr>
        <p:txBody>
          <a:bodyPr lIns="0" tIns="0" rIns="0" bIns="0" rtlCol="0" anchor="t">
            <a:spAutoFit/>
          </a:bodyPr>
          <a:lstStyle/>
          <a:p>
            <a:pPr algn="just">
              <a:lnSpc>
                <a:spcPts val="3639"/>
              </a:lnSpc>
            </a:pPr>
            <a:r>
              <a:rPr lang="en-US" sz="3676" b="1" dirty="0" err="1">
                <a:solidFill>
                  <a:srgbClr val="E7F4E7"/>
                </a:solidFill>
                <a:latin typeface="PFEphemera Poly Bold"/>
                <a:ea typeface="PFEphemera Poly Bold"/>
                <a:cs typeface="PFEphemera Poly Bold"/>
                <a:sym typeface="PFEphemera Poly Bold"/>
              </a:rPr>
              <a:t>Εντελώς</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a:t>
            </a:r>
            <a:r>
              <a:rPr lang="en-US" sz="3676" b="1" dirty="0">
                <a:solidFill>
                  <a:srgbClr val="E7F4E7"/>
                </a:solidFill>
                <a:latin typeface="PFEphemera Poly Bold"/>
                <a:ea typeface="PFEphemera Poly Bold"/>
                <a:cs typeface="PFEphemera Poly Bold"/>
                <a:sym typeface="PFEphemera Poly Bold"/>
              </a:rPr>
              <a:t> α</a:t>
            </a:r>
            <a:r>
              <a:rPr lang="en-US" sz="3676" b="1" dirty="0" err="1">
                <a:solidFill>
                  <a:srgbClr val="E7F4E7"/>
                </a:solidFill>
                <a:latin typeface="PFEphemera Poly Bold"/>
                <a:ea typeface="PFEphemera Poly Bold"/>
                <a:cs typeface="PFEphemera Poly Bold"/>
                <a:sym typeface="PFEphemera Poly Bold"/>
              </a:rPr>
              <a:t>ντίθετο</a:t>
            </a:r>
            <a:r>
              <a:rPr lang="en-US" sz="3676" b="1" dirty="0">
                <a:solidFill>
                  <a:srgbClr val="E7F4E7"/>
                </a:solidFill>
                <a:latin typeface="PFEphemera Poly Bold"/>
                <a:ea typeface="PFEphemera Poly Bold"/>
                <a:cs typeface="PFEphemera Poly Bold"/>
                <a:sym typeface="PFEphemera Poly Bold"/>
              </a:rPr>
              <a:t>, ταπ</a:t>
            </a:r>
            <a:r>
              <a:rPr lang="en-US" sz="3676" b="1" dirty="0" err="1">
                <a:solidFill>
                  <a:srgbClr val="E7F4E7"/>
                </a:solidFill>
                <a:latin typeface="PFEphemera Poly Bold"/>
                <a:ea typeface="PFEphemera Poly Bold"/>
                <a:cs typeface="PFEphemera Poly Bold"/>
                <a:sym typeface="PFEphemera Poly Bold"/>
              </a:rPr>
              <a:t>εινό</a:t>
            </a:r>
            <a:r>
              <a:rPr lang="en-US" sz="3676" b="1" dirty="0">
                <a:solidFill>
                  <a:srgbClr val="E7F4E7"/>
                </a:solidFill>
                <a:latin typeface="PFEphemera Poly Bold"/>
                <a:ea typeface="PFEphemera Poly Bold"/>
                <a:cs typeface="PFEphemera Poly Bold"/>
                <a:sym typeface="PFEphemera Poly Bold"/>
              </a:rPr>
              <a:t>! Ο </a:t>
            </a:r>
            <a:r>
              <a:rPr lang="en-US" sz="3676" b="1" dirty="0" err="1">
                <a:solidFill>
                  <a:srgbClr val="E7F4E7"/>
                </a:solidFill>
                <a:latin typeface="PFEphemera Poly Bold"/>
                <a:ea typeface="PFEphemera Poly Bold"/>
                <a:cs typeface="PFEphemera Poly Bold"/>
                <a:sym typeface="PFEphemera Poly Bold"/>
              </a:rPr>
              <a:t>εγωισμός</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δεν</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του</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έχει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σκοτίσει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τον</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νου</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Βλέ</a:t>
            </a:r>
            <a:r>
              <a:rPr lang="en-US" sz="3676" b="1" dirty="0">
                <a:solidFill>
                  <a:srgbClr val="E7F4E7"/>
                </a:solidFill>
                <a:latin typeface="PFEphemera Poly Bold"/>
                <a:ea typeface="PFEphemera Poly Bold"/>
                <a:cs typeface="PFEphemera Poly Bold"/>
                <a:sym typeface="PFEphemera Poly Bold"/>
              </a:rPr>
              <a:t>πει καθαρά. Και </a:t>
            </a:r>
            <a:r>
              <a:rPr lang="en-US" sz="3676" b="1" dirty="0" err="1">
                <a:solidFill>
                  <a:srgbClr val="E7F4E7"/>
                </a:solidFill>
                <a:latin typeface="PFEphemera Poly Bold"/>
                <a:ea typeface="PFEphemera Poly Bold"/>
                <a:cs typeface="PFEphemera Poly Bold"/>
                <a:sym typeface="PFEphemera Poly Bold"/>
              </a:rPr>
              <a:t>το</a:t>
            </a:r>
            <a:r>
              <a:rPr lang="en-US" sz="3676" b="1" dirty="0">
                <a:solidFill>
                  <a:srgbClr val="E7F4E7"/>
                </a:solidFill>
                <a:latin typeface="PFEphemera Poly Bold"/>
                <a:ea typeface="PFEphemera Poly Bold"/>
                <a:cs typeface="PFEphemera Poly Bold"/>
                <a:sym typeface="PFEphemera Poly Bold"/>
              </a:rPr>
              <a:t> π</a:t>
            </a:r>
            <a:r>
              <a:rPr lang="en-US" sz="3676" b="1" dirty="0" err="1">
                <a:solidFill>
                  <a:srgbClr val="E7F4E7"/>
                </a:solidFill>
                <a:latin typeface="PFEphemera Poly Bold"/>
                <a:ea typeface="PFEphemera Poly Bold"/>
                <a:cs typeface="PFEphemera Poly Bold"/>
                <a:sym typeface="PFEphemera Poly Bold"/>
              </a:rPr>
              <a:t>ρώτο</a:t>
            </a:r>
            <a:r>
              <a:rPr lang="en-US" sz="3676" b="1" dirty="0">
                <a:solidFill>
                  <a:srgbClr val="E7F4E7"/>
                </a:solidFill>
                <a:latin typeface="PFEphemera Poly Bold"/>
                <a:ea typeface="PFEphemera Poly Bold"/>
                <a:cs typeface="PFEphemera Poly Bold"/>
                <a:sym typeface="PFEphemera Poly Bold"/>
              </a:rPr>
              <a:t> π</a:t>
            </a:r>
            <a:r>
              <a:rPr lang="en-US" sz="3676" b="1" dirty="0" err="1">
                <a:solidFill>
                  <a:srgbClr val="E7F4E7"/>
                </a:solidFill>
                <a:latin typeface="PFEphemera Poly Bold"/>
                <a:ea typeface="PFEphemera Poly Bold"/>
                <a:cs typeface="PFEphemera Poly Bold"/>
                <a:sym typeface="PFEphemera Poly Bold"/>
              </a:rPr>
              <a:t>ου</a:t>
            </a:r>
            <a:r>
              <a:rPr lang="en-US" sz="3676" b="1" dirty="0">
                <a:solidFill>
                  <a:srgbClr val="E7F4E7"/>
                </a:solidFill>
                <a:latin typeface="PFEphemera Poly Bold"/>
                <a:ea typeface="PFEphemera Poly Bold"/>
                <a:cs typeface="PFEphemera Poly Bold"/>
                <a:sym typeface="PFEphemera Poly Bold"/>
              </a:rPr>
              <a:t> β</a:t>
            </a:r>
            <a:r>
              <a:rPr lang="en-US" sz="3676" b="1" dirty="0" err="1">
                <a:solidFill>
                  <a:srgbClr val="E7F4E7"/>
                </a:solidFill>
                <a:latin typeface="PFEphemera Poly Bold"/>
                <a:ea typeface="PFEphemera Poly Bold"/>
                <a:cs typeface="PFEphemera Poly Bold"/>
                <a:sym typeface="PFEphemera Poly Bold"/>
              </a:rPr>
              <a:t>λέ</a:t>
            </a:r>
            <a:r>
              <a:rPr lang="en-US" sz="3676" b="1" dirty="0">
                <a:solidFill>
                  <a:srgbClr val="E7F4E7"/>
                </a:solidFill>
                <a:latin typeface="PFEphemera Poly Bold"/>
                <a:ea typeface="PFEphemera Poly Bold"/>
                <a:cs typeface="PFEphemera Poly Bold"/>
                <a:sym typeface="PFEphemera Poly Bold"/>
              </a:rPr>
              <a:t>πει είναι τα λάθη του. </a:t>
            </a:r>
            <a:r>
              <a:rPr lang="en-US" sz="3676" b="1" dirty="0" err="1">
                <a:solidFill>
                  <a:srgbClr val="E7F4E7"/>
                </a:solidFill>
                <a:latin typeface="PFEphemera Poly Bold"/>
                <a:ea typeface="PFEphemera Poly Bold"/>
                <a:cs typeface="PFEphemera Poly Bold"/>
                <a:sym typeface="PFEphemera Poly Bold"/>
              </a:rPr>
              <a:t>Εχει</a:t>
            </a:r>
            <a:r>
              <a:rPr lang="en-US" sz="3676" b="1" dirty="0">
                <a:solidFill>
                  <a:srgbClr val="E7F4E7"/>
                </a:solidFill>
                <a:latin typeface="PFEphemera Poly Bold"/>
                <a:ea typeface="PFEphemera Poly Bold"/>
                <a:cs typeface="PFEphemera Poly Bold"/>
                <a:sym typeface="PFEphemera Poly Bold"/>
              </a:rPr>
              <a:t> α</a:t>
            </a:r>
            <a:r>
              <a:rPr lang="en-US" sz="3676" b="1" dirty="0" err="1">
                <a:solidFill>
                  <a:srgbClr val="E7F4E7"/>
                </a:solidFill>
                <a:latin typeface="PFEphemera Poly Bold"/>
                <a:ea typeface="PFEphemera Poly Bold"/>
                <a:cs typeface="PFEphemera Poly Bold"/>
                <a:sym typeface="PFEphemera Poly Bold"/>
              </a:rPr>
              <a:t>υτογνωσί</a:t>
            </a:r>
            <a:r>
              <a:rPr lang="en-US" sz="3676" b="1" dirty="0">
                <a:solidFill>
                  <a:srgbClr val="E7F4E7"/>
                </a:solidFill>
                <a:latin typeface="PFEphemera Poly Bold"/>
                <a:ea typeface="PFEphemera Poly Bold"/>
                <a:cs typeface="PFEphemera Poly Bold"/>
                <a:sym typeface="PFEphemera Poly Bold"/>
              </a:rPr>
              <a:t>α. </a:t>
            </a:r>
            <a:r>
              <a:rPr lang="en-US" sz="3676" b="1" dirty="0" err="1">
                <a:solidFill>
                  <a:srgbClr val="E7F4E7"/>
                </a:solidFill>
                <a:latin typeface="PFEphemera Poly Bold"/>
                <a:ea typeface="PFEphemera Poly Bold"/>
                <a:cs typeface="PFEphemera Poly Bold"/>
                <a:sym typeface="PFEphemera Poly Bold"/>
              </a:rPr>
              <a:t>Την</a:t>
            </a:r>
            <a:r>
              <a:rPr lang="en-US" sz="3676" b="1" dirty="0">
                <a:solidFill>
                  <a:srgbClr val="E7F4E7"/>
                </a:solidFill>
                <a:latin typeface="PFEphemera Poly Bold"/>
                <a:ea typeface="PFEphemera Poly Bold"/>
                <a:cs typeface="PFEphemera Poly Bold"/>
                <a:sym typeface="PFEphemera Poly Bold"/>
              </a:rPr>
              <a:t> π</a:t>
            </a:r>
            <a:r>
              <a:rPr lang="en-US" sz="3676" b="1" dirty="0" err="1">
                <a:solidFill>
                  <a:srgbClr val="E7F4E7"/>
                </a:solidFill>
                <a:latin typeface="PFEphemera Poly Bold"/>
                <a:ea typeface="PFEphemera Poly Bold"/>
                <a:cs typeface="PFEphemera Poly Bold"/>
                <a:sym typeface="PFEphemera Poly Bold"/>
              </a:rPr>
              <a:t>ιο</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σημ</a:t>
            </a:r>
            <a:r>
              <a:rPr lang="en-US" sz="3676" b="1" dirty="0">
                <a:solidFill>
                  <a:srgbClr val="E7F4E7"/>
                </a:solidFill>
                <a:latin typeface="PFEphemera Poly Bold"/>
                <a:ea typeface="PFEphemera Poly Bold"/>
                <a:cs typeface="PFEphemera Poly Bold"/>
                <a:sym typeface="PFEphemera Poly Bold"/>
              </a:rPr>
              <a:t>αντική γνώση στον άνθρωπο. </a:t>
            </a:r>
            <a:r>
              <a:rPr lang="en-US" sz="3676" b="1" dirty="0" err="1">
                <a:solidFill>
                  <a:srgbClr val="E7F4E7"/>
                </a:solidFill>
                <a:latin typeface="PFEphemera Poly Bold"/>
                <a:ea typeface="PFEphemera Poly Bold"/>
                <a:cs typeface="PFEphemera Poly Bold"/>
                <a:sym typeface="PFEphemera Poly Bold"/>
              </a:rPr>
              <a:t>Έρχετ</a:t>
            </a:r>
            <a:r>
              <a:rPr lang="en-US" sz="3676" b="1" dirty="0">
                <a:solidFill>
                  <a:srgbClr val="E7F4E7"/>
                </a:solidFill>
                <a:latin typeface="PFEphemera Poly Bold"/>
                <a:ea typeface="PFEphemera Poly Bold"/>
                <a:cs typeface="PFEphemera Poly Bold"/>
                <a:sym typeface="PFEphemera Poly Bold"/>
              </a:rPr>
              <a:t>αι στον Ναό, με ειλικρίνεια. </a:t>
            </a:r>
            <a:r>
              <a:rPr lang="en-US" sz="3676" b="1" dirty="0" err="1">
                <a:solidFill>
                  <a:srgbClr val="E7F4E7"/>
                </a:solidFill>
                <a:latin typeface="PFEphemera Poly Bold"/>
                <a:ea typeface="PFEphemera Poly Bold"/>
                <a:cs typeface="PFEphemera Poly Bold"/>
                <a:sym typeface="PFEphemera Poly Bold"/>
              </a:rPr>
              <a:t>Νιώθει</a:t>
            </a:r>
            <a:r>
              <a:rPr lang="en-US" sz="3676" b="1" dirty="0">
                <a:solidFill>
                  <a:srgbClr val="E7F4E7"/>
                </a:solidFill>
                <a:latin typeface="PFEphemera Poly Bold"/>
                <a:ea typeface="PFEphemera Poly Bold"/>
                <a:cs typeface="PFEphemera Poly Bold"/>
                <a:sym typeface="PFEphemera Poly Bold"/>
              </a:rPr>
              <a:t> α</a:t>
            </a:r>
            <a:r>
              <a:rPr lang="en-US" sz="3676" b="1" dirty="0" err="1">
                <a:solidFill>
                  <a:srgbClr val="E7F4E7"/>
                </a:solidFill>
                <a:latin typeface="PFEphemera Poly Bold"/>
                <a:ea typeface="PFEphemera Poly Bold"/>
                <a:cs typeface="PFEphemera Poly Bold"/>
                <a:sym typeface="PFEphemera Poly Bold"/>
              </a:rPr>
              <a:t>νάξιος</a:t>
            </a:r>
            <a:r>
              <a:rPr lang="en-US" sz="3676" b="1" dirty="0">
                <a:solidFill>
                  <a:srgbClr val="E7F4E7"/>
                </a:solidFill>
                <a:latin typeface="PFEphemera Poly Bold"/>
                <a:ea typeface="PFEphemera Poly Bold"/>
                <a:cs typeface="PFEphemera Poly Bold"/>
                <a:sym typeface="PFEphemera Poly Bold"/>
              </a:rPr>
              <a:t> να </a:t>
            </a:r>
            <a:r>
              <a:rPr lang="en-US" sz="3676" b="1" dirty="0" err="1">
                <a:solidFill>
                  <a:srgbClr val="E7F4E7"/>
                </a:solidFill>
                <a:latin typeface="PFEphemera Poly Bold"/>
                <a:ea typeface="PFEphemera Poly Bold"/>
                <a:cs typeface="PFEphemera Poly Bold"/>
                <a:sym typeface="PFEphemera Poly Bold"/>
              </a:rPr>
              <a:t>κοιτάξει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τον</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ουρ</a:t>
            </a:r>
            <a:r>
              <a:rPr lang="en-US" sz="3676" b="1" dirty="0">
                <a:solidFill>
                  <a:srgbClr val="E7F4E7"/>
                </a:solidFill>
                <a:latin typeface="PFEphemera Poly Bold"/>
                <a:ea typeface="PFEphemera Poly Bold"/>
                <a:cs typeface="PFEphemera Poly Bold"/>
                <a:sym typeface="PFEphemera Poly Bold"/>
              </a:rPr>
              <a:t>ανό! </a:t>
            </a:r>
            <a:r>
              <a:rPr lang="en-US" sz="3676" b="1" dirty="0" err="1">
                <a:solidFill>
                  <a:srgbClr val="E7F4E7"/>
                </a:solidFill>
                <a:latin typeface="PFEphemera Poly Bold"/>
                <a:ea typeface="PFEphemera Poly Bold"/>
                <a:cs typeface="PFEphemera Poly Bold"/>
                <a:sym typeface="PFEphemera Poly Bold"/>
              </a:rPr>
              <a:t>Δεν</a:t>
            </a:r>
            <a:r>
              <a:rPr lang="en-US" sz="3676" b="1" dirty="0">
                <a:solidFill>
                  <a:srgbClr val="E7F4E7"/>
                </a:solidFill>
                <a:latin typeface="PFEphemera Poly Bold"/>
                <a:ea typeface="PFEphemera Poly Bold"/>
                <a:cs typeface="PFEphemera Poly Bold"/>
                <a:sym typeface="PFEphemera Poly Bold"/>
              </a:rPr>
              <a:t> κατα</a:t>
            </a:r>
            <a:r>
              <a:rPr lang="en-US" sz="3676" b="1" dirty="0" err="1">
                <a:solidFill>
                  <a:srgbClr val="E7F4E7"/>
                </a:solidFill>
                <a:latin typeface="PFEphemera Poly Bold"/>
                <a:ea typeface="PFEphemera Poly Bold"/>
                <a:cs typeface="PFEphemera Poly Bold"/>
                <a:sym typeface="PFEphemera Poly Bold"/>
              </a:rPr>
              <a:t>κρίνει</a:t>
            </a:r>
            <a:r>
              <a:rPr lang="en-US" sz="3676" b="1" dirty="0">
                <a:solidFill>
                  <a:srgbClr val="E7F4E7"/>
                </a:solidFill>
                <a:latin typeface="PFEphemera Poly Bold"/>
                <a:ea typeface="PFEphemera Poly Bold"/>
                <a:cs typeface="PFEphemera Poly Bold"/>
                <a:sym typeface="PFEphemera Poly Bold"/>
              </a:rPr>
              <a:t> κα</a:t>
            </a:r>
            <a:r>
              <a:rPr lang="en-US" sz="3676" b="1" dirty="0" err="1">
                <a:solidFill>
                  <a:srgbClr val="E7F4E7"/>
                </a:solidFill>
                <a:latin typeface="PFEphemera Poly Bold"/>
                <a:ea typeface="PFEphemera Poly Bold"/>
                <a:cs typeface="PFEphemera Poly Bold"/>
                <a:sym typeface="PFEphemera Poly Bold"/>
              </a:rPr>
              <a:t>νέν</a:t>
            </a:r>
            <a:r>
              <a:rPr lang="en-US" sz="3676" b="1" dirty="0">
                <a:solidFill>
                  <a:srgbClr val="E7F4E7"/>
                </a:solidFill>
                <a:latin typeface="PFEphemera Poly Bold"/>
                <a:ea typeface="PFEphemera Poly Bold"/>
                <a:cs typeface="PFEphemera Poly Bold"/>
                <a:sym typeface="PFEphemera Poly Bold"/>
              </a:rPr>
              <a:t>α. </a:t>
            </a:r>
            <a:r>
              <a:rPr lang="en-US" sz="3676" b="1" dirty="0" err="1">
                <a:solidFill>
                  <a:srgbClr val="E7F4E7"/>
                </a:solidFill>
                <a:latin typeface="PFEphemera Poly Bold"/>
                <a:ea typeface="PFEphemera Poly Bold"/>
                <a:cs typeface="PFEphemera Poly Bold"/>
                <a:sym typeface="PFEphemera Poly Bold"/>
              </a:rPr>
              <a:t>Μόνο</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τον</a:t>
            </a:r>
            <a:r>
              <a:rPr lang="en-US" sz="3676" b="1" dirty="0">
                <a:solidFill>
                  <a:srgbClr val="E7F4E7"/>
                </a:solidFill>
                <a:latin typeface="PFEphemera Poly Bold"/>
                <a:ea typeface="PFEphemera Poly Bold"/>
                <a:cs typeface="PFEphemera Poly Bold"/>
                <a:sym typeface="PFEphemera Poly Bold"/>
              </a:rPr>
              <a:t> εα</a:t>
            </a:r>
            <a:r>
              <a:rPr lang="en-US" sz="3676" b="1" dirty="0" err="1">
                <a:solidFill>
                  <a:srgbClr val="E7F4E7"/>
                </a:solidFill>
                <a:latin typeface="PFEphemera Poly Bold"/>
                <a:ea typeface="PFEphemera Poly Bold"/>
                <a:cs typeface="PFEphemera Poly Bold"/>
                <a:sym typeface="PFEphemera Poly Bold"/>
              </a:rPr>
              <a:t>υτό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του</a:t>
            </a:r>
            <a:r>
              <a:rPr lang="en-US" sz="3676" b="1" dirty="0">
                <a:solidFill>
                  <a:srgbClr val="E7F4E7"/>
                </a:solidFill>
                <a:latin typeface="PFEphemera Poly Bold"/>
                <a:ea typeface="PFEphemera Poly Bold"/>
                <a:cs typeface="PFEphemera Poly Bold"/>
                <a:sym typeface="PFEphemera Poly Bold"/>
              </a:rPr>
              <a:t>! Και, κα</a:t>
            </a:r>
            <a:r>
              <a:rPr lang="en-US" sz="3676" b="1" dirty="0" err="1">
                <a:solidFill>
                  <a:srgbClr val="E7F4E7"/>
                </a:solidFill>
                <a:latin typeface="PFEphemera Poly Bold"/>
                <a:ea typeface="PFEphemera Poly Bold"/>
                <a:cs typeface="PFEphemera Poly Bold"/>
                <a:sym typeface="PFEphemera Poly Bold"/>
              </a:rPr>
              <a:t>θώς</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δεν</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έχει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εκείνος</a:t>
            </a:r>
            <a:r>
              <a:rPr lang="en-US" sz="3676" b="1" dirty="0">
                <a:solidFill>
                  <a:srgbClr val="E7F4E7"/>
                </a:solidFill>
                <a:latin typeface="PFEphemera Poly Bold"/>
                <a:ea typeface="PFEphemera Poly Bold"/>
                <a:cs typeface="PFEphemera Poly Bold"/>
                <a:sym typeface="PFEphemera Poly Bold"/>
              </a:rPr>
              <a:t> κα</a:t>
            </a:r>
            <a:r>
              <a:rPr lang="en-US" sz="3676" b="1" dirty="0" err="1">
                <a:solidFill>
                  <a:srgbClr val="E7F4E7"/>
                </a:solidFill>
                <a:latin typeface="PFEphemera Poly Bold"/>
                <a:ea typeface="PFEphemera Poly Bold"/>
                <a:cs typeface="PFEphemera Poly Bold"/>
                <a:sym typeface="PFEphemera Poly Bold"/>
              </a:rPr>
              <a:t>λές</a:t>
            </a:r>
            <a:r>
              <a:rPr lang="en-US" sz="3676" b="1" dirty="0">
                <a:solidFill>
                  <a:srgbClr val="E7F4E7"/>
                </a:solidFill>
                <a:latin typeface="PFEphemera Poly Bold"/>
                <a:ea typeface="PFEphemera Poly Bold"/>
                <a:cs typeface="PFEphemera Poly Bold"/>
                <a:sym typeface="PFEphemera Poly Bold"/>
              </a:rPr>
              <a:t> π</a:t>
            </a:r>
            <a:r>
              <a:rPr lang="en-US" sz="3676" b="1" dirty="0" err="1">
                <a:solidFill>
                  <a:srgbClr val="E7F4E7"/>
                </a:solidFill>
                <a:latin typeface="PFEphemera Poly Bold"/>
                <a:ea typeface="PFEphemera Poly Bold"/>
                <a:cs typeface="PFEphemera Poly Bold"/>
                <a:sym typeface="PFEphemera Poly Bold"/>
              </a:rPr>
              <a:t>ράξεις</a:t>
            </a:r>
            <a:r>
              <a:rPr lang="en-US" sz="3676" b="1" dirty="0">
                <a:solidFill>
                  <a:srgbClr val="E7F4E7"/>
                </a:solidFill>
                <a:latin typeface="PFEphemera Poly Bold"/>
                <a:ea typeface="PFEphemera Poly Bold"/>
                <a:cs typeface="PFEphemera Poly Bold"/>
                <a:sym typeface="PFEphemera Poly Bold"/>
              </a:rPr>
              <a:t> και α</a:t>
            </a:r>
            <a:r>
              <a:rPr lang="en-US" sz="3676" b="1" dirty="0" err="1">
                <a:solidFill>
                  <a:srgbClr val="E7F4E7"/>
                </a:solidFill>
                <a:latin typeface="PFEphemera Poly Bold"/>
                <a:ea typeface="PFEphemera Poly Bold"/>
                <a:cs typeface="PFEphemera Poly Bold"/>
                <a:sym typeface="PFEphemera Poly Bold"/>
              </a:rPr>
              <a:t>ρετές</a:t>
            </a:r>
            <a:r>
              <a:rPr lang="en-US" sz="3676" b="1" dirty="0">
                <a:solidFill>
                  <a:srgbClr val="E7F4E7"/>
                </a:solidFill>
                <a:latin typeface="PFEphemera Poly Bold"/>
                <a:ea typeface="PFEphemera Poly Bold"/>
                <a:cs typeface="PFEphemera Poly Bold"/>
                <a:sym typeface="PFEphemera Poly Bold"/>
              </a:rPr>
              <a:t> να π</a:t>
            </a:r>
            <a:r>
              <a:rPr lang="en-US" sz="3676" b="1" dirty="0" err="1">
                <a:solidFill>
                  <a:srgbClr val="E7F4E7"/>
                </a:solidFill>
                <a:latin typeface="PFEphemera Poly Bold"/>
                <a:ea typeface="PFEphemera Poly Bold"/>
                <a:cs typeface="PFEphemera Poly Bold"/>
                <a:sym typeface="PFEphemera Poly Bold"/>
              </a:rPr>
              <a:t>ροσφέρει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στον</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Θεό</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σε</a:t>
            </a:r>
            <a:r>
              <a:rPr lang="en-US" sz="3676" b="1" dirty="0">
                <a:solidFill>
                  <a:srgbClr val="E7F4E7"/>
                </a:solidFill>
                <a:latin typeface="PFEphemera Poly Bold"/>
                <a:ea typeface="PFEphemera Poly Bold"/>
                <a:cs typeface="PFEphemera Poly Bold"/>
                <a:sym typeface="PFEphemera Poly Bold"/>
              </a:rPr>
              <a:t> </a:t>
            </a:r>
            <a:r>
              <a:rPr lang="en-US" sz="3676" b="1" dirty="0" err="1">
                <a:solidFill>
                  <a:srgbClr val="E7F4E7"/>
                </a:solidFill>
                <a:latin typeface="PFEphemera Poly Bold"/>
                <a:ea typeface="PFEphemera Poly Bold"/>
                <a:cs typeface="PFEphemera Poly Bold"/>
                <a:sym typeface="PFEphemera Poly Bold"/>
              </a:rPr>
              <a:t>μι</a:t>
            </a:r>
            <a:r>
              <a:rPr lang="en-US" sz="3676" b="1" dirty="0">
                <a:solidFill>
                  <a:srgbClr val="E7F4E7"/>
                </a:solidFill>
                <a:latin typeface="PFEphemera Poly Bold"/>
                <a:ea typeface="PFEphemera Poly Bold"/>
                <a:cs typeface="PFEphemera Poly Bold"/>
                <a:sym typeface="PFEphemera Poly Bold"/>
              </a:rPr>
              <a:t>α γωνιά σκυμμένος προσφέρει την ειλικρινή του μετάνοια! </a:t>
            </a:r>
          </a:p>
        </p:txBody>
      </p:sp>
      <p:sp>
        <p:nvSpPr>
          <p:cNvPr id="16" name="TextBox 16"/>
          <p:cNvSpPr txBox="1"/>
          <p:nvPr/>
        </p:nvSpPr>
        <p:spPr>
          <a:xfrm>
            <a:off x="291830" y="261113"/>
            <a:ext cx="11313598" cy="2383145"/>
          </a:xfrm>
          <a:prstGeom prst="rect">
            <a:avLst/>
          </a:prstGeom>
        </p:spPr>
        <p:txBody>
          <a:bodyPr lIns="0" tIns="0" rIns="0" bIns="0" rtlCol="0" anchor="t">
            <a:spAutoFit/>
          </a:bodyPr>
          <a:lstStyle/>
          <a:p>
            <a:pPr algn="l">
              <a:lnSpc>
                <a:spcPts val="9232"/>
              </a:lnSpc>
            </a:pPr>
            <a:r>
              <a:rPr lang="en-US" sz="8393" b="1">
                <a:solidFill>
                  <a:srgbClr val="E7F4E7"/>
                </a:solidFill>
                <a:latin typeface="PFEphemera Poly Bold"/>
                <a:ea typeface="PFEphemera Poly Bold"/>
                <a:cs typeface="PFEphemera Poly Bold"/>
                <a:sym typeface="PFEphemera Poly Bold"/>
              </a:rPr>
              <a:t>Ποιο παράδειγμα, όμως, μας δίνει ο τελώνης;</a:t>
            </a:r>
          </a:p>
        </p:txBody>
      </p:sp>
      <p:sp>
        <p:nvSpPr>
          <p:cNvPr id="17" name="Freeform 17"/>
          <p:cNvSpPr/>
          <p:nvPr/>
        </p:nvSpPr>
        <p:spPr>
          <a:xfrm>
            <a:off x="15846814" y="332892"/>
            <a:ext cx="1690692" cy="2163385"/>
          </a:xfrm>
          <a:custGeom>
            <a:avLst/>
            <a:gdLst/>
            <a:ahLst/>
            <a:cxnLst/>
            <a:rect l="l" t="t" r="r" b="b"/>
            <a:pathLst>
              <a:path w="1690692" h="2163385">
                <a:moveTo>
                  <a:pt x="0" y="0"/>
                </a:moveTo>
                <a:lnTo>
                  <a:pt x="1690692" y="0"/>
                </a:lnTo>
                <a:lnTo>
                  <a:pt x="1690692" y="2163386"/>
                </a:lnTo>
                <a:lnTo>
                  <a:pt x="0" y="2163386"/>
                </a:lnTo>
                <a:lnTo>
                  <a:pt x="0" y="0"/>
                </a:lnTo>
                <a:close/>
              </a:path>
            </a:pathLst>
          </a:custGeom>
          <a:blipFill>
            <a:blip r:embed="rId11"/>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853</Words>
  <Application>Microsoft Office PowerPoint</Application>
  <PresentationFormat>Προσαρμογή</PresentationFormat>
  <Paragraphs>74</Paragraphs>
  <Slides>16</Slides>
  <Notes>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16</vt:i4>
      </vt:variant>
    </vt:vector>
  </HeadingPairs>
  <TitlesOfParts>
    <vt:vector size="23" baseType="lpstr">
      <vt:lpstr>PFEphemera Poly Bold</vt:lpstr>
      <vt:lpstr>Calibri</vt:lpstr>
      <vt:lpstr>PFEphemera Poly</vt:lpstr>
      <vt:lpstr>Alegreya Bold</vt:lpstr>
      <vt:lpstr>Children One</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material today</dc:title>
  <dc:creator>Alexandros Lysai</dc:creator>
  <cp:lastModifiedBy>π. Αλέξανδρος Λισάη</cp:lastModifiedBy>
  <cp:revision>2</cp:revision>
  <dcterms:created xsi:type="dcterms:W3CDTF">2006-08-16T00:00:00Z</dcterms:created>
  <dcterms:modified xsi:type="dcterms:W3CDTF">2025-02-03T14:25:02Z</dcterms:modified>
  <dc:identifier>DAGeCZdnG_c</dc:identifier>
</cp:coreProperties>
</file>