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legreya Bold" panose="020B0604020202020204" charset="0"/>
      <p:regular r:id="rId20"/>
    </p:embeddedFont>
    <p:embeddedFont>
      <p:font typeface="Children One" panose="020B0604020202020204" charset="0"/>
      <p:regular r:id="rId21"/>
    </p:embeddedFont>
    <p:embeddedFont>
      <p:font typeface="PFEphemera Poly" panose="02000503060000020004" pitchFamily="2" charset="0"/>
      <p:regular r:id="rId22"/>
    </p:embeddedFont>
    <p:embeddedFont>
      <p:font typeface="PFEphemera Poly Bold" panose="020B0604020202020204" charset="0"/>
      <p:regular r:id="rId23"/>
    </p:embeddedFont>
    <p:embeddedFont>
      <p:font typeface="Starzy 3"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rot="-10800000">
            <a:off x="7611820" y="-2452294"/>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txBody>
          <a:bodyPr/>
          <a:lstStyle/>
          <a:p>
            <a:endParaRPr lang="el-GR"/>
          </a:p>
        </p:txBody>
      </p:sp>
      <p:grpSp>
        <p:nvGrpSpPr>
          <p:cNvPr id="3" name="Group 3"/>
          <p:cNvGrpSpPr/>
          <p:nvPr/>
        </p:nvGrpSpPr>
        <p:grpSpPr>
          <a:xfrm>
            <a:off x="178379" y="0"/>
            <a:ext cx="18417528" cy="10296980"/>
            <a:chOff x="0" y="0"/>
            <a:chExt cx="24556704" cy="13729306"/>
          </a:xfrm>
        </p:grpSpPr>
        <p:sp>
          <p:nvSpPr>
            <p:cNvPr id="4" name="Freeform 4"/>
            <p:cNvSpPr/>
            <p:nvPr/>
          </p:nvSpPr>
          <p:spPr>
            <a:xfrm>
              <a:off x="0" y="5677160"/>
              <a:ext cx="6391251" cy="8052146"/>
            </a:xfrm>
            <a:custGeom>
              <a:avLst/>
              <a:gdLst/>
              <a:ahLst/>
              <a:cxnLst/>
              <a:rect l="l" t="t" r="r" b="b"/>
              <a:pathLst>
                <a:path w="6391251" h="8052146">
                  <a:moveTo>
                    <a:pt x="0" y="0"/>
                  </a:moveTo>
                  <a:lnTo>
                    <a:pt x="6391251" y="0"/>
                  </a:lnTo>
                  <a:lnTo>
                    <a:pt x="6391251" y="8052146"/>
                  </a:lnTo>
                  <a:lnTo>
                    <a:pt x="0" y="8052146"/>
                  </a:lnTo>
                  <a:lnTo>
                    <a:pt x="0" y="0"/>
                  </a:lnTo>
                  <a:close/>
                </a:path>
              </a:pathLst>
            </a:custGeom>
            <a:blipFill>
              <a:blip r:embed="rId3"/>
              <a:stretch>
                <a:fillRect l="-78490" r="-180191"/>
              </a:stretch>
            </a:blipFill>
          </p:spPr>
          <p:txBody>
            <a:bodyPr/>
            <a:lstStyle/>
            <a:p>
              <a:endParaRPr lang="el-GR"/>
            </a:p>
          </p:txBody>
        </p:sp>
        <p:sp>
          <p:nvSpPr>
            <p:cNvPr id="5" name="Freeform 5"/>
            <p:cNvSpPr/>
            <p:nvPr/>
          </p:nvSpPr>
          <p:spPr>
            <a:xfrm>
              <a:off x="5460222" y="0"/>
              <a:ext cx="11955538" cy="8818796"/>
            </a:xfrm>
            <a:custGeom>
              <a:avLst/>
              <a:gdLst/>
              <a:ahLst/>
              <a:cxnLst/>
              <a:rect l="l" t="t" r="r" b="b"/>
              <a:pathLst>
                <a:path w="11955538" h="8818796">
                  <a:moveTo>
                    <a:pt x="0" y="0"/>
                  </a:moveTo>
                  <a:lnTo>
                    <a:pt x="11955538" y="0"/>
                  </a:lnTo>
                  <a:lnTo>
                    <a:pt x="11955538" y="8818796"/>
                  </a:lnTo>
                  <a:lnTo>
                    <a:pt x="0" y="8818796"/>
                  </a:lnTo>
                  <a:lnTo>
                    <a:pt x="0" y="0"/>
                  </a:lnTo>
                  <a:close/>
                </a:path>
              </a:pathLst>
            </a:custGeom>
            <a:blipFill>
              <a:blip r:embed="rId4"/>
              <a:stretch>
                <a:fillRect b="-51473"/>
              </a:stretch>
            </a:blipFill>
          </p:spPr>
          <p:txBody>
            <a:bodyPr/>
            <a:lstStyle/>
            <a:p>
              <a:endParaRPr lang="el-GR"/>
            </a:p>
          </p:txBody>
        </p:sp>
        <p:sp>
          <p:nvSpPr>
            <p:cNvPr id="6" name="TextBox 6"/>
            <p:cNvSpPr txBox="1"/>
            <p:nvPr/>
          </p:nvSpPr>
          <p:spPr>
            <a:xfrm>
              <a:off x="6594169" y="5206197"/>
              <a:ext cx="10214333" cy="2540780"/>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7" name="Freeform 7"/>
            <p:cNvSpPr/>
            <p:nvPr/>
          </p:nvSpPr>
          <p:spPr>
            <a:xfrm>
              <a:off x="16422418" y="2423543"/>
              <a:ext cx="8134286" cy="11299352"/>
            </a:xfrm>
            <a:custGeom>
              <a:avLst/>
              <a:gdLst/>
              <a:ahLst/>
              <a:cxnLst/>
              <a:rect l="l" t="t" r="r" b="b"/>
              <a:pathLst>
                <a:path w="8134286" h="11299352">
                  <a:moveTo>
                    <a:pt x="0" y="0"/>
                  </a:moveTo>
                  <a:lnTo>
                    <a:pt x="8134286" y="0"/>
                  </a:lnTo>
                  <a:lnTo>
                    <a:pt x="8134286" y="11299352"/>
                  </a:lnTo>
                  <a:lnTo>
                    <a:pt x="0" y="11299352"/>
                  </a:lnTo>
                  <a:lnTo>
                    <a:pt x="0" y="0"/>
                  </a:lnTo>
                  <a:close/>
                </a:path>
              </a:pathLst>
            </a:custGeom>
            <a:blipFill>
              <a:blip r:embed="rId5"/>
              <a:stretch>
                <a:fillRect l="-2167" t="-7354" r="-2167" b="-6757"/>
              </a:stretch>
            </a:blipFill>
          </p:spPr>
          <p:txBody>
            <a:bodyPr/>
            <a:lstStyle/>
            <a:p>
              <a:endParaRPr lang="el-GR"/>
            </a:p>
          </p:txBody>
        </p:sp>
        <p:sp>
          <p:nvSpPr>
            <p:cNvPr id="8" name="Freeform 8"/>
            <p:cNvSpPr/>
            <p:nvPr/>
          </p:nvSpPr>
          <p:spPr>
            <a:xfrm>
              <a:off x="8865019" y="7531781"/>
              <a:ext cx="4838373" cy="6191113"/>
            </a:xfrm>
            <a:custGeom>
              <a:avLst/>
              <a:gdLst/>
              <a:ahLst/>
              <a:cxnLst/>
              <a:rect l="l" t="t" r="r" b="b"/>
              <a:pathLst>
                <a:path w="4838373" h="6191113">
                  <a:moveTo>
                    <a:pt x="0" y="0"/>
                  </a:moveTo>
                  <a:lnTo>
                    <a:pt x="4838373" y="0"/>
                  </a:lnTo>
                  <a:lnTo>
                    <a:pt x="4838373" y="6191114"/>
                  </a:lnTo>
                  <a:lnTo>
                    <a:pt x="0" y="6191114"/>
                  </a:lnTo>
                  <a:lnTo>
                    <a:pt x="0" y="0"/>
                  </a:lnTo>
                  <a:close/>
                </a:path>
              </a:pathLst>
            </a:custGeom>
            <a:blipFill>
              <a:blip r:embed="rId6"/>
              <a:stretch>
                <a:fillRect/>
              </a:stretch>
            </a:blipFill>
          </p:spPr>
          <p:txBody>
            <a:bodyPr/>
            <a:lstStyle/>
            <a:p>
              <a:endParaRPr lang="el-GR"/>
            </a:p>
          </p:txBody>
        </p:sp>
        <p:sp>
          <p:nvSpPr>
            <p:cNvPr id="9" name="TextBox 9"/>
            <p:cNvSpPr txBox="1"/>
            <p:nvPr/>
          </p:nvSpPr>
          <p:spPr>
            <a:xfrm>
              <a:off x="7254456" y="3680541"/>
              <a:ext cx="8367071" cy="1996620"/>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9046301" y="904875"/>
            <a:ext cx="5510133" cy="1132914"/>
          </a:xfrm>
          <a:prstGeom prst="rect">
            <a:avLst/>
          </a:prstGeom>
        </p:spPr>
        <p:txBody>
          <a:bodyPr lIns="0" tIns="0" rIns="0" bIns="0" rtlCol="0" anchor="t">
            <a:spAutoFit/>
          </a:bodyPr>
          <a:lstStyle/>
          <a:p>
            <a:pPr algn="ctr">
              <a:lnSpc>
                <a:spcPts val="9295"/>
              </a:lnSpc>
              <a:spcBef>
                <a:spcPct val="0"/>
              </a:spcBef>
            </a:pPr>
            <a:r>
              <a:rPr lang="en-US" sz="6639" spc="19">
                <a:solidFill>
                  <a:srgbClr val="000000"/>
                </a:solidFill>
                <a:latin typeface="Starzy 3"/>
                <a:ea typeface="Starzy 3"/>
                <a:cs typeface="Starzy 3"/>
                <a:sym typeface="Starzy 3"/>
              </a:rPr>
              <a:t>Η προφήτιδα Άννα: </a:t>
            </a:r>
          </a:p>
        </p:txBody>
      </p:sp>
      <p:sp>
        <p:nvSpPr>
          <p:cNvPr id="4" name="TextBox 4"/>
          <p:cNvSpPr txBox="1"/>
          <p:nvPr/>
        </p:nvSpPr>
        <p:spPr>
          <a:xfrm>
            <a:off x="6291423" y="2494571"/>
            <a:ext cx="11019890" cy="4271256"/>
          </a:xfrm>
          <a:prstGeom prst="rect">
            <a:avLst/>
          </a:prstGeom>
        </p:spPr>
        <p:txBody>
          <a:bodyPr lIns="0" tIns="0" rIns="0" bIns="0" rtlCol="0" anchor="t">
            <a:spAutoFit/>
          </a:bodyPr>
          <a:lstStyle/>
          <a:p>
            <a:pPr algn="ctr">
              <a:lnSpc>
                <a:spcPts val="4797"/>
              </a:lnSpc>
            </a:pPr>
            <a:r>
              <a:rPr lang="en-US" sz="4945" spc="14">
                <a:solidFill>
                  <a:srgbClr val="000000"/>
                </a:solidFill>
                <a:latin typeface="PFEphemera Poly"/>
                <a:ea typeface="PFEphemera Poly"/>
                <a:cs typeface="PFEphemera Poly"/>
                <a:sym typeface="PFEphemera Poly"/>
              </a:rPr>
              <a:t>H προφήτιδα Άννα, σε προχωρημένη ηλικία κι αυτή, αφοσιωμένη στην υπηρεσία του ναού από τα νεανικά της χρόνια. Το δεξί της χέρι είναι υψωμένο σε στάση ομιλίας ενώ με το αριστερό κρατάει ανοιχτό ειλητάριο, δηλαδή ένα ανοιχτό χαρτί σαν βιβλίο, πού γράφει: «Τοῦτο τό βρέφος οὐρανόν καί γῆν ἐστερέωσεν». </a:t>
            </a:r>
          </a:p>
        </p:txBody>
      </p:sp>
      <p:sp>
        <p:nvSpPr>
          <p:cNvPr id="5" name="Freeform 5"/>
          <p:cNvSpPr/>
          <p:nvPr/>
        </p:nvSpPr>
        <p:spPr>
          <a:xfrm flipH="1">
            <a:off x="1472567" y="131853"/>
            <a:ext cx="3848327" cy="9757607"/>
          </a:xfrm>
          <a:custGeom>
            <a:avLst/>
            <a:gdLst/>
            <a:ahLst/>
            <a:cxnLst/>
            <a:rect l="l" t="t" r="r" b="b"/>
            <a:pathLst>
              <a:path w="3848327" h="9757607">
                <a:moveTo>
                  <a:pt x="3848327" y="0"/>
                </a:moveTo>
                <a:lnTo>
                  <a:pt x="0" y="0"/>
                </a:lnTo>
                <a:lnTo>
                  <a:pt x="0" y="9757607"/>
                </a:lnTo>
                <a:lnTo>
                  <a:pt x="3848327" y="9757607"/>
                </a:lnTo>
                <a:lnTo>
                  <a:pt x="3848327" y="0"/>
                </a:lnTo>
                <a:close/>
              </a:path>
            </a:pathLst>
          </a:custGeom>
          <a:blipFill>
            <a:blip r:embed="rId3"/>
            <a:stretch>
              <a:fillRect l="-442654" t="-29345" r="-63981" b="-5233"/>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2642923" y="538858"/>
            <a:ext cx="6233748" cy="1132914"/>
          </a:xfrm>
          <a:prstGeom prst="rect">
            <a:avLst/>
          </a:prstGeom>
        </p:spPr>
        <p:txBody>
          <a:bodyPr lIns="0" tIns="0" rIns="0" bIns="0" rtlCol="0" anchor="t">
            <a:spAutoFit/>
          </a:bodyPr>
          <a:lstStyle/>
          <a:p>
            <a:pPr algn="ctr">
              <a:lnSpc>
                <a:spcPts val="9295"/>
              </a:lnSpc>
              <a:spcBef>
                <a:spcPct val="0"/>
              </a:spcBef>
            </a:pPr>
            <a:r>
              <a:rPr lang="en-US" sz="6639" spc="19">
                <a:solidFill>
                  <a:srgbClr val="000000"/>
                </a:solidFill>
                <a:latin typeface="Starzy 3"/>
                <a:ea typeface="Starzy 3"/>
                <a:cs typeface="Starzy 3"/>
                <a:sym typeface="Starzy 3"/>
              </a:rPr>
              <a:t>Ο Ιωσήφ ο μνήστωρ: </a:t>
            </a:r>
          </a:p>
        </p:txBody>
      </p:sp>
      <p:sp>
        <p:nvSpPr>
          <p:cNvPr id="4" name="TextBox 4"/>
          <p:cNvSpPr txBox="1"/>
          <p:nvPr/>
        </p:nvSpPr>
        <p:spPr>
          <a:xfrm>
            <a:off x="763180" y="2521251"/>
            <a:ext cx="10892152" cy="5099010"/>
          </a:xfrm>
          <a:prstGeom prst="rect">
            <a:avLst/>
          </a:prstGeom>
        </p:spPr>
        <p:txBody>
          <a:bodyPr lIns="0" tIns="0" rIns="0" bIns="0" rtlCol="0" anchor="t">
            <a:spAutoFit/>
          </a:bodyPr>
          <a:lstStyle/>
          <a:p>
            <a:pPr algn="ctr">
              <a:lnSpc>
                <a:spcPts val="5003"/>
              </a:lnSpc>
            </a:pPr>
            <a:r>
              <a:rPr lang="en-US" sz="5157" spc="15">
                <a:solidFill>
                  <a:srgbClr val="000000"/>
                </a:solidFill>
                <a:latin typeface="PFEphemera Poly"/>
                <a:ea typeface="PFEphemera Poly"/>
                <a:cs typeface="PFEphemera Poly"/>
                <a:sym typeface="PFEphemera Poly"/>
              </a:rPr>
              <a:t>Στην άκρη αριστερά, διακριτικά όπως και στην εικόνα της Γέννησης, παρουσιάζεται ως διάκονος και πάλι του μυστηρίου, ο δίκαιος Ιωσήφ. Προχωρεί.κρατώντας στα χέρια του (ή σε κάποιες εικόνες μέσα σε κλουβί) δύο τρυγόνια ή δύο περιστέρια, τη θυσία δηλαδή που συνήθιζαν τότε να προσφέρουν οι φτωχοί Ισραηλίτες. </a:t>
            </a:r>
          </a:p>
        </p:txBody>
      </p:sp>
      <p:grpSp>
        <p:nvGrpSpPr>
          <p:cNvPr id="5" name="Group 5"/>
          <p:cNvGrpSpPr/>
          <p:nvPr/>
        </p:nvGrpSpPr>
        <p:grpSpPr>
          <a:xfrm>
            <a:off x="13104329" y="781237"/>
            <a:ext cx="3162369" cy="9357983"/>
            <a:chOff x="0" y="0"/>
            <a:chExt cx="4216492" cy="12477311"/>
          </a:xfrm>
        </p:grpSpPr>
        <p:sp>
          <p:nvSpPr>
            <p:cNvPr id="6" name="Freeform 6"/>
            <p:cNvSpPr/>
            <p:nvPr/>
          </p:nvSpPr>
          <p:spPr>
            <a:xfrm flipH="1">
              <a:off x="962112" y="0"/>
              <a:ext cx="2621653" cy="2577959"/>
            </a:xfrm>
            <a:custGeom>
              <a:avLst/>
              <a:gdLst/>
              <a:ahLst/>
              <a:cxnLst/>
              <a:rect l="l" t="t" r="r" b="b"/>
              <a:pathLst>
                <a:path w="2621653" h="2577959">
                  <a:moveTo>
                    <a:pt x="2621653" y="0"/>
                  </a:moveTo>
                  <a:lnTo>
                    <a:pt x="0" y="0"/>
                  </a:lnTo>
                  <a:lnTo>
                    <a:pt x="0" y="2577959"/>
                  </a:lnTo>
                  <a:lnTo>
                    <a:pt x="2621653" y="2577959"/>
                  </a:lnTo>
                  <a:lnTo>
                    <a:pt x="2621653" y="0"/>
                  </a:lnTo>
                  <a:close/>
                </a:path>
              </a:pathLst>
            </a:custGeom>
            <a:blipFill>
              <a:blip r:embed="rId3"/>
              <a:stretch>
                <a:fillRect l="-148333" t="-121186" r="-818333" b="-388983"/>
              </a:stretch>
            </a:blipFill>
          </p:spPr>
          <p:txBody>
            <a:bodyPr/>
            <a:lstStyle/>
            <a:p>
              <a:endParaRPr lang="el-GR"/>
            </a:p>
          </p:txBody>
        </p:sp>
        <p:sp>
          <p:nvSpPr>
            <p:cNvPr id="7" name="Freeform 7"/>
            <p:cNvSpPr/>
            <p:nvPr/>
          </p:nvSpPr>
          <p:spPr>
            <a:xfrm flipH="1">
              <a:off x="0" y="89999"/>
              <a:ext cx="4216492" cy="12387312"/>
            </a:xfrm>
            <a:custGeom>
              <a:avLst/>
              <a:gdLst/>
              <a:ahLst/>
              <a:cxnLst/>
              <a:rect l="l" t="t" r="r" b="b"/>
              <a:pathLst>
                <a:path w="4216492" h="12387312">
                  <a:moveTo>
                    <a:pt x="4216492" y="0"/>
                  </a:moveTo>
                  <a:lnTo>
                    <a:pt x="0" y="0"/>
                  </a:lnTo>
                  <a:lnTo>
                    <a:pt x="0" y="12387312"/>
                  </a:lnTo>
                  <a:lnTo>
                    <a:pt x="4216492" y="12387312"/>
                  </a:lnTo>
                  <a:lnTo>
                    <a:pt x="4216492" y="0"/>
                  </a:lnTo>
                  <a:close/>
                </a:path>
              </a:pathLst>
            </a:custGeom>
            <a:blipFill>
              <a:blip r:embed="rId4"/>
              <a:stretch>
                <a:fillRect l="-78238" t="-25396" r="-484974" b="-1587"/>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Freeform 3"/>
          <p:cNvSpPr/>
          <p:nvPr/>
        </p:nvSpPr>
        <p:spPr>
          <a:xfrm>
            <a:off x="10042383" y="9268956"/>
            <a:ext cx="6693477" cy="931509"/>
          </a:xfrm>
          <a:custGeom>
            <a:avLst/>
            <a:gdLst/>
            <a:ahLst/>
            <a:cxnLst/>
            <a:rect l="l" t="t" r="r" b="b"/>
            <a:pathLst>
              <a:path w="6693477" h="931509">
                <a:moveTo>
                  <a:pt x="0" y="0"/>
                </a:moveTo>
                <a:lnTo>
                  <a:pt x="6693477" y="0"/>
                </a:lnTo>
                <a:lnTo>
                  <a:pt x="6693477" y="931509"/>
                </a:lnTo>
                <a:lnTo>
                  <a:pt x="0" y="931509"/>
                </a:lnTo>
                <a:lnTo>
                  <a:pt x="0" y="0"/>
                </a:lnTo>
                <a:close/>
              </a:path>
            </a:pathLst>
          </a:custGeom>
          <a:blipFill>
            <a:blip r:embed="rId3"/>
            <a:stretch>
              <a:fillRect/>
            </a:stretch>
          </a:blipFill>
        </p:spPr>
        <p:txBody>
          <a:bodyPr/>
          <a:lstStyle/>
          <a:p>
            <a:endParaRPr lang="el-GR"/>
          </a:p>
        </p:txBody>
      </p:sp>
      <p:grpSp>
        <p:nvGrpSpPr>
          <p:cNvPr id="4" name="Group 4"/>
          <p:cNvGrpSpPr/>
          <p:nvPr/>
        </p:nvGrpSpPr>
        <p:grpSpPr>
          <a:xfrm>
            <a:off x="1623011" y="1074615"/>
            <a:ext cx="15112849" cy="8300254"/>
            <a:chOff x="0" y="0"/>
            <a:chExt cx="4056477" cy="2227892"/>
          </a:xfrm>
        </p:grpSpPr>
        <p:sp>
          <p:nvSpPr>
            <p:cNvPr id="5" name="Freeform 5"/>
            <p:cNvSpPr/>
            <p:nvPr/>
          </p:nvSpPr>
          <p:spPr>
            <a:xfrm>
              <a:off x="0" y="0"/>
              <a:ext cx="4056477" cy="2227892"/>
            </a:xfrm>
            <a:custGeom>
              <a:avLst/>
              <a:gdLst/>
              <a:ahLst/>
              <a:cxnLst/>
              <a:rect l="l" t="t" r="r" b="b"/>
              <a:pathLst>
                <a:path w="4056477" h="2227892">
                  <a:moveTo>
                    <a:pt x="0" y="0"/>
                  </a:moveTo>
                  <a:lnTo>
                    <a:pt x="4056477" y="0"/>
                  </a:lnTo>
                  <a:lnTo>
                    <a:pt x="4056477" y="2227892"/>
                  </a:lnTo>
                  <a:lnTo>
                    <a:pt x="0" y="2227892"/>
                  </a:lnTo>
                  <a:close/>
                </a:path>
              </a:pathLst>
            </a:custGeom>
            <a:solidFill>
              <a:srgbClr val="EBE7E0"/>
            </a:solidFill>
          </p:spPr>
          <p:txBody>
            <a:bodyPr/>
            <a:lstStyle/>
            <a:p>
              <a:endParaRPr lang="el-GR"/>
            </a:p>
          </p:txBody>
        </p:sp>
        <p:sp>
          <p:nvSpPr>
            <p:cNvPr id="6" name="TextBox 6"/>
            <p:cNvSpPr txBox="1"/>
            <p:nvPr/>
          </p:nvSpPr>
          <p:spPr>
            <a:xfrm>
              <a:off x="0" y="38100"/>
              <a:ext cx="4056477" cy="2189792"/>
            </a:xfrm>
            <a:prstGeom prst="rect">
              <a:avLst/>
            </a:prstGeom>
          </p:spPr>
          <p:txBody>
            <a:bodyPr lIns="49847" tIns="49847" rIns="49847" bIns="49847" rtlCol="0" anchor="ctr"/>
            <a:lstStyle/>
            <a:p>
              <a:pPr algn="ctr">
                <a:lnSpc>
                  <a:spcPts val="2258"/>
                </a:lnSpc>
              </a:pPr>
              <a:endParaRPr/>
            </a:p>
          </p:txBody>
        </p:sp>
      </p:grpSp>
      <p:sp>
        <p:nvSpPr>
          <p:cNvPr id="7" name="Freeform 7"/>
          <p:cNvSpPr/>
          <p:nvPr/>
        </p:nvSpPr>
        <p:spPr>
          <a:xfrm>
            <a:off x="3981939" y="3009040"/>
            <a:ext cx="4355235" cy="4476931"/>
          </a:xfrm>
          <a:custGeom>
            <a:avLst/>
            <a:gdLst/>
            <a:ahLst/>
            <a:cxnLst/>
            <a:rect l="l" t="t" r="r" b="b"/>
            <a:pathLst>
              <a:path w="4355235" h="4476931">
                <a:moveTo>
                  <a:pt x="0" y="0"/>
                </a:moveTo>
                <a:lnTo>
                  <a:pt x="4355235" y="0"/>
                </a:lnTo>
                <a:lnTo>
                  <a:pt x="4355235" y="4476931"/>
                </a:lnTo>
                <a:lnTo>
                  <a:pt x="0" y="4476931"/>
                </a:lnTo>
                <a:lnTo>
                  <a:pt x="0" y="0"/>
                </a:lnTo>
                <a:close/>
              </a:path>
            </a:pathLst>
          </a:custGeom>
          <a:blipFill>
            <a:blip r:embed="rId4"/>
            <a:stretch>
              <a:fillRect l="-76041" t="-10333" b="-117628"/>
            </a:stretch>
          </a:blipFill>
        </p:spPr>
        <p:txBody>
          <a:bodyPr/>
          <a:lstStyle/>
          <a:p>
            <a:endParaRPr lang="el-GR"/>
          </a:p>
        </p:txBody>
      </p:sp>
      <p:grpSp>
        <p:nvGrpSpPr>
          <p:cNvPr id="8" name="Group 8"/>
          <p:cNvGrpSpPr/>
          <p:nvPr/>
        </p:nvGrpSpPr>
        <p:grpSpPr>
          <a:xfrm>
            <a:off x="-2817161" y="379741"/>
            <a:ext cx="15139325" cy="2629299"/>
            <a:chOff x="0" y="0"/>
            <a:chExt cx="2340023" cy="406400"/>
          </a:xfrm>
        </p:grpSpPr>
        <p:sp>
          <p:nvSpPr>
            <p:cNvPr id="9" name="Freeform 9"/>
            <p:cNvSpPr/>
            <p:nvPr/>
          </p:nvSpPr>
          <p:spPr>
            <a:xfrm>
              <a:off x="0" y="0"/>
              <a:ext cx="2340023" cy="406400"/>
            </a:xfrm>
            <a:custGeom>
              <a:avLst/>
              <a:gdLst/>
              <a:ahLst/>
              <a:cxnLst/>
              <a:rect l="l" t="t" r="r" b="b"/>
              <a:pathLst>
                <a:path w="2340023" h="406400">
                  <a:moveTo>
                    <a:pt x="2136823" y="0"/>
                  </a:moveTo>
                  <a:cubicBezTo>
                    <a:pt x="2249048" y="0"/>
                    <a:pt x="2340023" y="90976"/>
                    <a:pt x="2340023" y="203200"/>
                  </a:cubicBezTo>
                  <a:cubicBezTo>
                    <a:pt x="2340023" y="315424"/>
                    <a:pt x="2249048" y="406400"/>
                    <a:pt x="2136823" y="406400"/>
                  </a:cubicBezTo>
                  <a:lnTo>
                    <a:pt x="203200" y="406400"/>
                  </a:lnTo>
                  <a:cubicBezTo>
                    <a:pt x="90976" y="406400"/>
                    <a:pt x="0" y="315424"/>
                    <a:pt x="0" y="203200"/>
                  </a:cubicBezTo>
                  <a:cubicBezTo>
                    <a:pt x="0" y="90976"/>
                    <a:pt x="90976" y="0"/>
                    <a:pt x="203200" y="0"/>
                  </a:cubicBezTo>
                  <a:close/>
                </a:path>
              </a:pathLst>
            </a:custGeom>
            <a:solidFill>
              <a:srgbClr val="F3F1EC"/>
            </a:solidFill>
            <a:ln w="57150" cap="sq">
              <a:solidFill>
                <a:srgbClr val="4B412E"/>
              </a:solidFill>
              <a:prstDash val="solid"/>
              <a:miter/>
            </a:ln>
          </p:spPr>
          <p:txBody>
            <a:bodyPr/>
            <a:lstStyle/>
            <a:p>
              <a:endParaRPr lang="el-GR"/>
            </a:p>
          </p:txBody>
        </p:sp>
        <p:sp>
          <p:nvSpPr>
            <p:cNvPr id="10" name="TextBox 10"/>
            <p:cNvSpPr txBox="1"/>
            <p:nvPr/>
          </p:nvSpPr>
          <p:spPr>
            <a:xfrm>
              <a:off x="0" y="38100"/>
              <a:ext cx="2340023" cy="368300"/>
            </a:xfrm>
            <a:prstGeom prst="rect">
              <a:avLst/>
            </a:prstGeom>
          </p:spPr>
          <p:txBody>
            <a:bodyPr lIns="50800" tIns="50800" rIns="50800" bIns="50800" rtlCol="0" anchor="ctr"/>
            <a:lstStyle/>
            <a:p>
              <a:pPr algn="ctr">
                <a:lnSpc>
                  <a:spcPts val="2258"/>
                </a:lnSpc>
              </a:pPr>
              <a:endParaRPr/>
            </a:p>
          </p:txBody>
        </p:sp>
      </p:grpSp>
      <p:sp>
        <p:nvSpPr>
          <p:cNvPr id="11" name="Freeform 11"/>
          <p:cNvSpPr/>
          <p:nvPr/>
        </p:nvSpPr>
        <p:spPr>
          <a:xfrm>
            <a:off x="1834915" y="2215596"/>
            <a:ext cx="7750686" cy="7699015"/>
          </a:xfrm>
          <a:custGeom>
            <a:avLst/>
            <a:gdLst/>
            <a:ahLst/>
            <a:cxnLst/>
            <a:rect l="l" t="t" r="r" b="b"/>
            <a:pathLst>
              <a:path w="7750686" h="7699015">
                <a:moveTo>
                  <a:pt x="0" y="0"/>
                </a:moveTo>
                <a:lnTo>
                  <a:pt x="7750687" y="0"/>
                </a:lnTo>
                <a:lnTo>
                  <a:pt x="7750687" y="7699015"/>
                </a:lnTo>
                <a:lnTo>
                  <a:pt x="0" y="7699015"/>
                </a:lnTo>
                <a:lnTo>
                  <a:pt x="0" y="0"/>
                </a:lnTo>
                <a:close/>
              </a:path>
            </a:pathLst>
          </a:custGeom>
          <a:blipFill>
            <a:blip r:embed="rId5"/>
            <a:stretch>
              <a:fillRect/>
            </a:stretch>
          </a:blipFill>
        </p:spPr>
        <p:txBody>
          <a:bodyPr/>
          <a:lstStyle/>
          <a:p>
            <a:endParaRPr lang="el-GR"/>
          </a:p>
        </p:txBody>
      </p:sp>
      <p:sp>
        <p:nvSpPr>
          <p:cNvPr id="12" name="TextBox 12"/>
          <p:cNvSpPr txBox="1"/>
          <p:nvPr/>
        </p:nvSpPr>
        <p:spPr>
          <a:xfrm>
            <a:off x="500866" y="803894"/>
            <a:ext cx="10700309" cy="1623607"/>
          </a:xfrm>
          <a:prstGeom prst="rect">
            <a:avLst/>
          </a:prstGeom>
        </p:spPr>
        <p:txBody>
          <a:bodyPr lIns="0" tIns="0" rIns="0" bIns="0" rtlCol="0" anchor="t">
            <a:spAutoFit/>
          </a:bodyPr>
          <a:lstStyle/>
          <a:p>
            <a:pPr algn="ctr">
              <a:lnSpc>
                <a:spcPts val="6448"/>
              </a:lnSpc>
            </a:pPr>
            <a:r>
              <a:rPr lang="en-US" sz="5465" spc="16">
                <a:solidFill>
                  <a:srgbClr val="000000"/>
                </a:solidFill>
                <a:latin typeface="Starzy 3"/>
                <a:ea typeface="Starzy 3"/>
                <a:cs typeface="Starzy 3"/>
                <a:sym typeface="Starzy 3"/>
              </a:rPr>
              <a:t>Εσείς γνωρίζετε πότε βρεθήκατε για πρώτη φορά στον χώρο του ιερού Ναού;</a:t>
            </a:r>
          </a:p>
        </p:txBody>
      </p:sp>
      <p:sp>
        <p:nvSpPr>
          <p:cNvPr id="13" name="Freeform 10">
            <a:extLst>
              <a:ext uri="{FF2B5EF4-FFF2-40B4-BE49-F238E27FC236}">
                <a16:creationId xmlns:a16="http://schemas.microsoft.com/office/drawing/2014/main" id="{CF19BD98-9269-82A8-58C6-A8D96D95518C}"/>
              </a:ext>
            </a:extLst>
          </p:cNvPr>
          <p:cNvSpPr/>
          <p:nvPr/>
        </p:nvSpPr>
        <p:spPr>
          <a:xfrm flipH="1">
            <a:off x="13636495" y="3009040"/>
            <a:ext cx="3107764" cy="6385816"/>
          </a:xfrm>
          <a:custGeom>
            <a:avLst/>
            <a:gdLst/>
            <a:ahLst/>
            <a:cxnLst/>
            <a:rect l="l" t="t" r="r" b="b"/>
            <a:pathLst>
              <a:path w="3107764" h="6385816">
                <a:moveTo>
                  <a:pt x="0" y="0"/>
                </a:moveTo>
                <a:lnTo>
                  <a:pt x="3107764" y="0"/>
                </a:lnTo>
                <a:lnTo>
                  <a:pt x="3107764" y="6385816"/>
                </a:lnTo>
                <a:lnTo>
                  <a:pt x="0" y="6385816"/>
                </a:lnTo>
                <a:lnTo>
                  <a:pt x="0" y="0"/>
                </a:lnTo>
                <a:close/>
              </a:path>
            </a:pathLst>
          </a:custGeom>
          <a:blipFill>
            <a:blip r:embed="rId6"/>
            <a:stretch>
              <a:fillRect t="-52380" r="-138747"/>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Freeform 3"/>
          <p:cNvSpPr/>
          <p:nvPr/>
        </p:nvSpPr>
        <p:spPr>
          <a:xfrm>
            <a:off x="10042383" y="9268956"/>
            <a:ext cx="6693477" cy="931509"/>
          </a:xfrm>
          <a:custGeom>
            <a:avLst/>
            <a:gdLst/>
            <a:ahLst/>
            <a:cxnLst/>
            <a:rect l="l" t="t" r="r" b="b"/>
            <a:pathLst>
              <a:path w="6693477" h="931509">
                <a:moveTo>
                  <a:pt x="0" y="0"/>
                </a:moveTo>
                <a:lnTo>
                  <a:pt x="6693477" y="0"/>
                </a:lnTo>
                <a:lnTo>
                  <a:pt x="6693477" y="931509"/>
                </a:lnTo>
                <a:lnTo>
                  <a:pt x="0" y="931509"/>
                </a:lnTo>
                <a:lnTo>
                  <a:pt x="0" y="0"/>
                </a:lnTo>
                <a:close/>
              </a:path>
            </a:pathLst>
          </a:custGeom>
          <a:blipFill>
            <a:blip r:embed="rId3"/>
            <a:stretch>
              <a:fillRect/>
            </a:stretch>
          </a:blipFill>
        </p:spPr>
        <p:txBody>
          <a:bodyPr/>
          <a:lstStyle/>
          <a:p>
            <a:endParaRPr lang="el-GR"/>
          </a:p>
        </p:txBody>
      </p:sp>
      <p:grpSp>
        <p:nvGrpSpPr>
          <p:cNvPr id="4" name="Group 4"/>
          <p:cNvGrpSpPr/>
          <p:nvPr/>
        </p:nvGrpSpPr>
        <p:grpSpPr>
          <a:xfrm>
            <a:off x="1623011" y="1074615"/>
            <a:ext cx="19562848" cy="8300254"/>
            <a:chOff x="0" y="0"/>
            <a:chExt cx="5250912" cy="2227892"/>
          </a:xfrm>
        </p:grpSpPr>
        <p:sp>
          <p:nvSpPr>
            <p:cNvPr id="5" name="Freeform 5"/>
            <p:cNvSpPr/>
            <p:nvPr/>
          </p:nvSpPr>
          <p:spPr>
            <a:xfrm>
              <a:off x="0" y="0"/>
              <a:ext cx="5250912" cy="2227892"/>
            </a:xfrm>
            <a:custGeom>
              <a:avLst/>
              <a:gdLst/>
              <a:ahLst/>
              <a:cxnLst/>
              <a:rect l="l" t="t" r="r" b="b"/>
              <a:pathLst>
                <a:path w="5250912" h="2227892">
                  <a:moveTo>
                    <a:pt x="0" y="0"/>
                  </a:moveTo>
                  <a:lnTo>
                    <a:pt x="5250912" y="0"/>
                  </a:lnTo>
                  <a:lnTo>
                    <a:pt x="5250912" y="2227892"/>
                  </a:lnTo>
                  <a:lnTo>
                    <a:pt x="0" y="2227892"/>
                  </a:lnTo>
                  <a:close/>
                </a:path>
              </a:pathLst>
            </a:custGeom>
            <a:solidFill>
              <a:srgbClr val="EBE7E0"/>
            </a:solidFill>
          </p:spPr>
          <p:txBody>
            <a:bodyPr/>
            <a:lstStyle/>
            <a:p>
              <a:endParaRPr lang="el-GR"/>
            </a:p>
          </p:txBody>
        </p:sp>
        <p:sp>
          <p:nvSpPr>
            <p:cNvPr id="6" name="TextBox 6"/>
            <p:cNvSpPr txBox="1"/>
            <p:nvPr/>
          </p:nvSpPr>
          <p:spPr>
            <a:xfrm>
              <a:off x="0" y="38100"/>
              <a:ext cx="5250912" cy="2189792"/>
            </a:xfrm>
            <a:prstGeom prst="rect">
              <a:avLst/>
            </a:prstGeom>
          </p:spPr>
          <p:txBody>
            <a:bodyPr lIns="49847" tIns="49847" rIns="49847" bIns="49847" rtlCol="0" anchor="ctr"/>
            <a:lstStyle/>
            <a:p>
              <a:pPr algn="ctr">
                <a:lnSpc>
                  <a:spcPts val="2258"/>
                </a:lnSpc>
              </a:pPr>
              <a:endParaRPr/>
            </a:p>
          </p:txBody>
        </p:sp>
      </p:grpSp>
      <p:grpSp>
        <p:nvGrpSpPr>
          <p:cNvPr id="7" name="Group 7"/>
          <p:cNvGrpSpPr/>
          <p:nvPr/>
        </p:nvGrpSpPr>
        <p:grpSpPr>
          <a:xfrm>
            <a:off x="-2817161" y="379741"/>
            <a:ext cx="15139325" cy="2629299"/>
            <a:chOff x="0" y="0"/>
            <a:chExt cx="2340023" cy="406400"/>
          </a:xfrm>
        </p:grpSpPr>
        <p:sp>
          <p:nvSpPr>
            <p:cNvPr id="8" name="Freeform 8"/>
            <p:cNvSpPr/>
            <p:nvPr/>
          </p:nvSpPr>
          <p:spPr>
            <a:xfrm>
              <a:off x="0" y="0"/>
              <a:ext cx="2340023" cy="406400"/>
            </a:xfrm>
            <a:custGeom>
              <a:avLst/>
              <a:gdLst/>
              <a:ahLst/>
              <a:cxnLst/>
              <a:rect l="l" t="t" r="r" b="b"/>
              <a:pathLst>
                <a:path w="2340023" h="406400">
                  <a:moveTo>
                    <a:pt x="2136823" y="0"/>
                  </a:moveTo>
                  <a:cubicBezTo>
                    <a:pt x="2249048" y="0"/>
                    <a:pt x="2340023" y="90976"/>
                    <a:pt x="2340023" y="203200"/>
                  </a:cubicBezTo>
                  <a:cubicBezTo>
                    <a:pt x="2340023" y="315424"/>
                    <a:pt x="2249048" y="406400"/>
                    <a:pt x="2136823" y="406400"/>
                  </a:cubicBezTo>
                  <a:lnTo>
                    <a:pt x="203200" y="406400"/>
                  </a:lnTo>
                  <a:cubicBezTo>
                    <a:pt x="90976" y="406400"/>
                    <a:pt x="0" y="315424"/>
                    <a:pt x="0" y="203200"/>
                  </a:cubicBezTo>
                  <a:cubicBezTo>
                    <a:pt x="0" y="90976"/>
                    <a:pt x="90976" y="0"/>
                    <a:pt x="203200" y="0"/>
                  </a:cubicBezTo>
                  <a:close/>
                </a:path>
              </a:pathLst>
            </a:custGeom>
            <a:solidFill>
              <a:srgbClr val="F3F1EC"/>
            </a:solidFill>
            <a:ln w="57150" cap="sq">
              <a:solidFill>
                <a:srgbClr val="4B412E"/>
              </a:solidFill>
              <a:prstDash val="solid"/>
              <a:miter/>
            </a:ln>
          </p:spPr>
          <p:txBody>
            <a:bodyPr/>
            <a:lstStyle/>
            <a:p>
              <a:endParaRPr lang="el-GR"/>
            </a:p>
          </p:txBody>
        </p:sp>
        <p:sp>
          <p:nvSpPr>
            <p:cNvPr id="9" name="TextBox 9"/>
            <p:cNvSpPr txBox="1"/>
            <p:nvPr/>
          </p:nvSpPr>
          <p:spPr>
            <a:xfrm>
              <a:off x="0" y="38100"/>
              <a:ext cx="2340023" cy="368300"/>
            </a:xfrm>
            <a:prstGeom prst="rect">
              <a:avLst/>
            </a:prstGeom>
          </p:spPr>
          <p:txBody>
            <a:bodyPr lIns="50800" tIns="50800" rIns="50800" bIns="50800" rtlCol="0" anchor="ctr"/>
            <a:lstStyle/>
            <a:p>
              <a:pPr algn="ctr">
                <a:lnSpc>
                  <a:spcPts val="2258"/>
                </a:lnSpc>
              </a:pPr>
              <a:endParaRPr/>
            </a:p>
          </p:txBody>
        </p:sp>
      </p:grpSp>
      <p:sp>
        <p:nvSpPr>
          <p:cNvPr id="10" name="Freeform 10"/>
          <p:cNvSpPr/>
          <p:nvPr/>
        </p:nvSpPr>
        <p:spPr>
          <a:xfrm>
            <a:off x="-591404" y="3182247"/>
            <a:ext cx="8374706" cy="5694800"/>
          </a:xfrm>
          <a:custGeom>
            <a:avLst/>
            <a:gdLst/>
            <a:ahLst/>
            <a:cxnLst/>
            <a:rect l="l" t="t" r="r" b="b"/>
            <a:pathLst>
              <a:path w="8374706" h="5694800">
                <a:moveTo>
                  <a:pt x="0" y="0"/>
                </a:moveTo>
                <a:lnTo>
                  <a:pt x="8374706" y="0"/>
                </a:lnTo>
                <a:lnTo>
                  <a:pt x="8374706" y="5694800"/>
                </a:lnTo>
                <a:lnTo>
                  <a:pt x="0" y="5694800"/>
                </a:lnTo>
                <a:lnTo>
                  <a:pt x="0" y="0"/>
                </a:lnTo>
                <a:close/>
              </a:path>
            </a:pathLst>
          </a:custGeom>
          <a:blipFill>
            <a:blip r:embed="rId4"/>
            <a:stretch>
              <a:fillRect/>
            </a:stretch>
          </a:blipFill>
        </p:spPr>
        <p:txBody>
          <a:bodyPr/>
          <a:lstStyle/>
          <a:p>
            <a:endParaRPr lang="el-GR"/>
          </a:p>
        </p:txBody>
      </p:sp>
      <p:sp>
        <p:nvSpPr>
          <p:cNvPr id="11" name="TextBox 11"/>
          <p:cNvSpPr txBox="1"/>
          <p:nvPr/>
        </p:nvSpPr>
        <p:spPr>
          <a:xfrm>
            <a:off x="500866" y="803894"/>
            <a:ext cx="10700309" cy="1623607"/>
          </a:xfrm>
          <a:prstGeom prst="rect">
            <a:avLst/>
          </a:prstGeom>
        </p:spPr>
        <p:txBody>
          <a:bodyPr lIns="0" tIns="0" rIns="0" bIns="0" rtlCol="0" anchor="t">
            <a:spAutoFit/>
          </a:bodyPr>
          <a:lstStyle/>
          <a:p>
            <a:pPr algn="ctr">
              <a:lnSpc>
                <a:spcPts val="6448"/>
              </a:lnSpc>
            </a:pPr>
            <a:r>
              <a:rPr lang="en-US" sz="5465" spc="16">
                <a:solidFill>
                  <a:srgbClr val="000000"/>
                </a:solidFill>
                <a:latin typeface="Starzy 3"/>
                <a:ea typeface="Starzy 3"/>
                <a:cs typeface="Starzy 3"/>
                <a:sym typeface="Starzy 3"/>
              </a:rPr>
              <a:t>Έχετε δει ποτέ «σαραντισμό»; Γνωρίζετε τι γίνεται ακριβώς; </a:t>
            </a:r>
          </a:p>
        </p:txBody>
      </p:sp>
      <p:sp>
        <p:nvSpPr>
          <p:cNvPr id="12" name="TextBox 12"/>
          <p:cNvSpPr txBox="1"/>
          <p:nvPr/>
        </p:nvSpPr>
        <p:spPr>
          <a:xfrm>
            <a:off x="8079968" y="3352800"/>
            <a:ext cx="9842015" cy="4981331"/>
          </a:xfrm>
          <a:prstGeom prst="rect">
            <a:avLst/>
          </a:prstGeom>
        </p:spPr>
        <p:txBody>
          <a:bodyPr lIns="0" tIns="0" rIns="0" bIns="0" rtlCol="0" anchor="t">
            <a:spAutoFit/>
          </a:bodyPr>
          <a:lstStyle/>
          <a:p>
            <a:pPr marL="794932" lvl="1" indent="-397466" algn="ctr">
              <a:lnSpc>
                <a:spcPts val="4418"/>
              </a:lnSpc>
              <a:buFont typeface="Arial"/>
              <a:buChar char="•"/>
            </a:pPr>
            <a:r>
              <a:rPr lang="en-US" sz="3681" spc="11" dirty="0" err="1">
                <a:solidFill>
                  <a:srgbClr val="000000"/>
                </a:solidFill>
                <a:latin typeface="PFEphemera Poly"/>
                <a:ea typeface="PFEphemera Poly"/>
                <a:cs typeface="PFEphemera Poly"/>
                <a:sym typeface="PFEphemera Poly"/>
              </a:rPr>
              <a:t>Την</a:t>
            </a:r>
            <a:r>
              <a:rPr lang="en-US" sz="3681" spc="11" dirty="0">
                <a:solidFill>
                  <a:srgbClr val="000000"/>
                </a:solidFill>
                <a:latin typeface="PFEphemera Poly"/>
                <a:ea typeface="PFEphemera Poly"/>
                <a:cs typeface="PFEphemera Poly"/>
                <a:sym typeface="PFEphemera Poly"/>
              </a:rPr>
              <a:t> π</a:t>
            </a:r>
            <a:r>
              <a:rPr lang="en-US" sz="3681" spc="11" dirty="0" err="1">
                <a:solidFill>
                  <a:srgbClr val="000000"/>
                </a:solidFill>
                <a:latin typeface="PFEphemera Poly"/>
                <a:ea typeface="PFEphemera Poly"/>
                <a:cs typeface="PFEphemera Poly"/>
                <a:sym typeface="PFEphemera Poly"/>
              </a:rPr>
              <a:t>ρώτη</a:t>
            </a: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ημέρ</a:t>
            </a:r>
            <a:r>
              <a:rPr lang="en-US" sz="3681" spc="11" dirty="0">
                <a:solidFill>
                  <a:srgbClr val="000000"/>
                </a:solidFill>
                <a:latin typeface="PFEphemera Poly"/>
                <a:ea typeface="PFEphemera Poly"/>
                <a:cs typeface="PFEphemera Poly"/>
                <a:sym typeface="PFEphemera Poly"/>
              </a:rPr>
              <a:t>α έρχεται ιερέας και διαβάζει ευχή στη μητέρα που έφερε νέα ζωή στον κόσμο.</a:t>
            </a:r>
          </a:p>
          <a:p>
            <a:pPr algn="ctr">
              <a:lnSpc>
                <a:spcPts val="4418"/>
              </a:lnSpc>
            </a:pP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Την</a:t>
            </a: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όγδοη</a:t>
            </a: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ημέρ</a:t>
            </a:r>
            <a:r>
              <a:rPr lang="en-US" sz="3681" spc="11" dirty="0">
                <a:solidFill>
                  <a:srgbClr val="000000"/>
                </a:solidFill>
                <a:latin typeface="PFEphemera Poly"/>
                <a:ea typeface="PFEphemera Poly"/>
                <a:cs typeface="PFEphemera Poly"/>
                <a:sym typeface="PFEphemera Poly"/>
              </a:rPr>
              <a:t>α, με ειδική ευχή πάλι, το βρέφος λαμβάνει το όνομα και χαρακτηρίζεται πιά «δοῦλος Χριστοῦ». </a:t>
            </a:r>
          </a:p>
          <a:p>
            <a:pPr marL="794932" lvl="1" indent="-397466" algn="ctr">
              <a:lnSpc>
                <a:spcPts val="4418"/>
              </a:lnSpc>
              <a:buFont typeface="Arial"/>
              <a:buChar char="•"/>
            </a:pP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Την</a:t>
            </a:r>
            <a:r>
              <a:rPr lang="en-US" sz="3681" spc="11" dirty="0">
                <a:solidFill>
                  <a:srgbClr val="000000"/>
                </a:solidFill>
                <a:latin typeface="PFEphemera Poly"/>
                <a:ea typeface="PFEphemera Poly"/>
                <a:cs typeface="PFEphemera Poly"/>
                <a:sym typeface="PFEphemera Poly"/>
              </a:rPr>
              <a:t> </a:t>
            </a:r>
            <a:r>
              <a:rPr lang="en-US" sz="3681" spc="11" dirty="0" err="1">
                <a:solidFill>
                  <a:srgbClr val="000000"/>
                </a:solidFill>
                <a:latin typeface="PFEphemera Poly"/>
                <a:ea typeface="PFEphemera Poly"/>
                <a:cs typeface="PFEphemera Poly"/>
                <a:sym typeface="PFEphemera Poly"/>
              </a:rPr>
              <a:t>τεσσ</a:t>
            </a:r>
            <a:r>
              <a:rPr lang="en-US" sz="3681" spc="11" dirty="0">
                <a:solidFill>
                  <a:srgbClr val="000000"/>
                </a:solidFill>
                <a:latin typeface="PFEphemera Poly"/>
                <a:ea typeface="PFEphemera Poly"/>
                <a:cs typeface="PFEphemera Poly"/>
                <a:sym typeface="PFEphemera Poly"/>
              </a:rPr>
              <a:t>αρακοστή ημέρα το βρέφος εισέρχεται στον ναό του Θεού και «αφιερώνεται» σε Αυτόν. </a:t>
            </a:r>
          </a:p>
          <a:p>
            <a:pPr marL="794932" lvl="1" indent="-397466" algn="ctr">
              <a:lnSpc>
                <a:spcPts val="4418"/>
              </a:lnSpc>
              <a:buFont typeface="Arial"/>
              <a:buChar char="•"/>
            </a:pPr>
            <a:r>
              <a:rPr lang="en-US" sz="3681" spc="11" dirty="0" err="1">
                <a:solidFill>
                  <a:srgbClr val="000000"/>
                </a:solidFill>
                <a:latin typeface="PFEphemera Poly"/>
                <a:ea typeface="PFEphemera Poly"/>
                <a:cs typeface="PFEphemera Poly"/>
                <a:sym typeface="PFEphemera Poly"/>
              </a:rPr>
              <a:t>Αργότερ</a:t>
            </a:r>
            <a:r>
              <a:rPr lang="en-US" sz="3681" spc="11" dirty="0">
                <a:solidFill>
                  <a:srgbClr val="000000"/>
                </a:solidFill>
                <a:latin typeface="PFEphemera Poly"/>
                <a:ea typeface="PFEphemera Poly"/>
                <a:cs typeface="PFEphemera Poly"/>
                <a:sym typeface="PFEphemera Poly"/>
              </a:rPr>
              <a:t>α θα ακολουθήσει η κατήχηση, το βάπτισμα, το χρίσμα και η Θεία Κοινωνία.</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a:off x="-4608073" y="0"/>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
        <p:nvSpPr>
          <p:cNvPr id="3" name="Freeform 3"/>
          <p:cNvSpPr/>
          <p:nvPr/>
        </p:nvSpPr>
        <p:spPr>
          <a:xfrm>
            <a:off x="16503630" y="-483314"/>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
        <p:nvSpPr>
          <p:cNvPr id="4" name="Freeform 4"/>
          <p:cNvSpPr/>
          <p:nvPr/>
        </p:nvSpPr>
        <p:spPr>
          <a:xfrm>
            <a:off x="-712770" y="4309869"/>
            <a:ext cx="4557004" cy="5823648"/>
          </a:xfrm>
          <a:custGeom>
            <a:avLst/>
            <a:gdLst/>
            <a:ahLst/>
            <a:cxnLst/>
            <a:rect l="l" t="t" r="r" b="b"/>
            <a:pathLst>
              <a:path w="4557004" h="5823648">
                <a:moveTo>
                  <a:pt x="0" y="0"/>
                </a:moveTo>
                <a:lnTo>
                  <a:pt x="4557004" y="0"/>
                </a:lnTo>
                <a:lnTo>
                  <a:pt x="4557004" y="5823647"/>
                </a:lnTo>
                <a:lnTo>
                  <a:pt x="0" y="5823647"/>
                </a:lnTo>
                <a:lnTo>
                  <a:pt x="0" y="0"/>
                </a:lnTo>
                <a:close/>
              </a:path>
            </a:pathLst>
          </a:custGeom>
          <a:blipFill>
            <a:blip r:embed="rId3"/>
            <a:stretch>
              <a:fillRect/>
            </a:stretch>
          </a:blipFill>
        </p:spPr>
        <p:txBody>
          <a:bodyPr/>
          <a:lstStyle/>
          <a:p>
            <a:endParaRPr lang="el-GR"/>
          </a:p>
        </p:txBody>
      </p:sp>
      <p:sp>
        <p:nvSpPr>
          <p:cNvPr id="5" name="TextBox 5"/>
          <p:cNvSpPr txBox="1"/>
          <p:nvPr/>
        </p:nvSpPr>
        <p:spPr>
          <a:xfrm>
            <a:off x="2654575" y="1944920"/>
            <a:ext cx="14465505" cy="5926171"/>
          </a:xfrm>
          <a:prstGeom prst="rect">
            <a:avLst/>
          </a:prstGeom>
        </p:spPr>
        <p:txBody>
          <a:bodyPr lIns="0" tIns="0" rIns="0" bIns="0" rtlCol="0" anchor="t">
            <a:spAutoFit/>
          </a:bodyPr>
          <a:lstStyle/>
          <a:p>
            <a:pPr algn="ctr">
              <a:lnSpc>
                <a:spcPts val="7887"/>
              </a:lnSpc>
              <a:spcBef>
                <a:spcPct val="0"/>
              </a:spcBef>
            </a:pPr>
            <a:r>
              <a:rPr lang="en-US" sz="5633" spc="16">
                <a:solidFill>
                  <a:srgbClr val="000000"/>
                </a:solidFill>
                <a:latin typeface="Starzy 3"/>
                <a:ea typeface="Starzy 3"/>
                <a:cs typeface="Starzy 3"/>
                <a:sym typeface="Starzy 3"/>
              </a:rPr>
              <a:t>Πράγματι μεγάλη ευλογία για τον γέροντα Συμεών </a:t>
            </a:r>
          </a:p>
          <a:p>
            <a:pPr algn="ctr">
              <a:lnSpc>
                <a:spcPts val="7887"/>
              </a:lnSpc>
              <a:spcBef>
                <a:spcPct val="0"/>
              </a:spcBef>
            </a:pPr>
            <a:r>
              <a:rPr lang="en-US" sz="5633" spc="16">
                <a:solidFill>
                  <a:srgbClr val="000000"/>
                </a:solidFill>
                <a:latin typeface="Starzy 3"/>
                <a:ea typeface="Starzy 3"/>
                <a:cs typeface="Starzy 3"/>
                <a:sym typeface="Starzy 3"/>
              </a:rPr>
              <a:t>να συναντήσει και να υποδεχθεί στην αγκαλιά του </a:t>
            </a:r>
          </a:p>
          <a:p>
            <a:pPr algn="ctr">
              <a:lnSpc>
                <a:spcPts val="7887"/>
              </a:lnSpc>
              <a:spcBef>
                <a:spcPct val="0"/>
              </a:spcBef>
            </a:pPr>
            <a:r>
              <a:rPr lang="en-US" sz="5633" spc="16">
                <a:solidFill>
                  <a:srgbClr val="000000"/>
                </a:solidFill>
                <a:latin typeface="Starzy 3"/>
                <a:ea typeface="Starzy 3"/>
                <a:cs typeface="Starzy 3"/>
                <a:sym typeface="Starzy 3"/>
              </a:rPr>
              <a:t>τον Χριστό. </a:t>
            </a:r>
          </a:p>
          <a:p>
            <a:pPr algn="ctr">
              <a:lnSpc>
                <a:spcPts val="7887"/>
              </a:lnSpc>
              <a:spcBef>
                <a:spcPct val="0"/>
              </a:spcBef>
            </a:pPr>
            <a:endParaRPr lang="en-US" sz="5633" spc="16">
              <a:solidFill>
                <a:srgbClr val="000000"/>
              </a:solidFill>
              <a:latin typeface="Starzy 3"/>
              <a:ea typeface="Starzy 3"/>
              <a:cs typeface="Starzy 3"/>
              <a:sym typeface="Starzy 3"/>
            </a:endParaRPr>
          </a:p>
          <a:p>
            <a:pPr algn="ctr">
              <a:lnSpc>
                <a:spcPts val="7887"/>
              </a:lnSpc>
              <a:spcBef>
                <a:spcPct val="0"/>
              </a:spcBef>
            </a:pPr>
            <a:r>
              <a:rPr lang="en-US" sz="5633" spc="16">
                <a:solidFill>
                  <a:srgbClr val="000000"/>
                </a:solidFill>
                <a:latin typeface="Starzy 3"/>
                <a:ea typeface="Starzy 3"/>
                <a:cs typeface="Starzy 3"/>
                <a:sym typeface="Starzy 3"/>
              </a:rPr>
              <a:t>Ωστόσο έχουμε κι εμείς παρόμοια δυνατότητα. </a:t>
            </a:r>
          </a:p>
          <a:p>
            <a:pPr algn="ctr">
              <a:lnSpc>
                <a:spcPts val="7887"/>
              </a:lnSpc>
              <a:spcBef>
                <a:spcPct val="0"/>
              </a:spcBef>
            </a:pPr>
            <a:r>
              <a:rPr lang="en-US" sz="5633" spc="16">
                <a:solidFill>
                  <a:srgbClr val="000000"/>
                </a:solidFill>
                <a:latin typeface="Starzy 3"/>
                <a:ea typeface="Starzy 3"/>
                <a:cs typeface="Starzy 3"/>
                <a:sym typeface="Starzy 3"/>
              </a:rPr>
              <a:t>Πώς;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TextBox 2"/>
          <p:cNvSpPr txBox="1"/>
          <p:nvPr/>
        </p:nvSpPr>
        <p:spPr>
          <a:xfrm>
            <a:off x="1669317" y="923925"/>
            <a:ext cx="14465505" cy="1949841"/>
          </a:xfrm>
          <a:prstGeom prst="rect">
            <a:avLst/>
          </a:prstGeom>
        </p:spPr>
        <p:txBody>
          <a:bodyPr lIns="0" tIns="0" rIns="0" bIns="0" rtlCol="0" anchor="t">
            <a:spAutoFit/>
          </a:bodyPr>
          <a:lstStyle/>
          <a:p>
            <a:pPr algn="ctr">
              <a:lnSpc>
                <a:spcPts val="7887"/>
              </a:lnSpc>
              <a:spcBef>
                <a:spcPct val="0"/>
              </a:spcBef>
            </a:pPr>
            <a:r>
              <a:rPr lang="en-US" sz="5633" spc="16">
                <a:solidFill>
                  <a:srgbClr val="000000"/>
                </a:solidFill>
                <a:latin typeface="Starzy 3"/>
                <a:ea typeface="Starzy 3"/>
                <a:cs typeface="Starzy 3"/>
                <a:sym typeface="Starzy 3"/>
              </a:rPr>
              <a:t>Ποιες προϋποθέσεις χρειάζονται για να συναντήσουμε και να υποδεχτούμε τον Χριστό όπως ο Συμεών; </a:t>
            </a:r>
          </a:p>
        </p:txBody>
      </p:sp>
      <p:sp>
        <p:nvSpPr>
          <p:cNvPr id="3" name="Freeform 3"/>
          <p:cNvSpPr/>
          <p:nvPr/>
        </p:nvSpPr>
        <p:spPr>
          <a:xfrm>
            <a:off x="-4608073" y="0"/>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
        <p:nvSpPr>
          <p:cNvPr id="4" name="Freeform 4"/>
          <p:cNvSpPr/>
          <p:nvPr/>
        </p:nvSpPr>
        <p:spPr>
          <a:xfrm>
            <a:off x="16503630" y="-483314"/>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
        <p:nvSpPr>
          <p:cNvPr id="5" name="TextBox 5"/>
          <p:cNvSpPr txBox="1"/>
          <p:nvPr/>
        </p:nvSpPr>
        <p:spPr>
          <a:xfrm>
            <a:off x="5233169" y="3863300"/>
            <a:ext cx="5064641" cy="961801"/>
          </a:xfrm>
          <a:prstGeom prst="rect">
            <a:avLst/>
          </a:prstGeom>
        </p:spPr>
        <p:txBody>
          <a:bodyPr lIns="0" tIns="0" rIns="0" bIns="0" rtlCol="0" anchor="t">
            <a:spAutoFit/>
          </a:bodyPr>
          <a:lstStyle/>
          <a:p>
            <a:pPr marL="1216340" lvl="1" indent="-608170" algn="l">
              <a:lnSpc>
                <a:spcPts val="7887"/>
              </a:lnSpc>
              <a:buFont typeface="Arial"/>
              <a:buChar char="•"/>
            </a:pPr>
            <a:r>
              <a:rPr lang="en-US" sz="5633" spc="16" dirty="0" err="1">
                <a:solidFill>
                  <a:srgbClr val="000000"/>
                </a:solidFill>
                <a:latin typeface="Starzy 3"/>
                <a:ea typeface="Starzy 3"/>
                <a:cs typeface="Starzy 3"/>
                <a:sym typeface="Starzy 3"/>
              </a:rPr>
              <a:t>Πόθος</a:t>
            </a:r>
            <a:r>
              <a:rPr lang="en-US" sz="5633" spc="16" dirty="0">
                <a:solidFill>
                  <a:srgbClr val="000000"/>
                </a:solidFill>
                <a:latin typeface="Starzy 3"/>
                <a:ea typeface="Starzy 3"/>
                <a:cs typeface="Starzy 3"/>
                <a:sym typeface="Starzy 3"/>
              </a:rPr>
              <a:t> </a:t>
            </a:r>
            <a:r>
              <a:rPr lang="en-US" sz="5633" spc="16" dirty="0" err="1">
                <a:solidFill>
                  <a:srgbClr val="000000"/>
                </a:solidFill>
                <a:latin typeface="Starzy 3"/>
                <a:ea typeface="Starzy 3"/>
                <a:cs typeface="Starzy 3"/>
                <a:sym typeface="Starzy 3"/>
              </a:rPr>
              <a:t>ψυχής</a:t>
            </a:r>
            <a:r>
              <a:rPr lang="en-US" sz="5633" spc="16" dirty="0">
                <a:solidFill>
                  <a:srgbClr val="000000"/>
                </a:solidFill>
                <a:latin typeface="Starzy 3"/>
                <a:ea typeface="Starzy 3"/>
                <a:cs typeface="Starzy 3"/>
                <a:sym typeface="Starzy 3"/>
              </a:rPr>
              <a:t>.</a:t>
            </a:r>
          </a:p>
        </p:txBody>
      </p:sp>
      <p:sp>
        <p:nvSpPr>
          <p:cNvPr id="6" name="TextBox 6"/>
          <p:cNvSpPr txBox="1"/>
          <p:nvPr/>
        </p:nvSpPr>
        <p:spPr>
          <a:xfrm>
            <a:off x="5233169" y="5038725"/>
            <a:ext cx="7665290" cy="961801"/>
          </a:xfrm>
          <a:prstGeom prst="rect">
            <a:avLst/>
          </a:prstGeom>
        </p:spPr>
        <p:txBody>
          <a:bodyPr lIns="0" tIns="0" rIns="0" bIns="0" rtlCol="0" anchor="t">
            <a:spAutoFit/>
          </a:bodyPr>
          <a:lstStyle/>
          <a:p>
            <a:pPr marL="1216340" lvl="1" indent="-608170" algn="l">
              <a:lnSpc>
                <a:spcPts val="7887"/>
              </a:lnSpc>
              <a:buFont typeface="Arial"/>
              <a:buChar char="•"/>
            </a:pPr>
            <a:r>
              <a:rPr lang="en-US" sz="5633" spc="16" dirty="0" err="1">
                <a:solidFill>
                  <a:srgbClr val="000000"/>
                </a:solidFill>
                <a:latin typeface="Starzy 3"/>
                <a:ea typeface="Starzy 3"/>
                <a:cs typeface="Starzy 3"/>
                <a:sym typeface="Starzy 3"/>
              </a:rPr>
              <a:t>Προετοιμ</a:t>
            </a:r>
            <a:r>
              <a:rPr lang="en-US" sz="5633" spc="16" dirty="0">
                <a:solidFill>
                  <a:srgbClr val="000000"/>
                </a:solidFill>
                <a:latin typeface="Starzy 3"/>
                <a:ea typeface="Starzy 3"/>
                <a:cs typeface="Starzy 3"/>
                <a:sym typeface="Starzy 3"/>
              </a:rPr>
              <a:t>ασία κατάλληλη</a:t>
            </a:r>
          </a:p>
        </p:txBody>
      </p:sp>
      <p:sp>
        <p:nvSpPr>
          <p:cNvPr id="7" name="TextBox 7"/>
          <p:cNvSpPr txBox="1"/>
          <p:nvPr/>
        </p:nvSpPr>
        <p:spPr>
          <a:xfrm>
            <a:off x="5311355" y="6210076"/>
            <a:ext cx="11192275" cy="961801"/>
          </a:xfrm>
          <a:prstGeom prst="rect">
            <a:avLst/>
          </a:prstGeom>
        </p:spPr>
        <p:txBody>
          <a:bodyPr lIns="0" tIns="0" rIns="0" bIns="0" rtlCol="0" anchor="t">
            <a:spAutoFit/>
          </a:bodyPr>
          <a:lstStyle/>
          <a:p>
            <a:pPr marL="1216340" lvl="1" indent="-608170" algn="l">
              <a:lnSpc>
                <a:spcPts val="7887"/>
              </a:lnSpc>
              <a:buFont typeface="Arial"/>
              <a:buChar char="•"/>
            </a:pPr>
            <a:r>
              <a:rPr lang="en-US" sz="5633" spc="16" dirty="0" err="1">
                <a:solidFill>
                  <a:srgbClr val="000000"/>
                </a:solidFill>
                <a:latin typeface="Starzy 3"/>
                <a:ea typeface="Starzy 3"/>
                <a:cs typeface="Starzy 3"/>
                <a:sym typeface="Starzy 3"/>
              </a:rPr>
              <a:t>Αίσθημ</a:t>
            </a:r>
            <a:r>
              <a:rPr lang="en-US" sz="5633" spc="16" dirty="0">
                <a:solidFill>
                  <a:srgbClr val="000000"/>
                </a:solidFill>
                <a:latin typeface="Starzy 3"/>
                <a:ea typeface="Starzy 3"/>
                <a:cs typeface="Starzy 3"/>
                <a:sym typeface="Starzy 3"/>
              </a:rPr>
              <a:t>α ευγνωμοσύνης και δοξολογίας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grpSp>
        <p:nvGrpSpPr>
          <p:cNvPr id="3" name="Group 3"/>
          <p:cNvGrpSpPr/>
          <p:nvPr/>
        </p:nvGrpSpPr>
        <p:grpSpPr>
          <a:xfrm>
            <a:off x="371139" y="777604"/>
            <a:ext cx="8276004" cy="5646058"/>
            <a:chOff x="0" y="0"/>
            <a:chExt cx="2384391" cy="1626680"/>
          </a:xfrm>
        </p:grpSpPr>
        <p:sp>
          <p:nvSpPr>
            <p:cNvPr id="4" name="Freeform 4"/>
            <p:cNvSpPr/>
            <p:nvPr/>
          </p:nvSpPr>
          <p:spPr>
            <a:xfrm>
              <a:off x="0" y="0"/>
              <a:ext cx="2384391" cy="1626680"/>
            </a:xfrm>
            <a:custGeom>
              <a:avLst/>
              <a:gdLst/>
              <a:ahLst/>
              <a:cxnLst/>
              <a:rect l="l" t="t" r="r" b="b"/>
              <a:pathLst>
                <a:path w="2384391" h="1626680">
                  <a:moveTo>
                    <a:pt x="0" y="0"/>
                  </a:moveTo>
                  <a:lnTo>
                    <a:pt x="2384391" y="0"/>
                  </a:lnTo>
                  <a:lnTo>
                    <a:pt x="2384391" y="1626680"/>
                  </a:lnTo>
                  <a:lnTo>
                    <a:pt x="0" y="1626680"/>
                  </a:lnTo>
                  <a:close/>
                </a:path>
              </a:pathLst>
            </a:custGeom>
            <a:solidFill>
              <a:srgbClr val="EBE7E0"/>
            </a:solidFill>
          </p:spPr>
          <p:txBody>
            <a:bodyPr/>
            <a:lstStyle/>
            <a:p>
              <a:endParaRPr lang="el-GR"/>
            </a:p>
          </p:txBody>
        </p:sp>
        <p:sp>
          <p:nvSpPr>
            <p:cNvPr id="5" name="TextBox 5"/>
            <p:cNvSpPr txBox="1"/>
            <p:nvPr/>
          </p:nvSpPr>
          <p:spPr>
            <a:xfrm>
              <a:off x="0" y="38100"/>
              <a:ext cx="2384391" cy="1588580"/>
            </a:xfrm>
            <a:prstGeom prst="rect">
              <a:avLst/>
            </a:prstGeom>
          </p:spPr>
          <p:txBody>
            <a:bodyPr lIns="46838" tIns="46838" rIns="46838" bIns="46838" rtlCol="0" anchor="ctr"/>
            <a:lstStyle/>
            <a:p>
              <a:pPr algn="ctr">
                <a:lnSpc>
                  <a:spcPts val="2258"/>
                </a:lnSpc>
              </a:pPr>
              <a:endParaRPr/>
            </a:p>
          </p:txBody>
        </p:sp>
      </p:grpSp>
      <p:sp>
        <p:nvSpPr>
          <p:cNvPr id="6" name="Freeform 6"/>
          <p:cNvSpPr/>
          <p:nvPr/>
        </p:nvSpPr>
        <p:spPr>
          <a:xfrm>
            <a:off x="667046" y="1010453"/>
            <a:ext cx="7684190" cy="5119592"/>
          </a:xfrm>
          <a:custGeom>
            <a:avLst/>
            <a:gdLst/>
            <a:ahLst/>
            <a:cxnLst/>
            <a:rect l="l" t="t" r="r" b="b"/>
            <a:pathLst>
              <a:path w="7684190" h="5119592">
                <a:moveTo>
                  <a:pt x="0" y="0"/>
                </a:moveTo>
                <a:lnTo>
                  <a:pt x="7684190" y="0"/>
                </a:lnTo>
                <a:lnTo>
                  <a:pt x="7684190" y="5119592"/>
                </a:lnTo>
                <a:lnTo>
                  <a:pt x="0" y="5119592"/>
                </a:lnTo>
                <a:lnTo>
                  <a:pt x="0" y="0"/>
                </a:lnTo>
                <a:close/>
              </a:path>
            </a:pathLst>
          </a:custGeom>
          <a:blipFill>
            <a:blip r:embed="rId3"/>
            <a:stretch>
              <a:fillRect/>
            </a:stretch>
          </a:blipFill>
        </p:spPr>
        <p:txBody>
          <a:bodyPr/>
          <a:lstStyle/>
          <a:p>
            <a:endParaRPr lang="el-GR"/>
          </a:p>
        </p:txBody>
      </p:sp>
      <p:sp>
        <p:nvSpPr>
          <p:cNvPr id="7" name="Freeform 7"/>
          <p:cNvSpPr/>
          <p:nvPr/>
        </p:nvSpPr>
        <p:spPr>
          <a:xfrm>
            <a:off x="8169825" y="4431080"/>
            <a:ext cx="8871823" cy="5715966"/>
          </a:xfrm>
          <a:custGeom>
            <a:avLst/>
            <a:gdLst/>
            <a:ahLst/>
            <a:cxnLst/>
            <a:rect l="l" t="t" r="r" b="b"/>
            <a:pathLst>
              <a:path w="8871823" h="5715966">
                <a:moveTo>
                  <a:pt x="0" y="0"/>
                </a:moveTo>
                <a:lnTo>
                  <a:pt x="8871823" y="0"/>
                </a:lnTo>
                <a:lnTo>
                  <a:pt x="8871823" y="5715966"/>
                </a:lnTo>
                <a:lnTo>
                  <a:pt x="0" y="5715966"/>
                </a:lnTo>
                <a:lnTo>
                  <a:pt x="0" y="0"/>
                </a:lnTo>
                <a:close/>
              </a:path>
            </a:pathLst>
          </a:custGeom>
          <a:blipFill>
            <a:blip r:embed="rId4"/>
            <a:stretch>
              <a:fillRect l="-8348" r="-7803" b="-1408"/>
            </a:stretch>
          </a:blipFill>
        </p:spPr>
        <p:txBody>
          <a:bodyPr/>
          <a:lstStyle/>
          <a:p>
            <a:endParaRPr lang="el-GR"/>
          </a:p>
        </p:txBody>
      </p:sp>
      <p:sp>
        <p:nvSpPr>
          <p:cNvPr id="8" name="TextBox 8"/>
          <p:cNvSpPr txBox="1"/>
          <p:nvPr/>
        </p:nvSpPr>
        <p:spPr>
          <a:xfrm>
            <a:off x="1028700" y="6521072"/>
            <a:ext cx="6688491" cy="1374058"/>
          </a:xfrm>
          <a:prstGeom prst="rect">
            <a:avLst/>
          </a:prstGeom>
        </p:spPr>
        <p:txBody>
          <a:bodyPr lIns="0" tIns="0" rIns="0" bIns="0" rtlCol="0" anchor="t">
            <a:spAutoFit/>
          </a:bodyPr>
          <a:lstStyle/>
          <a:p>
            <a:pPr algn="ctr">
              <a:lnSpc>
                <a:spcPts val="11234"/>
              </a:lnSpc>
              <a:spcBef>
                <a:spcPct val="0"/>
              </a:spcBef>
            </a:pPr>
            <a:r>
              <a:rPr lang="en-US" sz="8024" spc="24">
                <a:solidFill>
                  <a:srgbClr val="000000"/>
                </a:solidFill>
                <a:latin typeface="Starzy 3"/>
                <a:ea typeface="Starzy 3"/>
                <a:cs typeface="Starzy 3"/>
                <a:sym typeface="Starzy 3"/>
              </a:rPr>
              <a:t>Γιορτή της μητέρας</a:t>
            </a:r>
          </a:p>
        </p:txBody>
      </p:sp>
      <p:sp>
        <p:nvSpPr>
          <p:cNvPr id="9" name="TextBox 9"/>
          <p:cNvSpPr txBox="1"/>
          <p:nvPr/>
        </p:nvSpPr>
        <p:spPr>
          <a:xfrm>
            <a:off x="11234940" y="1587759"/>
            <a:ext cx="3379076" cy="1374058"/>
          </a:xfrm>
          <a:prstGeom prst="rect">
            <a:avLst/>
          </a:prstGeom>
        </p:spPr>
        <p:txBody>
          <a:bodyPr lIns="0" tIns="0" rIns="0" bIns="0" rtlCol="0" anchor="t">
            <a:spAutoFit/>
          </a:bodyPr>
          <a:lstStyle/>
          <a:p>
            <a:pPr algn="ctr">
              <a:lnSpc>
                <a:spcPts val="11234"/>
              </a:lnSpc>
              <a:spcBef>
                <a:spcPct val="0"/>
              </a:spcBef>
            </a:pPr>
            <a:r>
              <a:rPr lang="en-US" sz="8024" spc="24">
                <a:solidFill>
                  <a:srgbClr val="000000"/>
                </a:solidFill>
                <a:latin typeface="Starzy 3"/>
                <a:ea typeface="Starzy 3"/>
                <a:cs typeface="Starzy 3"/>
                <a:sym typeface="Starzy 3"/>
              </a:rPr>
              <a:t>Υπαπαντή</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rot="5400000">
            <a:off x="2854794" y="4775820"/>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txBody>
          <a:bodyPr/>
          <a:lstStyle/>
          <a:p>
            <a:endParaRPr lang="el-GR"/>
          </a:p>
        </p:txBody>
      </p:sp>
      <p:grpSp>
        <p:nvGrpSpPr>
          <p:cNvPr id="3" name="Group 3"/>
          <p:cNvGrpSpPr/>
          <p:nvPr/>
        </p:nvGrpSpPr>
        <p:grpSpPr>
          <a:xfrm>
            <a:off x="596354" y="1594256"/>
            <a:ext cx="16346229" cy="7098487"/>
            <a:chOff x="0" y="0"/>
            <a:chExt cx="21794972" cy="9464650"/>
          </a:xfrm>
        </p:grpSpPr>
        <p:sp>
          <p:nvSpPr>
            <p:cNvPr id="4" name="Freeform 4"/>
            <p:cNvSpPr/>
            <p:nvPr/>
          </p:nvSpPr>
          <p:spPr>
            <a:xfrm>
              <a:off x="7609839" y="0"/>
              <a:ext cx="3728207" cy="4677312"/>
            </a:xfrm>
            <a:custGeom>
              <a:avLst/>
              <a:gdLst/>
              <a:ahLst/>
              <a:cxnLst/>
              <a:rect l="l" t="t" r="r" b="b"/>
              <a:pathLst>
                <a:path w="3728207" h="4677312">
                  <a:moveTo>
                    <a:pt x="0" y="0"/>
                  </a:moveTo>
                  <a:lnTo>
                    <a:pt x="3728207" y="0"/>
                  </a:lnTo>
                  <a:lnTo>
                    <a:pt x="3728207" y="4677312"/>
                  </a:lnTo>
                  <a:lnTo>
                    <a:pt x="0" y="4677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Freeform 5"/>
            <p:cNvSpPr/>
            <p:nvPr/>
          </p:nvSpPr>
          <p:spPr>
            <a:xfrm>
              <a:off x="10797331" y="0"/>
              <a:ext cx="3987408" cy="4677312"/>
            </a:xfrm>
            <a:custGeom>
              <a:avLst/>
              <a:gdLst/>
              <a:ahLst/>
              <a:cxnLst/>
              <a:rect l="l" t="t" r="r" b="b"/>
              <a:pathLst>
                <a:path w="3987408" h="4677312">
                  <a:moveTo>
                    <a:pt x="0" y="0"/>
                  </a:moveTo>
                  <a:lnTo>
                    <a:pt x="3987408" y="0"/>
                  </a:lnTo>
                  <a:lnTo>
                    <a:pt x="3987408" y="4677312"/>
                  </a:lnTo>
                  <a:lnTo>
                    <a:pt x="0" y="4677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6" name="TextBox 6"/>
            <p:cNvSpPr txBox="1"/>
            <p:nvPr/>
          </p:nvSpPr>
          <p:spPr>
            <a:xfrm>
              <a:off x="1356451" y="4789119"/>
              <a:ext cx="20438521" cy="4675531"/>
            </a:xfrm>
            <a:prstGeom prst="rect">
              <a:avLst/>
            </a:prstGeom>
          </p:spPr>
          <p:txBody>
            <a:bodyPr lIns="0" tIns="0" rIns="0" bIns="0" rtlCol="0" anchor="t">
              <a:spAutoFit/>
            </a:bodyPr>
            <a:lstStyle/>
            <a:p>
              <a:pPr algn="ctr">
                <a:lnSpc>
                  <a:spcPts val="5665"/>
                </a:lnSpc>
                <a:spcBef>
                  <a:spcPct val="0"/>
                </a:spcBef>
              </a:pPr>
              <a:r>
                <a:rPr lang="en-US" sz="4046"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
          <p:nvSpPr>
            <p:cNvPr id="7" name="Freeform 7"/>
            <p:cNvSpPr/>
            <p:nvPr/>
          </p:nvSpPr>
          <p:spPr>
            <a:xfrm>
              <a:off x="0" y="227140"/>
              <a:ext cx="2018862" cy="2583307"/>
            </a:xfrm>
            <a:custGeom>
              <a:avLst/>
              <a:gdLst/>
              <a:ahLst/>
              <a:cxnLst/>
              <a:rect l="l" t="t" r="r" b="b"/>
              <a:pathLst>
                <a:path w="2018862" h="2583307">
                  <a:moveTo>
                    <a:pt x="0" y="0"/>
                  </a:moveTo>
                  <a:lnTo>
                    <a:pt x="2018862" y="0"/>
                  </a:lnTo>
                  <a:lnTo>
                    <a:pt x="2018862" y="2583307"/>
                  </a:lnTo>
                  <a:lnTo>
                    <a:pt x="0" y="2583307"/>
                  </a:lnTo>
                  <a:lnTo>
                    <a:pt x="0" y="0"/>
                  </a:lnTo>
                  <a:close/>
                </a:path>
              </a:pathLst>
            </a:custGeom>
            <a:blipFill>
              <a:blip r:embed="rId7"/>
              <a:stretch>
                <a:fillRect/>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grpSp>
        <p:nvGrpSpPr>
          <p:cNvPr id="3" name="Group 3"/>
          <p:cNvGrpSpPr/>
          <p:nvPr/>
        </p:nvGrpSpPr>
        <p:grpSpPr>
          <a:xfrm rot="-314784">
            <a:off x="4262691" y="1768987"/>
            <a:ext cx="9708225" cy="7317712"/>
            <a:chOff x="0" y="0"/>
            <a:chExt cx="2384391" cy="1797268"/>
          </a:xfrm>
        </p:grpSpPr>
        <p:sp>
          <p:nvSpPr>
            <p:cNvPr id="4" name="Freeform 4"/>
            <p:cNvSpPr/>
            <p:nvPr/>
          </p:nvSpPr>
          <p:spPr>
            <a:xfrm>
              <a:off x="0" y="0"/>
              <a:ext cx="2384391" cy="1797268"/>
            </a:xfrm>
            <a:custGeom>
              <a:avLst/>
              <a:gdLst/>
              <a:ahLst/>
              <a:cxnLst/>
              <a:rect l="l" t="t" r="r" b="b"/>
              <a:pathLst>
                <a:path w="2384391" h="1797268">
                  <a:moveTo>
                    <a:pt x="0" y="0"/>
                  </a:moveTo>
                  <a:lnTo>
                    <a:pt x="2384391" y="0"/>
                  </a:lnTo>
                  <a:lnTo>
                    <a:pt x="2384391" y="1797268"/>
                  </a:lnTo>
                  <a:lnTo>
                    <a:pt x="0" y="1797268"/>
                  </a:lnTo>
                  <a:close/>
                </a:path>
              </a:pathLst>
            </a:custGeom>
            <a:solidFill>
              <a:srgbClr val="EBE7E0"/>
            </a:solidFill>
          </p:spPr>
          <p:txBody>
            <a:bodyPr/>
            <a:lstStyle/>
            <a:p>
              <a:endParaRPr lang="el-GR"/>
            </a:p>
          </p:txBody>
        </p:sp>
        <p:sp>
          <p:nvSpPr>
            <p:cNvPr id="5" name="TextBox 5"/>
            <p:cNvSpPr txBox="1"/>
            <p:nvPr/>
          </p:nvSpPr>
          <p:spPr>
            <a:xfrm>
              <a:off x="0" y="38100"/>
              <a:ext cx="2384391" cy="1759168"/>
            </a:xfrm>
            <a:prstGeom prst="rect">
              <a:avLst/>
            </a:prstGeom>
          </p:spPr>
          <p:txBody>
            <a:bodyPr lIns="54475" tIns="54475" rIns="54475" bIns="54475" rtlCol="0" anchor="ctr"/>
            <a:lstStyle/>
            <a:p>
              <a:pPr algn="ctr">
                <a:lnSpc>
                  <a:spcPts val="2258"/>
                </a:lnSpc>
              </a:pPr>
              <a:endParaRPr/>
            </a:p>
          </p:txBody>
        </p:sp>
      </p:grpSp>
      <p:grpSp>
        <p:nvGrpSpPr>
          <p:cNvPr id="6" name="Group 6"/>
          <p:cNvGrpSpPr/>
          <p:nvPr/>
        </p:nvGrpSpPr>
        <p:grpSpPr>
          <a:xfrm>
            <a:off x="3429732" y="1028700"/>
            <a:ext cx="10894745" cy="7891730"/>
            <a:chOff x="0" y="0"/>
            <a:chExt cx="14526327" cy="10522306"/>
          </a:xfrm>
        </p:grpSpPr>
        <p:sp>
          <p:nvSpPr>
            <p:cNvPr id="7" name="Freeform 7"/>
            <p:cNvSpPr/>
            <p:nvPr/>
          </p:nvSpPr>
          <p:spPr>
            <a:xfrm>
              <a:off x="4689435" y="0"/>
              <a:ext cx="5147456" cy="6586612"/>
            </a:xfrm>
            <a:custGeom>
              <a:avLst/>
              <a:gdLst/>
              <a:ahLst/>
              <a:cxnLst/>
              <a:rect l="l" t="t" r="r" b="b"/>
              <a:pathLst>
                <a:path w="5147456" h="6586612">
                  <a:moveTo>
                    <a:pt x="0" y="0"/>
                  </a:moveTo>
                  <a:lnTo>
                    <a:pt x="5147457" y="0"/>
                  </a:lnTo>
                  <a:lnTo>
                    <a:pt x="5147457" y="6586612"/>
                  </a:lnTo>
                  <a:lnTo>
                    <a:pt x="0" y="6586612"/>
                  </a:lnTo>
                  <a:lnTo>
                    <a:pt x="0" y="0"/>
                  </a:lnTo>
                  <a:close/>
                </a:path>
              </a:pathLst>
            </a:custGeom>
            <a:blipFill>
              <a:blip r:embed="rId3"/>
              <a:stretch>
                <a:fillRect/>
              </a:stretch>
            </a:blipFill>
          </p:spPr>
          <p:txBody>
            <a:bodyPr/>
            <a:lstStyle/>
            <a:p>
              <a:endParaRPr lang="el-GR"/>
            </a:p>
          </p:txBody>
        </p:sp>
        <p:sp>
          <p:nvSpPr>
            <p:cNvPr id="8" name="TextBox 8"/>
            <p:cNvSpPr txBox="1"/>
            <p:nvPr/>
          </p:nvSpPr>
          <p:spPr>
            <a:xfrm>
              <a:off x="0" y="7494690"/>
              <a:ext cx="14526327" cy="3027616"/>
            </a:xfrm>
            <a:prstGeom prst="rect">
              <a:avLst/>
            </a:prstGeom>
          </p:spPr>
          <p:txBody>
            <a:bodyPr lIns="0" tIns="0" rIns="0" bIns="0" rtlCol="0" anchor="t">
              <a:spAutoFit/>
            </a:bodyPr>
            <a:lstStyle/>
            <a:p>
              <a:pPr algn="ctr">
                <a:lnSpc>
                  <a:spcPts val="5867"/>
                </a:lnSpc>
              </a:pPr>
              <a:r>
                <a:rPr lang="en-US" sz="5483" b="1" spc="257">
                  <a:solidFill>
                    <a:srgbClr val="C4924C"/>
                  </a:solidFill>
                  <a:latin typeface="PFEphemera Poly Bold"/>
                  <a:ea typeface="PFEphemera Poly Bold"/>
                  <a:cs typeface="PFEphemera Poly Bold"/>
                  <a:sym typeface="PFEphemera Poly Bold"/>
                </a:rPr>
                <a:t>Ιερά Μητρόπολις</a:t>
              </a:r>
            </a:p>
            <a:p>
              <a:pPr algn="ctr">
                <a:lnSpc>
                  <a:spcPts val="5867"/>
                </a:lnSpc>
              </a:pPr>
              <a:r>
                <a:rPr lang="en-US" sz="5483" b="1" spc="257">
                  <a:solidFill>
                    <a:srgbClr val="C4924C"/>
                  </a:solidFill>
                  <a:latin typeface="PFEphemera Poly Bold"/>
                  <a:ea typeface="PFEphemera Poly Bold"/>
                  <a:cs typeface="PFEphemera Poly Bold"/>
                  <a:sym typeface="PFEphemera Poly Bold"/>
                </a:rPr>
                <a:t>Μεσογαίας &amp; Λαυρεωτικής</a:t>
              </a:r>
            </a:p>
            <a:p>
              <a:pPr algn="ctr">
                <a:lnSpc>
                  <a:spcPts val="5867"/>
                </a:lnSpc>
              </a:pPr>
              <a:r>
                <a:rPr lang="en-US" sz="5483" b="1" spc="257">
                  <a:solidFill>
                    <a:srgbClr val="C4924C"/>
                  </a:solidFill>
                  <a:latin typeface="PFEphemera Poly Bold"/>
                  <a:ea typeface="PFEphemera Poly Bold"/>
                  <a:cs typeface="PFEphemera Poly Bold"/>
                  <a:sym typeface="PFEphemera Poly Bold"/>
                </a:rPr>
                <a:t>Γραφείο Νεότητος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txBody>
          <a:bodyPr/>
          <a:lstStyle/>
          <a:p>
            <a:endParaRPr lang="el-GR"/>
          </a:p>
        </p:txBody>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txBody>
          <a:bodyPr/>
          <a:lstStyle/>
          <a:p>
            <a:endParaRPr lang="el-GR"/>
          </a:p>
        </p:txBody>
      </p:sp>
      <p:sp>
        <p:nvSpPr>
          <p:cNvPr id="4" name="Freeform 4"/>
          <p:cNvSpPr/>
          <p:nvPr/>
        </p:nvSpPr>
        <p:spPr>
          <a:xfrm>
            <a:off x="3853996" y="3727180"/>
            <a:ext cx="2489825" cy="3123670"/>
          </a:xfrm>
          <a:custGeom>
            <a:avLst/>
            <a:gdLst/>
            <a:ahLst/>
            <a:cxnLst/>
            <a:rect l="l" t="t" r="r" b="b"/>
            <a:pathLst>
              <a:path w="2489825" h="3123670">
                <a:moveTo>
                  <a:pt x="0" y="0"/>
                </a:moveTo>
                <a:lnTo>
                  <a:pt x="2489825" y="0"/>
                </a:lnTo>
                <a:lnTo>
                  <a:pt x="2489825" y="3123670"/>
                </a:lnTo>
                <a:lnTo>
                  <a:pt x="0" y="31236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5" name="TextBox 5"/>
          <p:cNvSpPr txBox="1"/>
          <p:nvPr/>
        </p:nvSpPr>
        <p:spPr>
          <a:xfrm>
            <a:off x="2237249" y="2739911"/>
            <a:ext cx="14205904" cy="1232888"/>
          </a:xfrm>
          <a:prstGeom prst="rect">
            <a:avLst/>
          </a:prstGeom>
        </p:spPr>
        <p:txBody>
          <a:bodyPr lIns="0" tIns="0" rIns="0" bIns="0" rtlCol="0" anchor="t">
            <a:spAutoFit/>
          </a:bodyPr>
          <a:lstStyle/>
          <a:p>
            <a:pPr algn="ctr">
              <a:lnSpc>
                <a:spcPts val="3347"/>
              </a:lnSpc>
              <a:spcBef>
                <a:spcPct val="0"/>
              </a:spcBef>
            </a:pPr>
            <a:r>
              <a:rPr lang="en-US" sz="2391"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6" name="TextBox 6"/>
          <p:cNvSpPr txBox="1"/>
          <p:nvPr/>
        </p:nvSpPr>
        <p:spPr>
          <a:xfrm>
            <a:off x="2311985" y="6458533"/>
            <a:ext cx="14056431" cy="2209809"/>
          </a:xfrm>
          <a:prstGeom prst="rect">
            <a:avLst/>
          </a:prstGeom>
        </p:spPr>
        <p:txBody>
          <a:bodyPr lIns="0" tIns="0" rIns="0" bIns="0" rtlCol="0" anchor="t">
            <a:spAutoFit/>
          </a:bodyPr>
          <a:lstStyle/>
          <a:p>
            <a:pPr algn="ctr">
              <a:lnSpc>
                <a:spcPts val="3382"/>
              </a:lnSpc>
            </a:pPr>
            <a:endParaRPr/>
          </a:p>
          <a:p>
            <a:pPr algn="ctr">
              <a:lnSpc>
                <a:spcPts val="785"/>
              </a:lnSpc>
            </a:pPr>
            <a:endParaRPr/>
          </a:p>
          <a:p>
            <a:pPr algn="ctr">
              <a:lnSpc>
                <a:spcPts val="3382"/>
              </a:lnSpc>
            </a:pPr>
            <a:r>
              <a:rPr lang="en-US" sz="2416"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3382"/>
              </a:lnSpc>
              <a:spcBef>
                <a:spcPct val="0"/>
              </a:spcBef>
            </a:pPr>
            <a:endParaRPr lang="en-US" sz="2416" b="1">
              <a:solidFill>
                <a:srgbClr val="4B3825"/>
              </a:solidFill>
              <a:latin typeface="Alegreya Bold"/>
              <a:ea typeface="Alegreya Bold"/>
              <a:cs typeface="Alegreya Bold"/>
              <a:sym typeface="Alegreya Bold"/>
            </a:endParaRPr>
          </a:p>
        </p:txBody>
      </p:sp>
      <p:sp>
        <p:nvSpPr>
          <p:cNvPr id="7" name="Freeform 7"/>
          <p:cNvSpPr/>
          <p:nvPr/>
        </p:nvSpPr>
        <p:spPr>
          <a:xfrm>
            <a:off x="12772648" y="3895072"/>
            <a:ext cx="2546330" cy="2986897"/>
          </a:xfrm>
          <a:custGeom>
            <a:avLst/>
            <a:gdLst/>
            <a:ahLst/>
            <a:cxnLst/>
            <a:rect l="l" t="t" r="r" b="b"/>
            <a:pathLst>
              <a:path w="2546330" h="2986897">
                <a:moveTo>
                  <a:pt x="0" y="0"/>
                </a:moveTo>
                <a:lnTo>
                  <a:pt x="2546330" y="0"/>
                </a:lnTo>
                <a:lnTo>
                  <a:pt x="2546330" y="2986897"/>
                </a:lnTo>
                <a:lnTo>
                  <a:pt x="0" y="2986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8" name="TextBox 8"/>
          <p:cNvSpPr txBox="1"/>
          <p:nvPr/>
        </p:nvSpPr>
        <p:spPr>
          <a:xfrm>
            <a:off x="3171472" y="1996325"/>
            <a:ext cx="12337458" cy="399687"/>
          </a:xfrm>
          <a:prstGeom prst="rect">
            <a:avLst/>
          </a:prstGeom>
        </p:spPr>
        <p:txBody>
          <a:bodyPr lIns="0" tIns="0" rIns="0" bIns="0" rtlCol="0" anchor="t">
            <a:spAutoFit/>
          </a:bodyPr>
          <a:lstStyle/>
          <a:p>
            <a:pPr algn="ctr">
              <a:lnSpc>
                <a:spcPts val="3245"/>
              </a:lnSpc>
              <a:spcBef>
                <a:spcPct val="0"/>
              </a:spcBef>
            </a:pPr>
            <a:r>
              <a:rPr lang="en-US" sz="2318"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9" name="TextBox 9"/>
          <p:cNvSpPr txBox="1"/>
          <p:nvPr/>
        </p:nvSpPr>
        <p:spPr>
          <a:xfrm>
            <a:off x="6493179" y="4319373"/>
            <a:ext cx="5694042" cy="2100196"/>
          </a:xfrm>
          <a:prstGeom prst="rect">
            <a:avLst/>
          </a:prstGeom>
        </p:spPr>
        <p:txBody>
          <a:bodyPr lIns="0" tIns="0" rIns="0" bIns="0" rtlCol="0" anchor="t">
            <a:spAutoFit/>
          </a:bodyPr>
          <a:lstStyle/>
          <a:p>
            <a:pPr algn="ctr">
              <a:lnSpc>
                <a:spcPts val="3397"/>
              </a:lnSpc>
            </a:pPr>
            <a:r>
              <a:rPr lang="en-US" sz="2427" b="1">
                <a:solidFill>
                  <a:srgbClr val="4B3825"/>
                </a:solidFill>
                <a:latin typeface="Alegreya Bold"/>
                <a:ea typeface="Alegreya Bold"/>
                <a:cs typeface="Alegreya Bold"/>
                <a:sym typeface="Alegreya Bold"/>
              </a:rPr>
              <a:t>Εὐλογητὸς εἶ Χριστὲ ὁ Θεὸς ἡμῶν, </a:t>
            </a:r>
          </a:p>
          <a:p>
            <a:pPr algn="ctr">
              <a:lnSpc>
                <a:spcPts val="3397"/>
              </a:lnSpc>
            </a:pPr>
            <a:r>
              <a:rPr lang="en-US" sz="2427" b="1">
                <a:solidFill>
                  <a:srgbClr val="4B3825"/>
                </a:solidFill>
                <a:latin typeface="Alegreya Bold"/>
                <a:ea typeface="Alegreya Bold"/>
                <a:cs typeface="Alegreya Bold"/>
                <a:sym typeface="Alegreya Bold"/>
              </a:rPr>
              <a:t>ὁ πανσόφους τοὺς ἁλιεῖς ἀναδείξας, </a:t>
            </a:r>
          </a:p>
          <a:p>
            <a:pPr algn="ctr">
              <a:lnSpc>
                <a:spcPts val="3397"/>
              </a:lnSpc>
            </a:pPr>
            <a:r>
              <a:rPr lang="en-US" sz="2427" b="1">
                <a:solidFill>
                  <a:srgbClr val="4B3825"/>
                </a:solidFill>
                <a:latin typeface="Alegreya Bold"/>
                <a:ea typeface="Alegreya Bold"/>
                <a:cs typeface="Alegreya Bold"/>
                <a:sym typeface="Alegreya Bold"/>
              </a:rPr>
              <a:t>καταπέμψας αὐτοῖς τὸ Πνεῦμα τὸ Ἅγιον, </a:t>
            </a:r>
          </a:p>
          <a:p>
            <a:pPr algn="ctr">
              <a:lnSpc>
                <a:spcPts val="3397"/>
              </a:lnSpc>
            </a:pPr>
            <a:r>
              <a:rPr lang="en-US" sz="2427"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3397"/>
              </a:lnSpc>
              <a:spcBef>
                <a:spcPct val="0"/>
              </a:spcBef>
            </a:pPr>
            <a:r>
              <a:rPr lang="en-US" sz="2427" b="1">
                <a:solidFill>
                  <a:srgbClr val="4B3825"/>
                </a:solidFill>
                <a:latin typeface="Alegreya Bold"/>
                <a:ea typeface="Alegreya Bold"/>
                <a:cs typeface="Alegreya Bold"/>
                <a:sym typeface="Alegreya Bold"/>
              </a:rPr>
              <a:t>Φιλάνθρωπε, δόξα σοι.</a:t>
            </a:r>
          </a:p>
        </p:txBody>
      </p:sp>
      <p:sp>
        <p:nvSpPr>
          <p:cNvPr id="10" name="Freeform 10"/>
          <p:cNvSpPr/>
          <p:nvPr/>
        </p:nvSpPr>
        <p:spPr>
          <a:xfrm>
            <a:off x="352682" y="1645358"/>
            <a:ext cx="1352036" cy="1730046"/>
          </a:xfrm>
          <a:custGeom>
            <a:avLst/>
            <a:gdLst/>
            <a:ahLst/>
            <a:cxnLst/>
            <a:rect l="l" t="t" r="r" b="b"/>
            <a:pathLst>
              <a:path w="1352036" h="1730046">
                <a:moveTo>
                  <a:pt x="0" y="0"/>
                </a:moveTo>
                <a:lnTo>
                  <a:pt x="1352036" y="0"/>
                </a:lnTo>
                <a:lnTo>
                  <a:pt x="1352036" y="1730047"/>
                </a:lnTo>
                <a:lnTo>
                  <a:pt x="0" y="1730047"/>
                </a:lnTo>
                <a:lnTo>
                  <a:pt x="0" y="0"/>
                </a:lnTo>
                <a:close/>
              </a:path>
            </a:pathLst>
          </a:custGeom>
          <a:blipFill>
            <a:blip r:embed="rId7"/>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598082" y="1038225"/>
            <a:ext cx="17815349" cy="723206"/>
          </a:xfrm>
          <a:prstGeom prst="rect">
            <a:avLst/>
          </a:prstGeom>
        </p:spPr>
        <p:txBody>
          <a:bodyPr lIns="0" tIns="0" rIns="0" bIns="0" rtlCol="0" anchor="t">
            <a:spAutoFit/>
          </a:bodyPr>
          <a:lstStyle/>
          <a:p>
            <a:pPr algn="ctr">
              <a:lnSpc>
                <a:spcPts val="5636"/>
              </a:lnSpc>
              <a:spcBef>
                <a:spcPct val="0"/>
              </a:spcBef>
            </a:pPr>
            <a:r>
              <a:rPr lang="en-US" sz="4817">
                <a:solidFill>
                  <a:srgbClr val="4B3825"/>
                </a:solidFill>
                <a:latin typeface="Starzy 3"/>
                <a:ea typeface="Starzy 3"/>
                <a:cs typeface="Starzy 3"/>
                <a:sym typeface="Starzy 3"/>
              </a:rPr>
              <a:t>Μήπως γνωρίζετε ποιο γεγονός γιορτάζει  2 Φεβρ. η Εκκλησία μας;</a:t>
            </a:r>
          </a:p>
        </p:txBody>
      </p:sp>
      <p:sp>
        <p:nvSpPr>
          <p:cNvPr id="4" name="Freeform 4"/>
          <p:cNvSpPr/>
          <p:nvPr/>
        </p:nvSpPr>
        <p:spPr>
          <a:xfrm>
            <a:off x="-4152403" y="0"/>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3"/>
            <a:stretch>
              <a:fillRect r="-200100"/>
            </a:stretch>
          </a:blipFill>
        </p:spPr>
        <p:txBody>
          <a:bodyPr/>
          <a:lstStyle/>
          <a:p>
            <a:endParaRPr lang="el-GR"/>
          </a:p>
        </p:txBody>
      </p:sp>
      <p:grpSp>
        <p:nvGrpSpPr>
          <p:cNvPr id="5" name="Group 5"/>
          <p:cNvGrpSpPr/>
          <p:nvPr/>
        </p:nvGrpSpPr>
        <p:grpSpPr>
          <a:xfrm rot="-317986">
            <a:off x="1709043" y="2328255"/>
            <a:ext cx="8518879" cy="5630491"/>
            <a:chOff x="0" y="0"/>
            <a:chExt cx="2719250" cy="1797268"/>
          </a:xfrm>
        </p:grpSpPr>
        <p:sp>
          <p:nvSpPr>
            <p:cNvPr id="6" name="Freeform 6"/>
            <p:cNvSpPr/>
            <p:nvPr/>
          </p:nvSpPr>
          <p:spPr>
            <a:xfrm>
              <a:off x="0" y="0"/>
              <a:ext cx="2719250" cy="1797268"/>
            </a:xfrm>
            <a:custGeom>
              <a:avLst/>
              <a:gdLst/>
              <a:ahLst/>
              <a:cxnLst/>
              <a:rect l="l" t="t" r="r" b="b"/>
              <a:pathLst>
                <a:path w="2719250" h="1797268">
                  <a:moveTo>
                    <a:pt x="0" y="0"/>
                  </a:moveTo>
                  <a:lnTo>
                    <a:pt x="2719250" y="0"/>
                  </a:lnTo>
                  <a:lnTo>
                    <a:pt x="2719250" y="1797268"/>
                  </a:lnTo>
                  <a:lnTo>
                    <a:pt x="0" y="1797268"/>
                  </a:lnTo>
                  <a:close/>
                </a:path>
              </a:pathLst>
            </a:custGeom>
            <a:solidFill>
              <a:srgbClr val="EBE7E0"/>
            </a:solidFill>
          </p:spPr>
          <p:txBody>
            <a:bodyPr/>
            <a:lstStyle/>
            <a:p>
              <a:endParaRPr lang="el-GR"/>
            </a:p>
          </p:txBody>
        </p:sp>
        <p:sp>
          <p:nvSpPr>
            <p:cNvPr id="7" name="TextBox 7"/>
            <p:cNvSpPr txBox="1"/>
            <p:nvPr/>
          </p:nvSpPr>
          <p:spPr>
            <a:xfrm>
              <a:off x="0" y="38100"/>
              <a:ext cx="2719250" cy="1759168"/>
            </a:xfrm>
            <a:prstGeom prst="rect">
              <a:avLst/>
            </a:prstGeom>
          </p:spPr>
          <p:txBody>
            <a:bodyPr lIns="46838" tIns="46838" rIns="46838" bIns="46838" rtlCol="0" anchor="ctr"/>
            <a:lstStyle/>
            <a:p>
              <a:pPr algn="ctr">
                <a:lnSpc>
                  <a:spcPts val="2258"/>
                </a:lnSpc>
              </a:pPr>
              <a:endParaRPr/>
            </a:p>
          </p:txBody>
        </p:sp>
      </p:grpSp>
      <p:sp>
        <p:nvSpPr>
          <p:cNvPr id="8" name="TextBox 8"/>
          <p:cNvSpPr txBox="1"/>
          <p:nvPr/>
        </p:nvSpPr>
        <p:spPr>
          <a:xfrm rot="-349320">
            <a:off x="1884127" y="3108852"/>
            <a:ext cx="8169678" cy="3842656"/>
          </a:xfrm>
          <a:prstGeom prst="rect">
            <a:avLst/>
          </a:prstGeom>
        </p:spPr>
        <p:txBody>
          <a:bodyPr lIns="0" tIns="0" rIns="0" bIns="0" rtlCol="0" anchor="t">
            <a:spAutoFit/>
          </a:bodyPr>
          <a:lstStyle/>
          <a:p>
            <a:pPr algn="ctr">
              <a:lnSpc>
                <a:spcPts val="5044"/>
              </a:lnSpc>
              <a:spcBef>
                <a:spcPct val="0"/>
              </a:spcBef>
            </a:pPr>
            <a:r>
              <a:rPr lang="en-US" sz="4311">
                <a:solidFill>
                  <a:srgbClr val="4B3825"/>
                </a:solidFill>
                <a:latin typeface="Starzy 3"/>
                <a:ea typeface="Starzy 3"/>
                <a:cs typeface="Starzy 3"/>
                <a:sym typeface="Starzy 3"/>
              </a:rPr>
              <a:t>Την Υπαπαντή του Κυρίου, δηλαδή την υποδοχή του Κυρίου από τον γέροντα Συμεών, όταν η Θεοτόκος Μαρία και ο δίκαιος Ιωσήφ, κατά το ιουδαϊκό τυπικό, έφεραν τον νεογέννητο Χριστό, ως βρέφος σαράντα ημερών, στον ναό του Σολομώντα.</a:t>
            </a:r>
          </a:p>
        </p:txBody>
      </p:sp>
      <p:sp>
        <p:nvSpPr>
          <p:cNvPr id="9" name="Freeform 9"/>
          <p:cNvSpPr/>
          <p:nvPr/>
        </p:nvSpPr>
        <p:spPr>
          <a:xfrm>
            <a:off x="9318527" y="4638932"/>
            <a:ext cx="10604177" cy="6082941"/>
          </a:xfrm>
          <a:custGeom>
            <a:avLst/>
            <a:gdLst/>
            <a:ahLst/>
            <a:cxnLst/>
            <a:rect l="l" t="t" r="r" b="b"/>
            <a:pathLst>
              <a:path w="10604177" h="6082941">
                <a:moveTo>
                  <a:pt x="0" y="0"/>
                </a:moveTo>
                <a:lnTo>
                  <a:pt x="10604177" y="0"/>
                </a:lnTo>
                <a:lnTo>
                  <a:pt x="10604177" y="6082942"/>
                </a:lnTo>
                <a:lnTo>
                  <a:pt x="0" y="6082942"/>
                </a:lnTo>
                <a:lnTo>
                  <a:pt x="0" y="0"/>
                </a:lnTo>
                <a:close/>
              </a:path>
            </a:pathLst>
          </a:custGeom>
          <a:blipFill>
            <a:blip r:embed="rId4"/>
            <a:stretch>
              <a:fillRect t="-1489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924C"/>
        </a:solidFill>
        <a:effectLst/>
      </p:bgPr>
    </p:bg>
    <p:spTree>
      <p:nvGrpSpPr>
        <p:cNvPr id="1" name=""/>
        <p:cNvGrpSpPr/>
        <p:nvPr/>
      </p:nvGrpSpPr>
      <p:grpSpPr>
        <a:xfrm>
          <a:off x="0" y="0"/>
          <a:ext cx="0" cy="0"/>
          <a:chOff x="0" y="0"/>
          <a:chExt cx="0" cy="0"/>
        </a:xfrm>
      </p:grpSpPr>
      <p:sp>
        <p:nvSpPr>
          <p:cNvPr id="2" name="Freeform 2"/>
          <p:cNvSpPr/>
          <p:nvPr/>
        </p:nvSpPr>
        <p:spPr>
          <a:xfrm>
            <a:off x="1948209" y="1028700"/>
            <a:ext cx="14631101" cy="9426571"/>
          </a:xfrm>
          <a:custGeom>
            <a:avLst/>
            <a:gdLst/>
            <a:ahLst/>
            <a:cxnLst/>
            <a:rect l="l" t="t" r="r" b="b"/>
            <a:pathLst>
              <a:path w="14631101" h="9426571">
                <a:moveTo>
                  <a:pt x="0" y="0"/>
                </a:moveTo>
                <a:lnTo>
                  <a:pt x="14631101" y="0"/>
                </a:lnTo>
                <a:lnTo>
                  <a:pt x="14631101" y="9426571"/>
                </a:lnTo>
                <a:lnTo>
                  <a:pt x="0" y="9426571"/>
                </a:lnTo>
                <a:lnTo>
                  <a:pt x="0" y="0"/>
                </a:lnTo>
                <a:close/>
              </a:path>
            </a:pathLst>
          </a:custGeom>
          <a:blipFill>
            <a:blip r:embed="rId2"/>
            <a:stretch>
              <a:fillRect l="-8348" r="-7803" b="-1408"/>
            </a:stretch>
          </a:blipFill>
        </p:spPr>
        <p:txBody>
          <a:bodyPr/>
          <a:lstStyle/>
          <a:p>
            <a:endParaRPr lang="el-GR"/>
          </a:p>
        </p:txBody>
      </p:sp>
      <p:sp>
        <p:nvSpPr>
          <p:cNvPr id="3" name="Freeform 3"/>
          <p:cNvSpPr/>
          <p:nvPr/>
        </p:nvSpPr>
        <p:spPr>
          <a:xfrm flipV="1">
            <a:off x="-10157500" y="-2124548"/>
            <a:ext cx="12578412" cy="20369897"/>
          </a:xfrm>
          <a:custGeom>
            <a:avLst/>
            <a:gdLst/>
            <a:ahLst/>
            <a:cxnLst/>
            <a:rect l="l" t="t" r="r" b="b"/>
            <a:pathLst>
              <a:path w="12578412" h="20369897">
                <a:moveTo>
                  <a:pt x="0" y="20369897"/>
                </a:moveTo>
                <a:lnTo>
                  <a:pt x="12578412" y="20369897"/>
                </a:lnTo>
                <a:lnTo>
                  <a:pt x="12578412" y="0"/>
                </a:lnTo>
                <a:lnTo>
                  <a:pt x="0" y="0"/>
                </a:lnTo>
                <a:lnTo>
                  <a:pt x="0" y="20369897"/>
                </a:lnTo>
                <a:close/>
              </a:path>
            </a:pathLst>
          </a:custGeom>
          <a:blipFill>
            <a:blip r:embed="rId3"/>
            <a:stretch>
              <a:fillRect/>
            </a:stretch>
          </a:blipFill>
        </p:spPr>
        <p:txBody>
          <a:bodyPr/>
          <a:lstStyle/>
          <a:p>
            <a:endParaRPr lang="el-GR"/>
          </a:p>
        </p:txBody>
      </p:sp>
      <p:sp>
        <p:nvSpPr>
          <p:cNvPr id="4" name="Freeform 4"/>
          <p:cNvSpPr/>
          <p:nvPr/>
        </p:nvSpPr>
        <p:spPr>
          <a:xfrm flipV="1">
            <a:off x="16579310" y="-2492278"/>
            <a:ext cx="12578412" cy="20369897"/>
          </a:xfrm>
          <a:custGeom>
            <a:avLst/>
            <a:gdLst/>
            <a:ahLst/>
            <a:cxnLst/>
            <a:rect l="l" t="t" r="r" b="b"/>
            <a:pathLst>
              <a:path w="12578412" h="20369897">
                <a:moveTo>
                  <a:pt x="0" y="20369897"/>
                </a:moveTo>
                <a:lnTo>
                  <a:pt x="12578412" y="20369897"/>
                </a:lnTo>
                <a:lnTo>
                  <a:pt x="12578412" y="0"/>
                </a:lnTo>
                <a:lnTo>
                  <a:pt x="0" y="0"/>
                </a:lnTo>
                <a:lnTo>
                  <a:pt x="0" y="20369897"/>
                </a:lnTo>
                <a:close/>
              </a:path>
            </a:pathLst>
          </a:custGeom>
          <a:blipFill>
            <a:blip r:embed="rId3"/>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flipV="1">
            <a:off x="-1315294" y="-2278661"/>
            <a:ext cx="15660662" cy="20369897"/>
          </a:xfrm>
          <a:custGeom>
            <a:avLst/>
            <a:gdLst/>
            <a:ahLst/>
            <a:cxnLst/>
            <a:rect l="l" t="t" r="r" b="b"/>
            <a:pathLst>
              <a:path w="15660662" h="20369897">
                <a:moveTo>
                  <a:pt x="0" y="20369897"/>
                </a:moveTo>
                <a:lnTo>
                  <a:pt x="15660662" y="20369897"/>
                </a:lnTo>
                <a:lnTo>
                  <a:pt x="15660662" y="0"/>
                </a:lnTo>
                <a:lnTo>
                  <a:pt x="0" y="0"/>
                </a:lnTo>
                <a:lnTo>
                  <a:pt x="0" y="20369897"/>
                </a:lnTo>
                <a:close/>
              </a:path>
            </a:pathLst>
          </a:custGeom>
          <a:blipFill>
            <a:blip r:embed="rId2"/>
            <a:stretch>
              <a:fillRect t="-12252" b="-12252"/>
            </a:stretch>
          </a:blipFill>
        </p:spPr>
        <p:txBody>
          <a:bodyPr/>
          <a:lstStyle/>
          <a:p>
            <a:endParaRPr lang="el-GR"/>
          </a:p>
        </p:txBody>
      </p:sp>
      <p:sp>
        <p:nvSpPr>
          <p:cNvPr id="3" name="TextBox 3"/>
          <p:cNvSpPr txBox="1"/>
          <p:nvPr/>
        </p:nvSpPr>
        <p:spPr>
          <a:xfrm>
            <a:off x="12641722" y="1186970"/>
            <a:ext cx="5376764" cy="2477413"/>
          </a:xfrm>
          <a:prstGeom prst="rect">
            <a:avLst/>
          </a:prstGeom>
        </p:spPr>
        <p:txBody>
          <a:bodyPr lIns="0" tIns="0" rIns="0" bIns="0" rtlCol="0" anchor="t">
            <a:spAutoFit/>
          </a:bodyPr>
          <a:lstStyle/>
          <a:p>
            <a:pPr algn="ctr">
              <a:lnSpc>
                <a:spcPts val="6581"/>
              </a:lnSpc>
              <a:spcBef>
                <a:spcPct val="0"/>
              </a:spcBef>
            </a:pPr>
            <a:r>
              <a:rPr lang="en-US" sz="4700" spc="14">
                <a:solidFill>
                  <a:srgbClr val="000000"/>
                </a:solidFill>
                <a:latin typeface="Starzy 3"/>
                <a:ea typeface="Starzy 3"/>
                <a:cs typeface="Starzy 3"/>
                <a:sym typeface="Starzy 3"/>
              </a:rPr>
              <a:t>Σε ποιο χώρο τοποθετεί ο αγιογράφος τη σκηνή</a:t>
            </a:r>
          </a:p>
          <a:p>
            <a:pPr algn="ctr">
              <a:lnSpc>
                <a:spcPts val="6581"/>
              </a:lnSpc>
              <a:spcBef>
                <a:spcPct val="0"/>
              </a:spcBef>
            </a:pPr>
            <a:r>
              <a:rPr lang="en-US" sz="4700" spc="14">
                <a:solidFill>
                  <a:srgbClr val="000000"/>
                </a:solidFill>
                <a:latin typeface="Starzy 3"/>
                <a:ea typeface="Starzy 3"/>
                <a:cs typeface="Starzy 3"/>
                <a:sym typeface="Starzy 3"/>
              </a:rPr>
              <a:t> που απεικονίζει;</a:t>
            </a:r>
          </a:p>
        </p:txBody>
      </p:sp>
      <p:sp>
        <p:nvSpPr>
          <p:cNvPr id="4" name="Freeform 4"/>
          <p:cNvSpPr/>
          <p:nvPr/>
        </p:nvSpPr>
        <p:spPr>
          <a:xfrm>
            <a:off x="1955574" y="546895"/>
            <a:ext cx="8096193" cy="9264301"/>
          </a:xfrm>
          <a:custGeom>
            <a:avLst/>
            <a:gdLst/>
            <a:ahLst/>
            <a:cxnLst/>
            <a:rect l="l" t="t" r="r" b="b"/>
            <a:pathLst>
              <a:path w="8096193" h="9264301">
                <a:moveTo>
                  <a:pt x="0" y="0"/>
                </a:moveTo>
                <a:lnTo>
                  <a:pt x="8096194" y="0"/>
                </a:lnTo>
                <a:lnTo>
                  <a:pt x="8096194" y="9264301"/>
                </a:lnTo>
                <a:lnTo>
                  <a:pt x="0" y="9264301"/>
                </a:lnTo>
                <a:lnTo>
                  <a:pt x="0" y="0"/>
                </a:lnTo>
                <a:close/>
              </a:path>
            </a:pathLst>
          </a:custGeom>
          <a:blipFill>
            <a:blip r:embed="rId3"/>
            <a:stretch>
              <a:fillRect l="-52404" r="-59867" b="-4347"/>
            </a:stretch>
          </a:blipFill>
        </p:spPr>
        <p:txBody>
          <a:bodyPr/>
          <a:lstStyle/>
          <a:p>
            <a:endParaRPr lang="el-GR"/>
          </a:p>
        </p:txBody>
      </p:sp>
      <p:sp>
        <p:nvSpPr>
          <p:cNvPr id="5" name="Freeform 5"/>
          <p:cNvSpPr/>
          <p:nvPr/>
        </p:nvSpPr>
        <p:spPr>
          <a:xfrm>
            <a:off x="10955972" y="5143500"/>
            <a:ext cx="7940773" cy="4555116"/>
          </a:xfrm>
          <a:custGeom>
            <a:avLst/>
            <a:gdLst/>
            <a:ahLst/>
            <a:cxnLst/>
            <a:rect l="l" t="t" r="r" b="b"/>
            <a:pathLst>
              <a:path w="7940773" h="4555116">
                <a:moveTo>
                  <a:pt x="0" y="0"/>
                </a:moveTo>
                <a:lnTo>
                  <a:pt x="7940774" y="0"/>
                </a:lnTo>
                <a:lnTo>
                  <a:pt x="7940774" y="4555116"/>
                </a:lnTo>
                <a:lnTo>
                  <a:pt x="0" y="4555116"/>
                </a:lnTo>
                <a:lnTo>
                  <a:pt x="0" y="0"/>
                </a:lnTo>
                <a:close/>
              </a:path>
            </a:pathLst>
          </a:custGeom>
          <a:blipFill>
            <a:blip r:embed="rId4"/>
            <a:stretch>
              <a:fillRect t="-1489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7E0"/>
        </a:solidFill>
        <a:effectLst/>
      </p:bgPr>
    </p:bg>
    <p:spTree>
      <p:nvGrpSpPr>
        <p:cNvPr id="1" name=""/>
        <p:cNvGrpSpPr/>
        <p:nvPr/>
      </p:nvGrpSpPr>
      <p:grpSpPr>
        <a:xfrm>
          <a:off x="0" y="0"/>
          <a:ext cx="0" cy="0"/>
          <a:chOff x="0" y="0"/>
          <a:chExt cx="0" cy="0"/>
        </a:xfrm>
      </p:grpSpPr>
      <p:sp>
        <p:nvSpPr>
          <p:cNvPr id="2" name="Freeform 2"/>
          <p:cNvSpPr/>
          <p:nvPr/>
        </p:nvSpPr>
        <p:spPr>
          <a:xfrm>
            <a:off x="16964591" y="-148282"/>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
        <p:nvSpPr>
          <p:cNvPr id="3" name="TextBox 3"/>
          <p:cNvSpPr txBox="1"/>
          <p:nvPr/>
        </p:nvSpPr>
        <p:spPr>
          <a:xfrm>
            <a:off x="493390" y="62976"/>
            <a:ext cx="17301220" cy="809702"/>
          </a:xfrm>
          <a:prstGeom prst="rect">
            <a:avLst/>
          </a:prstGeom>
        </p:spPr>
        <p:txBody>
          <a:bodyPr lIns="0" tIns="0" rIns="0" bIns="0" rtlCol="0" anchor="t">
            <a:spAutoFit/>
          </a:bodyPr>
          <a:lstStyle/>
          <a:p>
            <a:pPr algn="ctr">
              <a:lnSpc>
                <a:spcPts val="6581"/>
              </a:lnSpc>
              <a:spcBef>
                <a:spcPct val="0"/>
              </a:spcBef>
            </a:pPr>
            <a:r>
              <a:rPr lang="en-US" sz="4700" spc="14">
                <a:solidFill>
                  <a:srgbClr val="000000"/>
                </a:solidFill>
                <a:latin typeface="Starzy 3"/>
                <a:ea typeface="Starzy 3"/>
                <a:cs typeface="Starzy 3"/>
                <a:sym typeface="Starzy 3"/>
              </a:rPr>
              <a:t>Πόσα και ποια πρόσωπα παρουσιάζονται  στην εικόνα της Υπαπαντής; </a:t>
            </a:r>
          </a:p>
        </p:txBody>
      </p:sp>
      <p:sp>
        <p:nvSpPr>
          <p:cNvPr id="4" name="Freeform 4"/>
          <p:cNvSpPr/>
          <p:nvPr/>
        </p:nvSpPr>
        <p:spPr>
          <a:xfrm>
            <a:off x="1948209" y="1028700"/>
            <a:ext cx="14631101" cy="9426571"/>
          </a:xfrm>
          <a:custGeom>
            <a:avLst/>
            <a:gdLst/>
            <a:ahLst/>
            <a:cxnLst/>
            <a:rect l="l" t="t" r="r" b="b"/>
            <a:pathLst>
              <a:path w="14631101" h="9426571">
                <a:moveTo>
                  <a:pt x="0" y="0"/>
                </a:moveTo>
                <a:lnTo>
                  <a:pt x="14631101" y="0"/>
                </a:lnTo>
                <a:lnTo>
                  <a:pt x="14631101" y="9426571"/>
                </a:lnTo>
                <a:lnTo>
                  <a:pt x="0" y="9426571"/>
                </a:lnTo>
                <a:lnTo>
                  <a:pt x="0" y="0"/>
                </a:lnTo>
                <a:close/>
              </a:path>
            </a:pathLst>
          </a:custGeom>
          <a:blipFill>
            <a:blip r:embed="rId3"/>
            <a:stretch>
              <a:fillRect l="-8348" r="-7803" b="-1408"/>
            </a:stretch>
          </a:blipFill>
        </p:spPr>
        <p:txBody>
          <a:bodyPr/>
          <a:lstStyle/>
          <a:p>
            <a:endParaRPr lang="el-GR"/>
          </a:p>
        </p:txBody>
      </p:sp>
      <p:sp>
        <p:nvSpPr>
          <p:cNvPr id="5" name="Freeform 5"/>
          <p:cNvSpPr/>
          <p:nvPr/>
        </p:nvSpPr>
        <p:spPr>
          <a:xfrm>
            <a:off x="4922226" y="2993675"/>
            <a:ext cx="2695203" cy="7196059"/>
          </a:xfrm>
          <a:custGeom>
            <a:avLst/>
            <a:gdLst/>
            <a:ahLst/>
            <a:cxnLst/>
            <a:rect l="l" t="t" r="r" b="b"/>
            <a:pathLst>
              <a:path w="2695203" h="7196059">
                <a:moveTo>
                  <a:pt x="0" y="0"/>
                </a:moveTo>
                <a:lnTo>
                  <a:pt x="2695203" y="0"/>
                </a:lnTo>
                <a:lnTo>
                  <a:pt x="2695203" y="7196059"/>
                </a:lnTo>
                <a:lnTo>
                  <a:pt x="0" y="7196059"/>
                </a:lnTo>
                <a:lnTo>
                  <a:pt x="0" y="0"/>
                </a:lnTo>
                <a:close/>
              </a:path>
            </a:pathLst>
          </a:custGeom>
          <a:blipFill>
            <a:blip r:embed="rId4"/>
            <a:stretch>
              <a:fillRect l="-155665" t="-27306" r="-374876" b="-5535"/>
            </a:stretch>
          </a:blipFill>
        </p:spPr>
        <p:txBody>
          <a:bodyPr/>
          <a:lstStyle/>
          <a:p>
            <a:endParaRPr lang="el-GR"/>
          </a:p>
        </p:txBody>
      </p:sp>
      <p:sp>
        <p:nvSpPr>
          <p:cNvPr id="6" name="Freeform 6"/>
          <p:cNvSpPr/>
          <p:nvPr/>
        </p:nvSpPr>
        <p:spPr>
          <a:xfrm>
            <a:off x="9794834" y="2754692"/>
            <a:ext cx="3133339" cy="6996906"/>
          </a:xfrm>
          <a:custGeom>
            <a:avLst/>
            <a:gdLst/>
            <a:ahLst/>
            <a:cxnLst/>
            <a:rect l="l" t="t" r="r" b="b"/>
            <a:pathLst>
              <a:path w="3133339" h="6996906">
                <a:moveTo>
                  <a:pt x="0" y="0"/>
                </a:moveTo>
                <a:lnTo>
                  <a:pt x="3133339" y="0"/>
                </a:lnTo>
                <a:lnTo>
                  <a:pt x="3133339" y="6996906"/>
                </a:lnTo>
                <a:lnTo>
                  <a:pt x="0" y="6996906"/>
                </a:lnTo>
                <a:lnTo>
                  <a:pt x="0" y="0"/>
                </a:lnTo>
                <a:close/>
              </a:path>
            </a:pathLst>
          </a:custGeom>
          <a:blipFill>
            <a:blip r:embed="rId5"/>
            <a:stretch>
              <a:fillRect l="-289406" t="-24667" r="-152966" b="-11954"/>
            </a:stretch>
          </a:blipFill>
        </p:spPr>
        <p:txBody>
          <a:bodyPr/>
          <a:lstStyle/>
          <a:p>
            <a:endParaRPr lang="el-GR"/>
          </a:p>
        </p:txBody>
      </p:sp>
      <p:sp>
        <p:nvSpPr>
          <p:cNvPr id="7" name="Freeform 7"/>
          <p:cNvSpPr/>
          <p:nvPr/>
        </p:nvSpPr>
        <p:spPr>
          <a:xfrm>
            <a:off x="3090019" y="2927291"/>
            <a:ext cx="1593223" cy="1566670"/>
          </a:xfrm>
          <a:custGeom>
            <a:avLst/>
            <a:gdLst/>
            <a:ahLst/>
            <a:cxnLst/>
            <a:rect l="l" t="t" r="r" b="b"/>
            <a:pathLst>
              <a:path w="1593223" h="1566670">
                <a:moveTo>
                  <a:pt x="0" y="0"/>
                </a:moveTo>
                <a:lnTo>
                  <a:pt x="1593224" y="0"/>
                </a:lnTo>
                <a:lnTo>
                  <a:pt x="1593224" y="1566670"/>
                </a:lnTo>
                <a:lnTo>
                  <a:pt x="0" y="1566670"/>
                </a:lnTo>
                <a:lnTo>
                  <a:pt x="0" y="0"/>
                </a:lnTo>
                <a:close/>
              </a:path>
            </a:pathLst>
          </a:custGeom>
          <a:blipFill>
            <a:blip r:embed="rId6"/>
            <a:stretch>
              <a:fillRect l="-148333" t="-121186" r="-818333" b="-388983"/>
            </a:stretch>
          </a:blipFill>
        </p:spPr>
        <p:txBody>
          <a:bodyPr/>
          <a:lstStyle/>
          <a:p>
            <a:endParaRPr lang="el-GR"/>
          </a:p>
        </p:txBody>
      </p:sp>
      <p:sp>
        <p:nvSpPr>
          <p:cNvPr id="8" name="Freeform 8"/>
          <p:cNvSpPr/>
          <p:nvPr/>
        </p:nvSpPr>
        <p:spPr>
          <a:xfrm>
            <a:off x="2731544" y="2940568"/>
            <a:ext cx="2562434" cy="7527980"/>
          </a:xfrm>
          <a:custGeom>
            <a:avLst/>
            <a:gdLst/>
            <a:ahLst/>
            <a:cxnLst/>
            <a:rect l="l" t="t" r="r" b="b"/>
            <a:pathLst>
              <a:path w="2562434" h="7527980">
                <a:moveTo>
                  <a:pt x="0" y="0"/>
                </a:moveTo>
                <a:lnTo>
                  <a:pt x="2562434" y="0"/>
                </a:lnTo>
                <a:lnTo>
                  <a:pt x="2562434" y="7527980"/>
                </a:lnTo>
                <a:lnTo>
                  <a:pt x="0" y="7527980"/>
                </a:lnTo>
                <a:lnTo>
                  <a:pt x="0" y="0"/>
                </a:lnTo>
                <a:close/>
              </a:path>
            </a:pathLst>
          </a:custGeom>
          <a:blipFill>
            <a:blip r:embed="rId7"/>
            <a:stretch>
              <a:fillRect l="-78238" t="-25396" r="-484974" b="-1587"/>
            </a:stretch>
          </a:blipFill>
        </p:spPr>
        <p:txBody>
          <a:bodyPr/>
          <a:lstStyle/>
          <a:p>
            <a:endParaRPr lang="el-GR" dirty="0"/>
          </a:p>
        </p:txBody>
      </p:sp>
      <p:sp>
        <p:nvSpPr>
          <p:cNvPr id="9" name="Freeform 9"/>
          <p:cNvSpPr/>
          <p:nvPr/>
        </p:nvSpPr>
        <p:spPr>
          <a:xfrm>
            <a:off x="9516020" y="4254977"/>
            <a:ext cx="2031360" cy="2350004"/>
          </a:xfrm>
          <a:custGeom>
            <a:avLst/>
            <a:gdLst/>
            <a:ahLst/>
            <a:cxnLst/>
            <a:rect l="l" t="t" r="r" b="b"/>
            <a:pathLst>
              <a:path w="2031360" h="2350004">
                <a:moveTo>
                  <a:pt x="0" y="0"/>
                </a:moveTo>
                <a:lnTo>
                  <a:pt x="2031360" y="0"/>
                </a:lnTo>
                <a:lnTo>
                  <a:pt x="2031360" y="2350005"/>
                </a:lnTo>
                <a:lnTo>
                  <a:pt x="0" y="2350005"/>
                </a:lnTo>
                <a:lnTo>
                  <a:pt x="0" y="0"/>
                </a:lnTo>
                <a:close/>
              </a:path>
            </a:pathLst>
          </a:custGeom>
          <a:blipFill>
            <a:blip r:embed="rId8"/>
            <a:stretch>
              <a:fillRect l="-432679" t="-137288" r="-303921" b="-169491"/>
            </a:stretch>
          </a:blipFill>
        </p:spPr>
        <p:txBody>
          <a:bodyPr/>
          <a:lstStyle/>
          <a:p>
            <a:endParaRPr lang="el-GR"/>
          </a:p>
        </p:txBody>
      </p:sp>
      <p:sp>
        <p:nvSpPr>
          <p:cNvPr id="10" name="Freeform 10"/>
          <p:cNvSpPr/>
          <p:nvPr/>
        </p:nvSpPr>
        <p:spPr>
          <a:xfrm>
            <a:off x="13127326" y="3113167"/>
            <a:ext cx="2801418" cy="7103121"/>
          </a:xfrm>
          <a:custGeom>
            <a:avLst/>
            <a:gdLst/>
            <a:ahLst/>
            <a:cxnLst/>
            <a:rect l="l" t="t" r="r" b="b"/>
            <a:pathLst>
              <a:path w="2801418" h="7103121">
                <a:moveTo>
                  <a:pt x="0" y="0"/>
                </a:moveTo>
                <a:lnTo>
                  <a:pt x="2801418" y="0"/>
                </a:lnTo>
                <a:lnTo>
                  <a:pt x="2801418" y="7103121"/>
                </a:lnTo>
                <a:lnTo>
                  <a:pt x="0" y="7103121"/>
                </a:lnTo>
                <a:lnTo>
                  <a:pt x="0" y="0"/>
                </a:lnTo>
                <a:close/>
              </a:path>
            </a:pathLst>
          </a:custGeom>
          <a:blipFill>
            <a:blip r:embed="rId9"/>
            <a:stretch>
              <a:fillRect l="-442654" t="-29345" r="-63981" b="-5233"/>
            </a:stretch>
          </a:blipFill>
        </p:spPr>
        <p:txBody>
          <a:bodyPr/>
          <a:lstStyle/>
          <a:p>
            <a:endParaRPr lang="el-GR"/>
          </a:p>
        </p:txBody>
      </p:sp>
      <p:sp>
        <p:nvSpPr>
          <p:cNvPr id="11" name="Freeform 11"/>
          <p:cNvSpPr/>
          <p:nvPr/>
        </p:nvSpPr>
        <p:spPr>
          <a:xfrm>
            <a:off x="-4608073" y="0"/>
            <a:ext cx="5908582" cy="10616830"/>
          </a:xfrm>
          <a:custGeom>
            <a:avLst/>
            <a:gdLst/>
            <a:ahLst/>
            <a:cxnLst/>
            <a:rect l="l" t="t" r="r" b="b"/>
            <a:pathLst>
              <a:path w="5908582" h="10616830">
                <a:moveTo>
                  <a:pt x="0" y="0"/>
                </a:moveTo>
                <a:lnTo>
                  <a:pt x="5908582" y="0"/>
                </a:lnTo>
                <a:lnTo>
                  <a:pt x="5908582" y="10616830"/>
                </a:lnTo>
                <a:lnTo>
                  <a:pt x="0" y="10616830"/>
                </a:lnTo>
                <a:lnTo>
                  <a:pt x="0" y="0"/>
                </a:lnTo>
                <a:close/>
              </a:path>
            </a:pathLst>
          </a:custGeom>
          <a:blipFill>
            <a:blip r:embed="rId2"/>
            <a:stretch>
              <a:fillRect r="-200100"/>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8417165" y="904875"/>
            <a:ext cx="6768406" cy="1132914"/>
          </a:xfrm>
          <a:prstGeom prst="rect">
            <a:avLst/>
          </a:prstGeom>
        </p:spPr>
        <p:txBody>
          <a:bodyPr lIns="0" tIns="0" rIns="0" bIns="0" rtlCol="0" anchor="t">
            <a:spAutoFit/>
          </a:bodyPr>
          <a:lstStyle/>
          <a:p>
            <a:pPr algn="ctr">
              <a:lnSpc>
                <a:spcPts val="9295"/>
              </a:lnSpc>
              <a:spcBef>
                <a:spcPct val="0"/>
              </a:spcBef>
            </a:pPr>
            <a:r>
              <a:rPr lang="en-US" sz="6639" spc="19">
                <a:solidFill>
                  <a:srgbClr val="000000"/>
                </a:solidFill>
                <a:latin typeface="Starzy 3"/>
                <a:ea typeface="Starzy 3"/>
                <a:cs typeface="Starzy 3"/>
                <a:sym typeface="Starzy 3"/>
              </a:rPr>
              <a:t>Η Υπεραγία Θεοτόκος:</a:t>
            </a:r>
          </a:p>
        </p:txBody>
      </p:sp>
      <p:sp>
        <p:nvSpPr>
          <p:cNvPr id="4" name="Freeform 4"/>
          <p:cNvSpPr/>
          <p:nvPr/>
        </p:nvSpPr>
        <p:spPr>
          <a:xfrm>
            <a:off x="2186729" y="142594"/>
            <a:ext cx="3720965" cy="9934793"/>
          </a:xfrm>
          <a:custGeom>
            <a:avLst/>
            <a:gdLst/>
            <a:ahLst/>
            <a:cxnLst/>
            <a:rect l="l" t="t" r="r" b="b"/>
            <a:pathLst>
              <a:path w="3720965" h="9934793">
                <a:moveTo>
                  <a:pt x="0" y="0"/>
                </a:moveTo>
                <a:lnTo>
                  <a:pt x="3720965" y="0"/>
                </a:lnTo>
                <a:lnTo>
                  <a:pt x="3720965" y="9934793"/>
                </a:lnTo>
                <a:lnTo>
                  <a:pt x="0" y="9934793"/>
                </a:lnTo>
                <a:lnTo>
                  <a:pt x="0" y="0"/>
                </a:lnTo>
                <a:close/>
              </a:path>
            </a:pathLst>
          </a:custGeom>
          <a:blipFill>
            <a:blip r:embed="rId3"/>
            <a:stretch>
              <a:fillRect l="-155665" t="-27306" r="-374876" b="-5535"/>
            </a:stretch>
          </a:blipFill>
        </p:spPr>
        <p:txBody>
          <a:bodyPr/>
          <a:lstStyle/>
          <a:p>
            <a:endParaRPr lang="el-GR"/>
          </a:p>
        </p:txBody>
      </p:sp>
      <p:sp>
        <p:nvSpPr>
          <p:cNvPr id="5" name="TextBox 5"/>
          <p:cNvSpPr txBox="1"/>
          <p:nvPr/>
        </p:nvSpPr>
        <p:spPr>
          <a:xfrm>
            <a:off x="6291423" y="2494571"/>
            <a:ext cx="11019890" cy="6084787"/>
          </a:xfrm>
          <a:prstGeom prst="rect">
            <a:avLst/>
          </a:prstGeom>
        </p:spPr>
        <p:txBody>
          <a:bodyPr lIns="0" tIns="0" rIns="0" bIns="0" rtlCol="0" anchor="t">
            <a:spAutoFit/>
          </a:bodyPr>
          <a:lstStyle/>
          <a:p>
            <a:pPr algn="ctr">
              <a:lnSpc>
                <a:spcPts val="4797"/>
              </a:lnSpc>
            </a:pPr>
            <a:r>
              <a:rPr lang="en-US" sz="4945" spc="14">
                <a:solidFill>
                  <a:srgbClr val="000000"/>
                </a:solidFill>
                <a:latin typeface="PFEphemera Poly"/>
                <a:ea typeface="PFEphemera Poly"/>
                <a:cs typeface="PFEphemera Poly"/>
                <a:sym typeface="PFEphemera Poly"/>
              </a:rPr>
              <a:t> Η Θεοτόκος απλώνει τα χέρια της για να προσφέρει το θείο Βρέφος ή, σε κάποιες άλλες εικόνες, για να το παραλάβει από τον πρεσβύτη Συμεών. Συνήθως το ένα χέρι της φαίνεται κλειστό, που σημαίνει ότι διακονεί (υπηρετεί) το σχέδιο του Θεού για τη σωτηρία μας, και το άλλο ανοιχτό, που σημαίνει ότι αποδέχεται το θέλημά Του, δηλαδή προσφέρει τον Χριστό για να θυσιαστεί. Η όλη παρουσία της είναι επιβλητική και ιεροπρεπής.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8879647" y="904875"/>
            <a:ext cx="5843442" cy="1132914"/>
          </a:xfrm>
          <a:prstGeom prst="rect">
            <a:avLst/>
          </a:prstGeom>
        </p:spPr>
        <p:txBody>
          <a:bodyPr lIns="0" tIns="0" rIns="0" bIns="0" rtlCol="0" anchor="t">
            <a:spAutoFit/>
          </a:bodyPr>
          <a:lstStyle/>
          <a:p>
            <a:pPr algn="ctr">
              <a:lnSpc>
                <a:spcPts val="9295"/>
              </a:lnSpc>
              <a:spcBef>
                <a:spcPct val="0"/>
              </a:spcBef>
            </a:pPr>
            <a:r>
              <a:rPr lang="en-US" sz="6639" spc="19">
                <a:solidFill>
                  <a:srgbClr val="000000"/>
                </a:solidFill>
                <a:latin typeface="Starzy 3"/>
                <a:ea typeface="Starzy 3"/>
                <a:cs typeface="Starzy 3"/>
                <a:sym typeface="Starzy 3"/>
              </a:rPr>
              <a:t>Το Βρέφος Ιησούς: </a:t>
            </a:r>
          </a:p>
        </p:txBody>
      </p:sp>
      <p:sp>
        <p:nvSpPr>
          <p:cNvPr id="4" name="TextBox 4"/>
          <p:cNvSpPr txBox="1"/>
          <p:nvPr/>
        </p:nvSpPr>
        <p:spPr>
          <a:xfrm>
            <a:off x="6291423" y="2494571"/>
            <a:ext cx="11019890" cy="6689297"/>
          </a:xfrm>
          <a:prstGeom prst="rect">
            <a:avLst/>
          </a:prstGeom>
        </p:spPr>
        <p:txBody>
          <a:bodyPr lIns="0" tIns="0" rIns="0" bIns="0" rtlCol="0" anchor="t">
            <a:spAutoFit/>
          </a:bodyPr>
          <a:lstStyle/>
          <a:p>
            <a:pPr algn="ctr">
              <a:lnSpc>
                <a:spcPts val="4797"/>
              </a:lnSpc>
            </a:pPr>
            <a:r>
              <a:rPr lang="en-US" sz="4945" spc="14">
                <a:solidFill>
                  <a:srgbClr val="000000"/>
                </a:solidFill>
                <a:latin typeface="PFEphemera Poly"/>
                <a:ea typeface="PFEphemera Poly"/>
                <a:cs typeface="PFEphemera Poly"/>
                <a:sym typeface="PFEphemera Poly"/>
              </a:rPr>
              <a:t>«Βρέφος βλέπω και Θεόν μου γνωρίζω...», γράφει ο άγιος Κύριλλος Ιεροσολύμων. Πράγματι είναι χαρακτηριστικό ότι ενώ η σκηνή λαμβάνει χώρα σαράντα μέρες μετά τη Γέννηση του Ιησού, το τεσσαρακονθήμερο Βρέφος δεν παρουσιάζεται σπαργανωμένο. Φέρει φωτοστέφανο και έχει βασιλική και θεϊκή εμφάνιση. Με τον τρόπο αυτό ο αγιογράφος θέλει να τονίσει το γεγονός ότι αυτό που βλέπουμε δεν είναι ένα συνηθισμένο βρέφος αλλά ο Θεάνθρωπος Κύριος.</a:t>
            </a:r>
          </a:p>
        </p:txBody>
      </p:sp>
      <p:sp>
        <p:nvSpPr>
          <p:cNvPr id="5" name="Freeform 5"/>
          <p:cNvSpPr/>
          <p:nvPr/>
        </p:nvSpPr>
        <p:spPr>
          <a:xfrm>
            <a:off x="686544" y="2242539"/>
            <a:ext cx="5604879" cy="6484075"/>
          </a:xfrm>
          <a:custGeom>
            <a:avLst/>
            <a:gdLst/>
            <a:ahLst/>
            <a:cxnLst/>
            <a:rect l="l" t="t" r="r" b="b"/>
            <a:pathLst>
              <a:path w="5604879" h="6484075">
                <a:moveTo>
                  <a:pt x="0" y="0"/>
                </a:moveTo>
                <a:lnTo>
                  <a:pt x="5604879" y="0"/>
                </a:lnTo>
                <a:lnTo>
                  <a:pt x="5604879" y="6484075"/>
                </a:lnTo>
                <a:lnTo>
                  <a:pt x="0" y="6484075"/>
                </a:lnTo>
                <a:lnTo>
                  <a:pt x="0" y="0"/>
                </a:lnTo>
                <a:close/>
              </a:path>
            </a:pathLst>
          </a:custGeom>
          <a:blipFill>
            <a:blip r:embed="rId3"/>
            <a:stretch>
              <a:fillRect l="-432679" t="-137288" r="-303921" b="-169491"/>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6544" t="-10663" r="-18425" b="-3175"/>
            </a:stretch>
          </a:blipFill>
        </p:spPr>
        <p:txBody>
          <a:bodyPr/>
          <a:lstStyle/>
          <a:p>
            <a:endParaRPr lang="el-GR"/>
          </a:p>
        </p:txBody>
      </p:sp>
      <p:sp>
        <p:nvSpPr>
          <p:cNvPr id="3" name="TextBox 3"/>
          <p:cNvSpPr txBox="1"/>
          <p:nvPr/>
        </p:nvSpPr>
        <p:spPr>
          <a:xfrm>
            <a:off x="2378537" y="538858"/>
            <a:ext cx="6762520" cy="1132914"/>
          </a:xfrm>
          <a:prstGeom prst="rect">
            <a:avLst/>
          </a:prstGeom>
        </p:spPr>
        <p:txBody>
          <a:bodyPr lIns="0" tIns="0" rIns="0" bIns="0" rtlCol="0" anchor="t">
            <a:spAutoFit/>
          </a:bodyPr>
          <a:lstStyle/>
          <a:p>
            <a:pPr algn="ctr">
              <a:lnSpc>
                <a:spcPts val="9295"/>
              </a:lnSpc>
              <a:spcBef>
                <a:spcPct val="0"/>
              </a:spcBef>
            </a:pPr>
            <a:r>
              <a:rPr lang="en-US" sz="6639" spc="19">
                <a:solidFill>
                  <a:srgbClr val="000000"/>
                </a:solidFill>
                <a:latin typeface="Starzy 3"/>
                <a:ea typeface="Starzy 3"/>
                <a:cs typeface="Starzy 3"/>
                <a:sym typeface="Starzy 3"/>
              </a:rPr>
              <a:t>Ο πρεσβύτης Συμεών:</a:t>
            </a:r>
          </a:p>
        </p:txBody>
      </p:sp>
      <p:sp>
        <p:nvSpPr>
          <p:cNvPr id="4" name="TextBox 4"/>
          <p:cNvSpPr txBox="1"/>
          <p:nvPr/>
        </p:nvSpPr>
        <p:spPr>
          <a:xfrm>
            <a:off x="431514" y="1962807"/>
            <a:ext cx="11833138" cy="7864455"/>
          </a:xfrm>
          <a:prstGeom prst="rect">
            <a:avLst/>
          </a:prstGeom>
        </p:spPr>
        <p:txBody>
          <a:bodyPr lIns="0" tIns="0" rIns="0" bIns="0" rtlCol="0" anchor="t">
            <a:spAutoFit/>
          </a:bodyPr>
          <a:lstStyle/>
          <a:p>
            <a:pPr algn="ctr">
              <a:lnSpc>
                <a:spcPts val="3454"/>
              </a:lnSpc>
            </a:pPr>
            <a:r>
              <a:rPr lang="en-US" sz="3561" spc="10" dirty="0">
                <a:solidFill>
                  <a:srgbClr val="000000"/>
                </a:solidFill>
                <a:latin typeface="PFEphemera Poly"/>
                <a:ea typeface="PFEphemera Poly"/>
                <a:cs typeface="PFEphemera Poly"/>
                <a:sym typeface="PFEphemera Poly"/>
              </a:rPr>
              <a:t>Ο </a:t>
            </a:r>
            <a:r>
              <a:rPr lang="en-US" sz="3561" spc="10" dirty="0" err="1">
                <a:solidFill>
                  <a:srgbClr val="000000"/>
                </a:solidFill>
                <a:latin typeface="PFEphemera Poly"/>
                <a:ea typeface="PFEphemera Poly"/>
                <a:cs typeface="PFEphemera Poly"/>
                <a:sym typeface="PFEphemera Poly"/>
              </a:rPr>
              <a:t>Συμεών</a:t>
            </a:r>
            <a:r>
              <a:rPr lang="en-US" sz="3561" spc="10" dirty="0">
                <a:solidFill>
                  <a:srgbClr val="000000"/>
                </a:solidFill>
                <a:latin typeface="PFEphemera Poly"/>
                <a:ea typeface="PFEphemera Poly"/>
                <a:cs typeface="PFEphemera Poly"/>
                <a:sym typeface="PFEphemera Poly"/>
              </a:rPr>
              <a:t>, όπ</a:t>
            </a:r>
            <a:r>
              <a:rPr lang="en-US" sz="3561" spc="10" dirty="0" err="1">
                <a:solidFill>
                  <a:srgbClr val="000000"/>
                </a:solidFill>
                <a:latin typeface="PFEphemera Poly"/>
                <a:ea typeface="PFEphemera Poly"/>
                <a:cs typeface="PFEphemera Poly"/>
                <a:sym typeface="PFEphemera Poly"/>
              </a:rPr>
              <a:t>ως</a:t>
            </a:r>
            <a:r>
              <a:rPr lang="en-US" sz="3561" spc="10" dirty="0">
                <a:solidFill>
                  <a:srgbClr val="000000"/>
                </a:solidFill>
                <a:latin typeface="PFEphemera Poly"/>
                <a:ea typeface="PFEphemera Poly"/>
                <a:cs typeface="PFEphemera Poly"/>
                <a:sym typeface="PFEphemera Poly"/>
              </a:rPr>
              <a:t> μα</a:t>
            </a:r>
            <a:r>
              <a:rPr lang="en-US" sz="3561" spc="10" dirty="0" err="1">
                <a:solidFill>
                  <a:srgbClr val="000000"/>
                </a:solidFill>
                <a:latin typeface="PFEphemera Poly"/>
                <a:ea typeface="PFEphemera Poly"/>
                <a:cs typeface="PFEphemera Poly"/>
                <a:sym typeface="PFEphemera Poly"/>
              </a:rPr>
              <a:t>ρτυρούν</a:t>
            </a:r>
            <a:r>
              <a:rPr lang="en-US" sz="3561" spc="10" dirty="0">
                <a:solidFill>
                  <a:srgbClr val="000000"/>
                </a:solidFill>
                <a:latin typeface="PFEphemera Poly"/>
                <a:ea typeface="PFEphemera Poly"/>
                <a:cs typeface="PFEphemera Poly"/>
                <a:sym typeface="PFEphemera Poly"/>
              </a:rPr>
              <a:t> και τα </a:t>
            </a:r>
            <a:r>
              <a:rPr lang="en-US" sz="3561" spc="10" dirty="0" err="1">
                <a:solidFill>
                  <a:srgbClr val="000000"/>
                </a:solidFill>
                <a:latin typeface="PFEphemera Poly"/>
                <a:ea typeface="PFEphemera Poly"/>
                <a:cs typeface="PFEphemera Poly"/>
                <a:sym typeface="PFEphemera Poly"/>
              </a:rPr>
              <a:t>λευκ</a:t>
            </a:r>
            <a:r>
              <a:rPr lang="en-US" sz="3561" spc="10" dirty="0">
                <a:solidFill>
                  <a:srgbClr val="000000"/>
                </a:solidFill>
                <a:latin typeface="PFEphemera Poly"/>
                <a:ea typeface="PFEphemera Poly"/>
                <a:cs typeface="PFEphemera Poly"/>
                <a:sym typeface="PFEphemera Poly"/>
              </a:rPr>
              <a:t>ασμένα μαλλιά του, ήταν ένας γέροντας στην ηλικία. </a:t>
            </a:r>
            <a:r>
              <a:rPr lang="en-US" sz="3561" spc="10" dirty="0" err="1">
                <a:solidFill>
                  <a:srgbClr val="000000"/>
                </a:solidFill>
                <a:latin typeface="PFEphemera Poly"/>
                <a:ea typeface="PFEphemera Poly"/>
                <a:cs typeface="PFEphemera Poly"/>
                <a:sym typeface="PFEphemera Poly"/>
              </a:rPr>
              <a:t>Δεν</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ήτ</a:t>
            </a:r>
            <a:r>
              <a:rPr lang="en-US" sz="3561" spc="10" dirty="0">
                <a:solidFill>
                  <a:srgbClr val="000000"/>
                </a:solidFill>
                <a:latin typeface="PFEphemera Poly"/>
                <a:ea typeface="PFEphemera Poly"/>
                <a:cs typeface="PFEphemera Poly"/>
                <a:sym typeface="PFEphemera Poly"/>
              </a:rPr>
              <a:t>αν ιερέας. </a:t>
            </a:r>
            <a:r>
              <a:rPr lang="en-US" sz="3561" spc="10" dirty="0" err="1">
                <a:solidFill>
                  <a:srgbClr val="000000"/>
                </a:solidFill>
                <a:latin typeface="PFEphemera Poly"/>
                <a:ea typeface="PFEphemera Poly"/>
                <a:cs typeface="PFEphemera Poly"/>
                <a:sym typeface="PFEphemera Poly"/>
              </a:rPr>
              <a:t>Έν</a:t>
            </a:r>
            <a:r>
              <a:rPr lang="en-US" sz="3561" spc="10" dirty="0">
                <a:solidFill>
                  <a:srgbClr val="000000"/>
                </a:solidFill>
                <a:latin typeface="PFEphemera Poly"/>
                <a:ea typeface="PFEphemera Poly"/>
                <a:cs typeface="PFEphemera Poly"/>
                <a:sym typeface="PFEphemera Poly"/>
              </a:rPr>
              <a:t>ας απλός άνθρωπος του Θεού που ζούσε με δικαιοσύνη και πολλή ευλάβεια. Ο </a:t>
            </a:r>
            <a:r>
              <a:rPr lang="en-US" sz="3561" spc="10" dirty="0" err="1">
                <a:solidFill>
                  <a:srgbClr val="000000"/>
                </a:solidFill>
                <a:latin typeface="PFEphemera Poly"/>
                <a:ea typeface="PFEphemera Poly"/>
                <a:cs typeface="PFEphemera Poly"/>
                <a:sym typeface="PFEphemera Poly"/>
              </a:rPr>
              <a:t>δίκ</a:t>
            </a:r>
            <a:r>
              <a:rPr lang="en-US" sz="3561" spc="10" dirty="0">
                <a:solidFill>
                  <a:srgbClr val="000000"/>
                </a:solidFill>
                <a:latin typeface="PFEphemera Poly"/>
                <a:ea typeface="PFEphemera Poly"/>
                <a:cs typeface="PFEphemera Poly"/>
                <a:sym typeface="PFEphemera Poly"/>
              </a:rPr>
              <a:t>αιος αυτός άνθρωπος είχε πόθο ισχυρό να γνωρίσει τον Μεσσία και, πραγματικά είχε λάβει πληροφορία από το Πνεύμα του Θεού ότι δεν θα πεθάνει «πρὶν ἢ ἴδῃ τὸν Χριστὸν Κυρίου» (Λουκ. β’ 26). </a:t>
            </a:r>
            <a:r>
              <a:rPr lang="en-US" sz="3561" spc="10" dirty="0" err="1">
                <a:solidFill>
                  <a:srgbClr val="000000"/>
                </a:solidFill>
                <a:latin typeface="PFEphemera Poly"/>
                <a:ea typeface="PFEphemera Poly"/>
                <a:cs typeface="PFEphemera Poly"/>
                <a:sym typeface="PFEphemera Poly"/>
              </a:rPr>
              <a:t>Στην</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εικόν</a:t>
            </a:r>
            <a:r>
              <a:rPr lang="en-US" sz="3561" spc="10" dirty="0">
                <a:solidFill>
                  <a:srgbClr val="000000"/>
                </a:solidFill>
                <a:latin typeface="PFEphemera Poly"/>
                <a:ea typeface="PFEphemera Poly"/>
                <a:cs typeface="PFEphemera Poly"/>
                <a:sym typeface="PFEphemera Poly"/>
              </a:rPr>
              <a:t>α τον βλέπουμε να στέκεται με τα χέρια σκεπασμένα από σεβασμό με μια άκρη του ενδύματός του, σαν να σχηματίζουν θρόνο. </a:t>
            </a:r>
            <a:r>
              <a:rPr lang="en-US" sz="3561" spc="10" dirty="0" err="1">
                <a:solidFill>
                  <a:srgbClr val="000000"/>
                </a:solidFill>
                <a:latin typeface="PFEphemera Poly"/>
                <a:ea typeface="PFEphemera Poly"/>
                <a:cs typeface="PFEphemera Poly"/>
                <a:sym typeface="PFEphemera Poly"/>
              </a:rPr>
              <a:t>Θρόνο</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όχι</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γι</a:t>
            </a:r>
            <a:r>
              <a:rPr lang="en-US" sz="3561" spc="10" dirty="0">
                <a:solidFill>
                  <a:srgbClr val="000000"/>
                </a:solidFill>
                <a:latin typeface="PFEphemera Poly"/>
                <a:ea typeface="PFEphemera Poly"/>
                <a:cs typeface="PFEphemera Poly"/>
                <a:sym typeface="PFEphemera Poly"/>
              </a:rPr>
              <a:t>α να υποδεχτούν ένα κοινό βρέφος, αλλά για να κρατήσουν Αυτόν που κρατά όλη την οικουμένη. </a:t>
            </a:r>
            <a:r>
              <a:rPr lang="en-US" sz="3561" spc="10" dirty="0" err="1">
                <a:solidFill>
                  <a:srgbClr val="000000"/>
                </a:solidFill>
                <a:latin typeface="PFEphemera Poly"/>
                <a:ea typeface="PFEphemera Poly"/>
                <a:cs typeface="PFEphemera Poly"/>
                <a:sym typeface="PFEphemera Poly"/>
              </a:rPr>
              <a:t>Κρ</a:t>
            </a:r>
            <a:r>
              <a:rPr lang="en-US" sz="3561" spc="10" dirty="0">
                <a:solidFill>
                  <a:srgbClr val="000000"/>
                </a:solidFill>
                <a:latin typeface="PFEphemera Poly"/>
                <a:ea typeface="PFEphemera Poly"/>
                <a:cs typeface="PFEphemera Poly"/>
                <a:sym typeface="PFEphemera Poly"/>
              </a:rPr>
              <a:t>ατά με ευλάβεια το Βρέφος, γιατί γνωρίζει ότι Αυτό είναι ο ίδιος ο Θεός. Η </a:t>
            </a:r>
            <a:r>
              <a:rPr lang="en-US" sz="3561" spc="10" dirty="0" err="1">
                <a:solidFill>
                  <a:srgbClr val="000000"/>
                </a:solidFill>
                <a:latin typeface="PFEphemera Poly"/>
                <a:ea typeface="PFEphemera Poly"/>
                <a:cs typeface="PFEphemera Poly"/>
                <a:sym typeface="PFEphemera Poly"/>
              </a:rPr>
              <a:t>σε</a:t>
            </a:r>
            <a:r>
              <a:rPr lang="en-US" sz="3561" spc="10" dirty="0">
                <a:solidFill>
                  <a:srgbClr val="000000"/>
                </a:solidFill>
                <a:latin typeface="PFEphemera Poly"/>
                <a:ea typeface="PFEphemera Poly"/>
                <a:cs typeface="PFEphemera Poly"/>
                <a:sym typeface="PFEphemera Poly"/>
              </a:rPr>
              <a:t>βάσμια και άγια μορφή του εντυπωσιάζει. Τα π</a:t>
            </a:r>
            <a:r>
              <a:rPr lang="en-US" sz="3561" spc="10" dirty="0" err="1">
                <a:solidFill>
                  <a:srgbClr val="000000"/>
                </a:solidFill>
                <a:latin typeface="PFEphemera Poly"/>
                <a:ea typeface="PFEphemera Poly"/>
                <a:cs typeface="PFEphemera Poly"/>
                <a:sym typeface="PFEphemera Poly"/>
              </a:rPr>
              <a:t>όδι</a:t>
            </a:r>
            <a:r>
              <a:rPr lang="en-US" sz="3561" spc="10" dirty="0">
                <a:solidFill>
                  <a:srgbClr val="000000"/>
                </a:solidFill>
                <a:latin typeface="PFEphemera Poly"/>
                <a:ea typeface="PFEphemera Poly"/>
                <a:cs typeface="PFEphemera Poly"/>
                <a:sym typeface="PFEphemera Poly"/>
              </a:rPr>
              <a:t>α του λυγίζουν από ευλάβεια, τα μάτια του κοιτούν με δέος και λαχτάρα τον Λυτρωτή του κόσμου, ενώ η κίνηση της κλίσης της κεφαλής του σημαίνει αποδοχή του γεγονότος. </a:t>
            </a:r>
            <a:r>
              <a:rPr lang="en-US" sz="3561" spc="10" dirty="0" err="1">
                <a:solidFill>
                  <a:srgbClr val="000000"/>
                </a:solidFill>
                <a:latin typeface="PFEphemera Poly"/>
                <a:ea typeface="PFEphemera Poly"/>
                <a:cs typeface="PFEphemera Poly"/>
                <a:sym typeface="PFEphemera Poly"/>
              </a:rPr>
              <a:t>Πλημμυρισμένος</a:t>
            </a:r>
            <a:r>
              <a:rPr lang="en-US" sz="3561" spc="10" dirty="0">
                <a:solidFill>
                  <a:srgbClr val="000000"/>
                </a:solidFill>
                <a:latin typeface="PFEphemera Poly"/>
                <a:ea typeface="PFEphemera Poly"/>
                <a:cs typeface="PFEphemera Poly"/>
                <a:sym typeface="PFEphemera Poly"/>
              </a:rPr>
              <a:t> από χα</a:t>
            </a:r>
            <a:r>
              <a:rPr lang="en-US" sz="3561" spc="10" dirty="0" err="1">
                <a:solidFill>
                  <a:srgbClr val="000000"/>
                </a:solidFill>
                <a:latin typeface="PFEphemera Poly"/>
                <a:ea typeface="PFEphemera Poly"/>
                <a:cs typeface="PFEphemera Poly"/>
                <a:sym typeface="PFEphemera Poly"/>
              </a:rPr>
              <a:t>ρά</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διότι</a:t>
            </a:r>
            <a:r>
              <a:rPr lang="en-US" sz="3561" spc="10" dirty="0">
                <a:solidFill>
                  <a:srgbClr val="000000"/>
                </a:solidFill>
                <a:latin typeface="PFEphemera Poly"/>
                <a:ea typeface="PFEphemera Poly"/>
                <a:cs typeface="PFEphemera Poly"/>
                <a:sym typeface="PFEphemera Poly"/>
              </a:rPr>
              <a:t> ο </a:t>
            </a:r>
            <a:r>
              <a:rPr lang="en-US" sz="3561" spc="10" dirty="0" err="1">
                <a:solidFill>
                  <a:srgbClr val="000000"/>
                </a:solidFill>
                <a:latin typeface="PFEphemera Poly"/>
                <a:ea typeface="PFEphemera Poly"/>
                <a:cs typeface="PFEphemera Poly"/>
                <a:sym typeface="PFEphemera Poly"/>
              </a:rPr>
              <a:t>Θεός</a:t>
            </a:r>
            <a:r>
              <a:rPr lang="en-US" sz="3561" spc="10" dirty="0">
                <a:solidFill>
                  <a:srgbClr val="000000"/>
                </a:solidFill>
                <a:latin typeface="PFEphemera Poly"/>
                <a:ea typeface="PFEphemera Poly"/>
                <a:cs typeface="PFEphemera Poly"/>
                <a:sym typeface="PFEphemera Poly"/>
              </a:rPr>
              <a:t> </a:t>
            </a:r>
            <a:r>
              <a:rPr lang="en-US" sz="3561" spc="10" dirty="0" err="1">
                <a:solidFill>
                  <a:srgbClr val="000000"/>
                </a:solidFill>
                <a:latin typeface="PFEphemera Poly"/>
                <a:ea typeface="PFEphemera Poly"/>
                <a:cs typeface="PFEphemera Poly"/>
                <a:sym typeface="PFEphemera Poly"/>
              </a:rPr>
              <a:t>εκ</a:t>
            </a:r>
            <a:r>
              <a:rPr lang="en-US" sz="3561" spc="10" dirty="0">
                <a:solidFill>
                  <a:srgbClr val="000000"/>
                </a:solidFill>
                <a:latin typeface="PFEphemera Poly"/>
                <a:ea typeface="PFEphemera Poly"/>
                <a:cs typeface="PFEphemera Poly"/>
                <a:sym typeface="PFEphemera Poly"/>
              </a:rPr>
              <a:t>πλήρωσε την προσδοκία του, αναφωνεί το γνωστό ρητό «Νῦν ἀπολύεις τὸν δοῦλόν σου, δέσποτα...», λόγοι ιεροί πού η Εκκλησία μας καθιέρωσε να λέγονται λίγο πριν από το τέλος της ακολουθίας του Εσπερινού.</a:t>
            </a:r>
          </a:p>
        </p:txBody>
      </p:sp>
      <p:grpSp>
        <p:nvGrpSpPr>
          <p:cNvPr id="5" name="Group 5"/>
          <p:cNvGrpSpPr/>
          <p:nvPr/>
        </p:nvGrpSpPr>
        <p:grpSpPr>
          <a:xfrm>
            <a:off x="13079872" y="662683"/>
            <a:ext cx="4564771" cy="9492068"/>
            <a:chOff x="0" y="0"/>
            <a:chExt cx="6086362" cy="12656090"/>
          </a:xfrm>
        </p:grpSpPr>
        <p:sp>
          <p:nvSpPr>
            <p:cNvPr id="6" name="Freeform 6"/>
            <p:cNvSpPr/>
            <p:nvPr/>
          </p:nvSpPr>
          <p:spPr>
            <a:xfrm>
              <a:off x="418739" y="0"/>
              <a:ext cx="5667623" cy="12656090"/>
            </a:xfrm>
            <a:custGeom>
              <a:avLst/>
              <a:gdLst/>
              <a:ahLst/>
              <a:cxnLst/>
              <a:rect l="l" t="t" r="r" b="b"/>
              <a:pathLst>
                <a:path w="5667623" h="12656090">
                  <a:moveTo>
                    <a:pt x="0" y="0"/>
                  </a:moveTo>
                  <a:lnTo>
                    <a:pt x="5667623" y="0"/>
                  </a:lnTo>
                  <a:lnTo>
                    <a:pt x="5667623" y="12656090"/>
                  </a:lnTo>
                  <a:lnTo>
                    <a:pt x="0" y="12656090"/>
                  </a:lnTo>
                  <a:lnTo>
                    <a:pt x="0" y="0"/>
                  </a:lnTo>
                  <a:close/>
                </a:path>
              </a:pathLst>
            </a:custGeom>
            <a:blipFill>
              <a:blip r:embed="rId3"/>
              <a:stretch>
                <a:fillRect l="-289406" t="-24667" r="-152966" b="-11954"/>
              </a:stretch>
            </a:blipFill>
          </p:spPr>
          <p:txBody>
            <a:bodyPr/>
            <a:lstStyle/>
            <a:p>
              <a:endParaRPr lang="el-GR"/>
            </a:p>
          </p:txBody>
        </p:sp>
        <p:sp>
          <p:nvSpPr>
            <p:cNvPr id="7" name="Freeform 7"/>
            <p:cNvSpPr/>
            <p:nvPr/>
          </p:nvSpPr>
          <p:spPr>
            <a:xfrm>
              <a:off x="0" y="3255347"/>
              <a:ext cx="3252550" cy="3762754"/>
            </a:xfrm>
            <a:custGeom>
              <a:avLst/>
              <a:gdLst/>
              <a:ahLst/>
              <a:cxnLst/>
              <a:rect l="l" t="t" r="r" b="b"/>
              <a:pathLst>
                <a:path w="3252550" h="3762754">
                  <a:moveTo>
                    <a:pt x="0" y="0"/>
                  </a:moveTo>
                  <a:lnTo>
                    <a:pt x="3252550" y="0"/>
                  </a:lnTo>
                  <a:lnTo>
                    <a:pt x="3252550" y="3762755"/>
                  </a:lnTo>
                  <a:lnTo>
                    <a:pt x="0" y="3762755"/>
                  </a:lnTo>
                  <a:lnTo>
                    <a:pt x="0" y="0"/>
                  </a:lnTo>
                  <a:close/>
                </a:path>
              </a:pathLst>
            </a:custGeom>
            <a:blipFill>
              <a:blip r:embed="rId4"/>
              <a:stretch>
                <a:fillRect l="-432679" t="-137288" r="-303921" b="-169491"/>
              </a:stretch>
            </a:blipFill>
          </p:spPr>
          <p:txBody>
            <a:bodyPr/>
            <a:lstStyle/>
            <a:p>
              <a:endParaRPr lang="el-G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973</Words>
  <Application>Microsoft Office PowerPoint</Application>
  <PresentationFormat>Προσαρμογή</PresentationFormat>
  <Paragraphs>49</Paragraphs>
  <Slides>18</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18</vt:i4>
      </vt:variant>
    </vt:vector>
  </HeadingPairs>
  <TitlesOfParts>
    <vt:vector size="26" baseType="lpstr">
      <vt:lpstr>Arial</vt:lpstr>
      <vt:lpstr>PFEphemera Poly Bold</vt:lpstr>
      <vt:lpstr>Alegreya Bold</vt:lpstr>
      <vt:lpstr>Calibri</vt:lpstr>
      <vt:lpstr>PFEphemera Poly</vt:lpstr>
      <vt:lpstr>Starzy 3</vt:lpstr>
      <vt:lpstr>Children One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ΥΠΑΠΑΝΤΗ</dc:title>
  <dc:creator>Idiaitero PC</dc:creator>
  <cp:lastModifiedBy>π. Αλέξανδρος Λισάη</cp:lastModifiedBy>
  <cp:revision>2</cp:revision>
  <dcterms:created xsi:type="dcterms:W3CDTF">2006-08-16T00:00:00Z</dcterms:created>
  <dcterms:modified xsi:type="dcterms:W3CDTF">2025-01-29T12:06:55Z</dcterms:modified>
  <dc:identifier>DAGdkyX6Grg</dc:identifier>
</cp:coreProperties>
</file>