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8288000" cy="10287000"/>
  <p:notesSz cx="6858000" cy="9144000"/>
  <p:embeddedFontLst>
    <p:embeddedFont>
      <p:font typeface="Alegreya Bold" panose="020B0604020202020204" charset="0"/>
      <p:regular r:id="rId18"/>
    </p:embeddedFont>
    <p:embeddedFont>
      <p:font typeface="Children One" panose="020B0604020202020204" charset="0"/>
      <p:regular r:id="rId19"/>
    </p:embeddedFont>
    <p:embeddedFont>
      <p:font typeface="DG Jory" panose="020B0604020202020204" charset="-78"/>
      <p:regular r:id="rId20"/>
    </p:embeddedFont>
    <p:embeddedFont>
      <p:font typeface="PFEphemera Poly" panose="02000503060000020004" pitchFamily="2" charset="0"/>
      <p:regular r:id="rId21"/>
    </p:embeddedFont>
    <p:embeddedFont>
      <p:font typeface="PFEphemera Poly Bold" panose="020B0604020202020204" charset="0"/>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4" d="100"/>
          <a:sy n="64" d="100"/>
        </p:scale>
        <p:origin x="1728" y="2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π. Αλέξανδρος Λισάη" userId="c83f33e9627e25e1" providerId="LiveId" clId="{E53E2C35-4050-4AEB-87AD-CF0D817FC051}"/>
    <pc:docChg chg="undo custSel modSld">
      <pc:chgData name="π. Αλέξανδρος Λισάη" userId="c83f33e9627e25e1" providerId="LiveId" clId="{E53E2C35-4050-4AEB-87AD-CF0D817FC051}" dt="2025-01-29T10:00:30.512" v="19" actId="1035"/>
      <pc:docMkLst>
        <pc:docMk/>
      </pc:docMkLst>
      <pc:sldChg chg="delSp mod">
        <pc:chgData name="π. Αλέξανδρος Λισάη" userId="c83f33e9627e25e1" providerId="LiveId" clId="{E53E2C35-4050-4AEB-87AD-CF0D817FC051}" dt="2025-01-29T10:00:09.232" v="0" actId="478"/>
        <pc:sldMkLst>
          <pc:docMk/>
          <pc:sldMk cId="0" sldId="257"/>
        </pc:sldMkLst>
        <pc:spChg chg="del">
          <ac:chgData name="π. Αλέξανδρος Λισάη" userId="c83f33e9627e25e1" providerId="LiveId" clId="{E53E2C35-4050-4AEB-87AD-CF0D817FC051}" dt="2025-01-29T10:00:09.232" v="0" actId="478"/>
          <ac:spMkLst>
            <pc:docMk/>
            <pc:sldMk cId="0" sldId="257"/>
            <ac:spMk id="5" creationId="{00000000-0000-0000-0000-000000000000}"/>
          </ac:spMkLst>
        </pc:spChg>
      </pc:sldChg>
      <pc:sldChg chg="modSp mod">
        <pc:chgData name="π. Αλέξανδρος Λισάη" userId="c83f33e9627e25e1" providerId="LiveId" clId="{E53E2C35-4050-4AEB-87AD-CF0D817FC051}" dt="2025-01-29T10:00:30.512" v="19" actId="1035"/>
        <pc:sldMkLst>
          <pc:docMk/>
          <pc:sldMk cId="0" sldId="258"/>
        </pc:sldMkLst>
        <pc:spChg chg="mod">
          <ac:chgData name="π. Αλέξανδρος Λισάη" userId="c83f33e9627e25e1" providerId="LiveId" clId="{E53E2C35-4050-4AEB-87AD-CF0D817FC051}" dt="2025-01-29T10:00:26.922" v="4" actId="1076"/>
          <ac:spMkLst>
            <pc:docMk/>
            <pc:sldMk cId="0" sldId="258"/>
            <ac:spMk id="4" creationId="{00000000-0000-0000-0000-000000000000}"/>
          </ac:spMkLst>
        </pc:spChg>
        <pc:spChg chg="mod">
          <ac:chgData name="π. Αλέξανδρος Λισάη" userId="c83f33e9627e25e1" providerId="LiveId" clId="{E53E2C35-4050-4AEB-87AD-CF0D817FC051}" dt="2025-01-29T10:00:30.512" v="19" actId="1035"/>
          <ac:spMkLst>
            <pc:docMk/>
            <pc:sldMk cId="0" sldId="258"/>
            <ac:spMk id="7"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79.svg"/><Relationship Id="rId7" Type="http://schemas.openxmlformats.org/officeDocument/2006/relationships/image" Target="../media/image26.svg"/><Relationship Id="rId12" Type="http://schemas.openxmlformats.org/officeDocument/2006/relationships/image" Target="../media/image9.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82.png"/><Relationship Id="rId5" Type="http://schemas.openxmlformats.org/officeDocument/2006/relationships/image" Target="../media/image81.svg"/><Relationship Id="rId10" Type="http://schemas.openxmlformats.org/officeDocument/2006/relationships/image" Target="../media/image55.png"/><Relationship Id="rId4" Type="http://schemas.openxmlformats.org/officeDocument/2006/relationships/image" Target="../media/image80.png"/><Relationship Id="rId9" Type="http://schemas.openxmlformats.org/officeDocument/2006/relationships/image" Target="../media/image50.svg"/></Relationships>
</file>

<file path=ppt/slides/_rels/slide1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79.svg"/><Relationship Id="rId7" Type="http://schemas.openxmlformats.org/officeDocument/2006/relationships/image" Target="../media/image81.sv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image" Target="../media/image9.png"/><Relationship Id="rId5" Type="http://schemas.openxmlformats.org/officeDocument/2006/relationships/image" Target="../media/image26.svg"/><Relationship Id="rId10" Type="http://schemas.openxmlformats.org/officeDocument/2006/relationships/image" Target="../media/image84.png"/><Relationship Id="rId4" Type="http://schemas.openxmlformats.org/officeDocument/2006/relationships/image" Target="../media/image25.png"/><Relationship Id="rId9" Type="http://schemas.openxmlformats.org/officeDocument/2006/relationships/image" Target="../media/image83.png"/></Relationships>
</file>

<file path=ppt/slides/_rels/slide12.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67.svg"/><Relationship Id="rId7" Type="http://schemas.openxmlformats.org/officeDocument/2006/relationships/image" Target="../media/image85.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76.jpeg"/><Relationship Id="rId9" Type="http://schemas.openxmlformats.org/officeDocument/2006/relationships/image" Target="../media/image9.png"/></Relationships>
</file>

<file path=ppt/slides/_rels/slide13.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67.svg"/><Relationship Id="rId7" Type="http://schemas.openxmlformats.org/officeDocument/2006/relationships/image" Target="../media/image85.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76.jpeg"/><Relationship Id="rId9"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93.svg"/><Relationship Id="rId13" Type="http://schemas.openxmlformats.org/officeDocument/2006/relationships/image" Target="../media/image9.png"/><Relationship Id="rId3" Type="http://schemas.openxmlformats.org/officeDocument/2006/relationships/image" Target="../media/image88.svg"/><Relationship Id="rId7" Type="http://schemas.openxmlformats.org/officeDocument/2006/relationships/image" Target="../media/image92.png"/><Relationship Id="rId12" Type="http://schemas.openxmlformats.org/officeDocument/2006/relationships/image" Target="../media/image97.sv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91.svg"/><Relationship Id="rId11" Type="http://schemas.openxmlformats.org/officeDocument/2006/relationships/image" Target="../media/image96.png"/><Relationship Id="rId5" Type="http://schemas.openxmlformats.org/officeDocument/2006/relationships/image" Target="../media/image90.png"/><Relationship Id="rId10" Type="http://schemas.openxmlformats.org/officeDocument/2006/relationships/image" Target="../media/image95.svg"/><Relationship Id="rId4" Type="http://schemas.openxmlformats.org/officeDocument/2006/relationships/image" Target="../media/image89.png"/><Relationship Id="rId9" Type="http://schemas.openxmlformats.org/officeDocument/2006/relationships/image" Target="../media/image94.png"/></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02.sv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101.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98.png"/><Relationship Id="rId11" Type="http://schemas.openxmlformats.org/officeDocument/2006/relationships/image" Target="../media/image100.svg"/><Relationship Id="rId5" Type="http://schemas.openxmlformats.org/officeDocument/2006/relationships/image" Target="../media/image14.svg"/><Relationship Id="rId10" Type="http://schemas.openxmlformats.org/officeDocument/2006/relationships/image" Target="../media/image99.png"/><Relationship Id="rId4" Type="http://schemas.openxmlformats.org/officeDocument/2006/relationships/image" Target="../media/image13.png"/><Relationship Id="rId9" Type="http://schemas.openxmlformats.org/officeDocument/2006/relationships/image" Target="../media/image18.svg"/><Relationship Id="rId14"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24.svg"/><Relationship Id="rId7" Type="http://schemas.openxmlformats.org/officeDocument/2006/relationships/image" Target="../media/image26.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32.sv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 Id="rId1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svg"/><Relationship Id="rId7" Type="http://schemas.openxmlformats.org/officeDocument/2006/relationships/image" Target="../media/image28.jpe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svg"/><Relationship Id="rId10" Type="http://schemas.openxmlformats.org/officeDocument/2006/relationships/image" Target="../media/image9.png"/><Relationship Id="rId4" Type="http://schemas.openxmlformats.org/officeDocument/2006/relationships/image" Target="../media/image25.png"/><Relationship Id="rId9" Type="http://schemas.openxmlformats.org/officeDocument/2006/relationships/image" Target="../media/image30.svg"/></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9.png"/><Relationship Id="rId3" Type="http://schemas.openxmlformats.org/officeDocument/2006/relationships/image" Target="../media/image24.svg"/><Relationship Id="rId7" Type="http://schemas.openxmlformats.org/officeDocument/2006/relationships/image" Target="../media/image26.svg"/><Relationship Id="rId12" Type="http://schemas.openxmlformats.org/officeDocument/2006/relationships/image" Target="../media/image37.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6.png"/><Relationship Id="rId5" Type="http://schemas.openxmlformats.org/officeDocument/2006/relationships/image" Target="../media/image32.svg"/><Relationship Id="rId10" Type="http://schemas.openxmlformats.org/officeDocument/2006/relationships/image" Target="../media/image35.svg"/><Relationship Id="rId4" Type="http://schemas.openxmlformats.org/officeDocument/2006/relationships/image" Target="../media/image31.png"/><Relationship Id="rId9" Type="http://schemas.openxmlformats.org/officeDocument/2006/relationships/image" Target="../media/image34.png"/></Relationships>
</file>

<file path=ppt/slides/_rels/slide5.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24.svg"/><Relationship Id="rId7" Type="http://schemas.openxmlformats.org/officeDocument/2006/relationships/image" Target="../media/image26.svg"/><Relationship Id="rId12" Type="http://schemas.openxmlformats.org/officeDocument/2006/relationships/image" Target="../media/image9.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41.png"/><Relationship Id="rId5" Type="http://schemas.openxmlformats.org/officeDocument/2006/relationships/image" Target="../media/image32.svg"/><Relationship Id="rId10" Type="http://schemas.openxmlformats.org/officeDocument/2006/relationships/image" Target="../media/image40.svg"/><Relationship Id="rId4" Type="http://schemas.openxmlformats.org/officeDocument/2006/relationships/image" Target="../media/image31.png"/><Relationship Id="rId9" Type="http://schemas.openxmlformats.org/officeDocument/2006/relationships/image" Target="../media/image39.png"/></Relationships>
</file>

<file path=ppt/slides/_rels/slide6.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53.png"/><Relationship Id="rId3" Type="http://schemas.openxmlformats.org/officeDocument/2006/relationships/image" Target="../media/image43.svg"/><Relationship Id="rId7" Type="http://schemas.openxmlformats.org/officeDocument/2006/relationships/image" Target="../media/image47.png"/><Relationship Id="rId12" Type="http://schemas.openxmlformats.org/officeDocument/2006/relationships/image" Target="../media/image52.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jpeg"/><Relationship Id="rId11" Type="http://schemas.openxmlformats.org/officeDocument/2006/relationships/image" Target="../media/image51.png"/><Relationship Id="rId5" Type="http://schemas.openxmlformats.org/officeDocument/2006/relationships/image" Target="../media/image45.svg"/><Relationship Id="rId15" Type="http://schemas.openxmlformats.org/officeDocument/2006/relationships/image" Target="../media/image9.png"/><Relationship Id="rId10" Type="http://schemas.openxmlformats.org/officeDocument/2006/relationships/image" Target="../media/image50.sv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svg"/></Relationships>
</file>

<file path=ppt/slides/_rels/slide7.xml.rels><?xml version="1.0" encoding="UTF-8" standalone="yes"?>
<Relationships xmlns="http://schemas.openxmlformats.org/package/2006/relationships"><Relationship Id="rId8" Type="http://schemas.openxmlformats.org/officeDocument/2006/relationships/image" Target="../media/image57.svg"/><Relationship Id="rId13" Type="http://schemas.openxmlformats.org/officeDocument/2006/relationships/image" Target="../media/image62.png"/><Relationship Id="rId3" Type="http://schemas.openxmlformats.org/officeDocument/2006/relationships/image" Target="../media/image24.svg"/><Relationship Id="rId7" Type="http://schemas.openxmlformats.org/officeDocument/2006/relationships/image" Target="../media/image56.png"/><Relationship Id="rId12" Type="http://schemas.openxmlformats.org/officeDocument/2006/relationships/image" Target="../media/image61.svg"/><Relationship Id="rId17" Type="http://schemas.openxmlformats.org/officeDocument/2006/relationships/image" Target="../media/image9.png"/><Relationship Id="rId2" Type="http://schemas.openxmlformats.org/officeDocument/2006/relationships/image" Target="../media/image23.png"/><Relationship Id="rId16" Type="http://schemas.openxmlformats.org/officeDocument/2006/relationships/image" Target="../media/image65.sv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26.svg"/><Relationship Id="rId15" Type="http://schemas.openxmlformats.org/officeDocument/2006/relationships/image" Target="../media/image64.png"/><Relationship Id="rId10" Type="http://schemas.openxmlformats.org/officeDocument/2006/relationships/image" Target="../media/image59.svg"/><Relationship Id="rId4" Type="http://schemas.openxmlformats.org/officeDocument/2006/relationships/image" Target="../media/image25.png"/><Relationship Id="rId9" Type="http://schemas.openxmlformats.org/officeDocument/2006/relationships/image" Target="../media/image58.png"/><Relationship Id="rId14" Type="http://schemas.openxmlformats.org/officeDocument/2006/relationships/image" Target="../media/image63.svg"/></Relationships>
</file>

<file path=ppt/slides/_rels/slide8.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7.svg"/><Relationship Id="rId7" Type="http://schemas.openxmlformats.org/officeDocument/2006/relationships/image" Target="../media/image50.svg"/><Relationship Id="rId12" Type="http://schemas.openxmlformats.org/officeDocument/2006/relationships/image" Target="../media/image9.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71.png"/><Relationship Id="rId5" Type="http://schemas.openxmlformats.org/officeDocument/2006/relationships/image" Target="../media/image18.svg"/><Relationship Id="rId10" Type="http://schemas.openxmlformats.org/officeDocument/2006/relationships/image" Target="../media/image70.svg"/><Relationship Id="rId4" Type="http://schemas.openxmlformats.org/officeDocument/2006/relationships/image" Target="../media/image17.png"/><Relationship Id="rId9" Type="http://schemas.openxmlformats.org/officeDocument/2006/relationships/image" Target="../media/image69.png"/></Relationships>
</file>

<file path=ppt/slides/_rels/slide9.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73.svg"/><Relationship Id="rId7" Type="http://schemas.openxmlformats.org/officeDocument/2006/relationships/image" Target="../media/image4.pn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75.svg"/><Relationship Id="rId10" Type="http://schemas.openxmlformats.org/officeDocument/2006/relationships/image" Target="../media/image9.png"/><Relationship Id="rId4" Type="http://schemas.openxmlformats.org/officeDocument/2006/relationships/image" Target="../media/image74.png"/><Relationship Id="rId9" Type="http://schemas.openxmlformats.org/officeDocument/2006/relationships/image" Target="../media/image7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7F1FF"/>
        </a:solidFill>
        <a:effectLst/>
      </p:bgPr>
    </p:bg>
    <p:spTree>
      <p:nvGrpSpPr>
        <p:cNvPr id="1" name=""/>
        <p:cNvGrpSpPr/>
        <p:nvPr/>
      </p:nvGrpSpPr>
      <p:grpSpPr>
        <a:xfrm>
          <a:off x="0" y="0"/>
          <a:ext cx="0" cy="0"/>
          <a:chOff x="0" y="0"/>
          <a:chExt cx="0" cy="0"/>
        </a:xfrm>
      </p:grpSpPr>
      <p:sp>
        <p:nvSpPr>
          <p:cNvPr id="2" name="Freeform 2"/>
          <p:cNvSpPr/>
          <p:nvPr/>
        </p:nvSpPr>
        <p:spPr>
          <a:xfrm>
            <a:off x="-330602" y="412481"/>
            <a:ext cx="18389946" cy="9631734"/>
          </a:xfrm>
          <a:custGeom>
            <a:avLst/>
            <a:gdLst/>
            <a:ahLst/>
            <a:cxnLst/>
            <a:rect l="l" t="t" r="r" b="b"/>
            <a:pathLst>
              <a:path w="18389946" h="9631734">
                <a:moveTo>
                  <a:pt x="0" y="0"/>
                </a:moveTo>
                <a:lnTo>
                  <a:pt x="18389946" y="0"/>
                </a:lnTo>
                <a:lnTo>
                  <a:pt x="18389946" y="9631735"/>
                </a:lnTo>
                <a:lnTo>
                  <a:pt x="0" y="9631735"/>
                </a:lnTo>
                <a:lnTo>
                  <a:pt x="0" y="0"/>
                </a:lnTo>
                <a:close/>
              </a:path>
            </a:pathLst>
          </a:custGeom>
          <a:blipFill>
            <a:blip r:embed="rId2"/>
            <a:stretch>
              <a:fillRect/>
            </a:stretch>
          </a:blipFill>
        </p:spPr>
        <p:txBody>
          <a:bodyPr/>
          <a:lstStyle/>
          <a:p>
            <a:endParaRPr lang="el-GR"/>
          </a:p>
        </p:txBody>
      </p:sp>
      <p:sp>
        <p:nvSpPr>
          <p:cNvPr id="3" name="Freeform 3"/>
          <p:cNvSpPr/>
          <p:nvPr/>
        </p:nvSpPr>
        <p:spPr>
          <a:xfrm rot="1103717">
            <a:off x="-74381" y="2757375"/>
            <a:ext cx="1979947" cy="2729251"/>
          </a:xfrm>
          <a:custGeom>
            <a:avLst/>
            <a:gdLst/>
            <a:ahLst/>
            <a:cxnLst/>
            <a:rect l="l" t="t" r="r" b="b"/>
            <a:pathLst>
              <a:path w="1979947" h="2729251">
                <a:moveTo>
                  <a:pt x="0" y="0"/>
                </a:moveTo>
                <a:lnTo>
                  <a:pt x="1979947" y="0"/>
                </a:lnTo>
                <a:lnTo>
                  <a:pt x="1979947" y="2729250"/>
                </a:lnTo>
                <a:lnTo>
                  <a:pt x="0" y="27292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sp>
        <p:nvSpPr>
          <p:cNvPr id="4" name="Freeform 4"/>
          <p:cNvSpPr/>
          <p:nvPr/>
        </p:nvSpPr>
        <p:spPr>
          <a:xfrm rot="-889329" flipH="1">
            <a:off x="-341896" y="8466295"/>
            <a:ext cx="2786150" cy="1242212"/>
          </a:xfrm>
          <a:custGeom>
            <a:avLst/>
            <a:gdLst/>
            <a:ahLst/>
            <a:cxnLst/>
            <a:rect l="l" t="t" r="r" b="b"/>
            <a:pathLst>
              <a:path w="2786150" h="1242212">
                <a:moveTo>
                  <a:pt x="2786151" y="0"/>
                </a:moveTo>
                <a:lnTo>
                  <a:pt x="0" y="0"/>
                </a:lnTo>
                <a:lnTo>
                  <a:pt x="0" y="1242212"/>
                </a:lnTo>
                <a:lnTo>
                  <a:pt x="2786151" y="1242212"/>
                </a:lnTo>
                <a:lnTo>
                  <a:pt x="2786151"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l-GR"/>
          </a:p>
        </p:txBody>
      </p:sp>
      <p:grpSp>
        <p:nvGrpSpPr>
          <p:cNvPr id="5" name="Group 5"/>
          <p:cNvGrpSpPr/>
          <p:nvPr/>
        </p:nvGrpSpPr>
        <p:grpSpPr>
          <a:xfrm>
            <a:off x="-728387" y="7254017"/>
            <a:ext cx="13070626" cy="5806598"/>
            <a:chOff x="0" y="0"/>
            <a:chExt cx="3442469" cy="1529310"/>
          </a:xfrm>
        </p:grpSpPr>
        <p:sp>
          <p:nvSpPr>
            <p:cNvPr id="6" name="Freeform 6"/>
            <p:cNvSpPr/>
            <p:nvPr/>
          </p:nvSpPr>
          <p:spPr>
            <a:xfrm>
              <a:off x="0" y="0"/>
              <a:ext cx="3442469" cy="1529310"/>
            </a:xfrm>
            <a:custGeom>
              <a:avLst/>
              <a:gdLst/>
              <a:ahLst/>
              <a:cxnLst/>
              <a:rect l="l" t="t" r="r" b="b"/>
              <a:pathLst>
                <a:path w="3442469" h="1529310">
                  <a:moveTo>
                    <a:pt x="1721235" y="0"/>
                  </a:moveTo>
                  <a:cubicBezTo>
                    <a:pt x="770623" y="0"/>
                    <a:pt x="0" y="342348"/>
                    <a:pt x="0" y="764655"/>
                  </a:cubicBezTo>
                  <a:cubicBezTo>
                    <a:pt x="0" y="1186962"/>
                    <a:pt x="770623" y="1529310"/>
                    <a:pt x="1721235" y="1529310"/>
                  </a:cubicBezTo>
                  <a:cubicBezTo>
                    <a:pt x="2671846" y="1529310"/>
                    <a:pt x="3442469" y="1186962"/>
                    <a:pt x="3442469" y="764655"/>
                  </a:cubicBezTo>
                  <a:cubicBezTo>
                    <a:pt x="3442469" y="342348"/>
                    <a:pt x="2671846" y="0"/>
                    <a:pt x="1721235" y="0"/>
                  </a:cubicBezTo>
                  <a:close/>
                </a:path>
              </a:pathLst>
            </a:custGeom>
            <a:solidFill>
              <a:srgbClr val="F1CCCC">
                <a:alpha val="33725"/>
              </a:srgbClr>
            </a:solidFill>
          </p:spPr>
          <p:txBody>
            <a:bodyPr/>
            <a:lstStyle/>
            <a:p>
              <a:endParaRPr lang="el-GR"/>
            </a:p>
          </p:txBody>
        </p:sp>
        <p:sp>
          <p:nvSpPr>
            <p:cNvPr id="7" name="TextBox 7"/>
            <p:cNvSpPr txBox="1"/>
            <p:nvPr/>
          </p:nvSpPr>
          <p:spPr>
            <a:xfrm>
              <a:off x="322731" y="105273"/>
              <a:ext cx="2797006" cy="1280664"/>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4665439" y="312847"/>
            <a:ext cx="8536852" cy="6059090"/>
          </a:xfrm>
          <a:custGeom>
            <a:avLst/>
            <a:gdLst/>
            <a:ahLst/>
            <a:cxnLst/>
            <a:rect l="l" t="t" r="r" b="b"/>
            <a:pathLst>
              <a:path w="8536852" h="6059090">
                <a:moveTo>
                  <a:pt x="0" y="0"/>
                </a:moveTo>
                <a:lnTo>
                  <a:pt x="8536852" y="0"/>
                </a:lnTo>
                <a:lnTo>
                  <a:pt x="8536852" y="6059090"/>
                </a:lnTo>
                <a:lnTo>
                  <a:pt x="0" y="6059090"/>
                </a:lnTo>
                <a:lnTo>
                  <a:pt x="0" y="0"/>
                </a:lnTo>
                <a:close/>
              </a:path>
            </a:pathLst>
          </a:custGeom>
          <a:blipFill>
            <a:blip r:embed="rId7"/>
            <a:stretch>
              <a:fillRect l="-27377" r="-26083"/>
            </a:stretch>
          </a:blipFill>
        </p:spPr>
        <p:txBody>
          <a:bodyPr/>
          <a:lstStyle/>
          <a:p>
            <a:endParaRPr lang="el-GR"/>
          </a:p>
        </p:txBody>
      </p:sp>
      <p:sp>
        <p:nvSpPr>
          <p:cNvPr id="9" name="TextBox 9"/>
          <p:cNvSpPr txBox="1"/>
          <p:nvPr/>
        </p:nvSpPr>
        <p:spPr>
          <a:xfrm>
            <a:off x="5131094" y="3328614"/>
            <a:ext cx="7660749" cy="1960353"/>
          </a:xfrm>
          <a:prstGeom prst="rect">
            <a:avLst/>
          </a:prstGeom>
        </p:spPr>
        <p:txBody>
          <a:bodyPr lIns="0" tIns="0" rIns="0" bIns="0" rtlCol="0" anchor="t">
            <a:spAutoFit/>
          </a:bodyPr>
          <a:lstStyle/>
          <a:p>
            <a:pPr algn="ctr">
              <a:lnSpc>
                <a:spcPts val="16047"/>
              </a:lnSpc>
            </a:pPr>
            <a:r>
              <a:rPr lang="en-US" sz="11462">
                <a:solidFill>
                  <a:srgbClr val="BE1E2D"/>
                </a:solidFill>
                <a:latin typeface="Children One"/>
                <a:ea typeface="Children One"/>
                <a:cs typeface="Children One"/>
                <a:sym typeface="Children One"/>
              </a:rPr>
              <a:t>ΣΥΝΤΡΟΦΙΑ</a:t>
            </a:r>
          </a:p>
        </p:txBody>
      </p:sp>
      <p:sp>
        <p:nvSpPr>
          <p:cNvPr id="10" name="Freeform 10"/>
          <p:cNvSpPr/>
          <p:nvPr/>
        </p:nvSpPr>
        <p:spPr>
          <a:xfrm flipH="1">
            <a:off x="0" y="5612002"/>
            <a:ext cx="6695930" cy="4514173"/>
          </a:xfrm>
          <a:custGeom>
            <a:avLst/>
            <a:gdLst/>
            <a:ahLst/>
            <a:cxnLst/>
            <a:rect l="l" t="t" r="r" b="b"/>
            <a:pathLst>
              <a:path w="6695930" h="4514173">
                <a:moveTo>
                  <a:pt x="6695930" y="0"/>
                </a:moveTo>
                <a:lnTo>
                  <a:pt x="0" y="0"/>
                </a:lnTo>
                <a:lnTo>
                  <a:pt x="0" y="4514173"/>
                </a:lnTo>
                <a:lnTo>
                  <a:pt x="6695930" y="4514173"/>
                </a:lnTo>
                <a:lnTo>
                  <a:pt x="6695930" y="0"/>
                </a:lnTo>
                <a:close/>
              </a:path>
            </a:pathLst>
          </a:custGeom>
          <a:blipFill>
            <a:blip r:embed="rId8"/>
            <a:stretch>
              <a:fillRect/>
            </a:stretch>
          </a:blipFill>
        </p:spPr>
        <p:txBody>
          <a:bodyPr/>
          <a:lstStyle/>
          <a:p>
            <a:endParaRPr lang="el-GR"/>
          </a:p>
        </p:txBody>
      </p:sp>
      <p:sp>
        <p:nvSpPr>
          <p:cNvPr id="11" name="Freeform 11"/>
          <p:cNvSpPr/>
          <p:nvPr/>
        </p:nvSpPr>
        <p:spPr>
          <a:xfrm>
            <a:off x="12130213" y="2360585"/>
            <a:ext cx="6041669" cy="8392493"/>
          </a:xfrm>
          <a:custGeom>
            <a:avLst/>
            <a:gdLst/>
            <a:ahLst/>
            <a:cxnLst/>
            <a:rect l="l" t="t" r="r" b="b"/>
            <a:pathLst>
              <a:path w="6041669" h="8392493">
                <a:moveTo>
                  <a:pt x="0" y="0"/>
                </a:moveTo>
                <a:lnTo>
                  <a:pt x="6041668" y="0"/>
                </a:lnTo>
                <a:lnTo>
                  <a:pt x="6041668" y="8392493"/>
                </a:lnTo>
                <a:lnTo>
                  <a:pt x="0" y="8392493"/>
                </a:lnTo>
                <a:lnTo>
                  <a:pt x="0" y="0"/>
                </a:lnTo>
                <a:close/>
              </a:path>
            </a:pathLst>
          </a:custGeom>
          <a:blipFill>
            <a:blip r:embed="rId9"/>
            <a:stretch>
              <a:fillRect l="-2167" t="-7354" r="-2167" b="-6757"/>
            </a:stretch>
          </a:blipFill>
        </p:spPr>
        <p:txBody>
          <a:bodyPr/>
          <a:lstStyle/>
          <a:p>
            <a:endParaRPr lang="el-GR"/>
          </a:p>
        </p:txBody>
      </p:sp>
      <p:sp>
        <p:nvSpPr>
          <p:cNvPr id="12" name="Freeform 12"/>
          <p:cNvSpPr/>
          <p:nvPr/>
        </p:nvSpPr>
        <p:spPr>
          <a:xfrm>
            <a:off x="7147079" y="5612002"/>
            <a:ext cx="3628780" cy="4643335"/>
          </a:xfrm>
          <a:custGeom>
            <a:avLst/>
            <a:gdLst/>
            <a:ahLst/>
            <a:cxnLst/>
            <a:rect l="l" t="t" r="r" b="b"/>
            <a:pathLst>
              <a:path w="3628780" h="4643335">
                <a:moveTo>
                  <a:pt x="0" y="0"/>
                </a:moveTo>
                <a:lnTo>
                  <a:pt x="3628780" y="0"/>
                </a:lnTo>
                <a:lnTo>
                  <a:pt x="3628780" y="4643335"/>
                </a:lnTo>
                <a:lnTo>
                  <a:pt x="0" y="4643335"/>
                </a:lnTo>
                <a:lnTo>
                  <a:pt x="0" y="0"/>
                </a:lnTo>
                <a:close/>
              </a:path>
            </a:pathLst>
          </a:custGeom>
          <a:blipFill>
            <a:blip r:embed="rId10"/>
            <a:stretch>
              <a:fillRect/>
            </a:stretch>
          </a:blipFill>
        </p:spPr>
        <p:txBody>
          <a:bodyPr/>
          <a:lstStyle/>
          <a:p>
            <a:endParaRPr lang="el-GR"/>
          </a:p>
        </p:txBody>
      </p:sp>
      <p:sp>
        <p:nvSpPr>
          <p:cNvPr id="13" name="Freeform 13"/>
          <p:cNvSpPr/>
          <p:nvPr/>
        </p:nvSpPr>
        <p:spPr>
          <a:xfrm>
            <a:off x="455299" y="468325"/>
            <a:ext cx="1907367" cy="1892259"/>
          </a:xfrm>
          <a:custGeom>
            <a:avLst/>
            <a:gdLst/>
            <a:ahLst/>
            <a:cxnLst/>
            <a:rect l="l" t="t" r="r" b="b"/>
            <a:pathLst>
              <a:path w="1907367" h="1892259">
                <a:moveTo>
                  <a:pt x="0" y="0"/>
                </a:moveTo>
                <a:lnTo>
                  <a:pt x="1907367" y="0"/>
                </a:lnTo>
                <a:lnTo>
                  <a:pt x="1907367" y="1892260"/>
                </a:lnTo>
                <a:lnTo>
                  <a:pt x="0" y="1892260"/>
                </a:lnTo>
                <a:lnTo>
                  <a:pt x="0" y="0"/>
                </a:lnTo>
                <a:close/>
              </a:path>
            </a:pathLst>
          </a:custGeom>
          <a:blipFill>
            <a:blip r:embed="rId11"/>
            <a:stretch>
              <a:fillRect/>
            </a:stretch>
          </a:blipFill>
        </p:spPr>
        <p:txBody>
          <a:bodyPr/>
          <a:lstStyle/>
          <a:p>
            <a:endParaRPr lang="el-GR"/>
          </a:p>
        </p:txBody>
      </p:sp>
      <p:sp>
        <p:nvSpPr>
          <p:cNvPr id="14" name="TextBox 14"/>
          <p:cNvSpPr txBox="1"/>
          <p:nvPr/>
        </p:nvSpPr>
        <p:spPr>
          <a:xfrm>
            <a:off x="5626310" y="2198660"/>
            <a:ext cx="6275303" cy="1537946"/>
          </a:xfrm>
          <a:prstGeom prst="rect">
            <a:avLst/>
          </a:prstGeom>
        </p:spPr>
        <p:txBody>
          <a:bodyPr lIns="0" tIns="0" rIns="0" bIns="0" rtlCol="0" anchor="t">
            <a:spAutoFit/>
          </a:bodyPr>
          <a:lstStyle/>
          <a:p>
            <a:pPr algn="ctr">
              <a:lnSpc>
                <a:spcPts val="12688"/>
              </a:lnSpc>
            </a:pPr>
            <a:r>
              <a:rPr lang="en-US" sz="9063" spc="598">
                <a:solidFill>
                  <a:srgbClr val="303030"/>
                </a:solidFill>
                <a:latin typeface="Children One"/>
                <a:ea typeface="Children One"/>
                <a:cs typeface="Children One"/>
                <a:sym typeface="Children One"/>
              </a:rPr>
              <a:t>ΚΑΤΗΧΗΤΙΚΗ</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7F1FF"/>
        </a:solidFill>
        <a:effectLst/>
      </p:bgPr>
    </p:bg>
    <p:spTree>
      <p:nvGrpSpPr>
        <p:cNvPr id="1" name=""/>
        <p:cNvGrpSpPr/>
        <p:nvPr/>
      </p:nvGrpSpPr>
      <p:grpSpPr>
        <a:xfrm>
          <a:off x="0" y="0"/>
          <a:ext cx="0" cy="0"/>
          <a:chOff x="0" y="0"/>
          <a:chExt cx="0" cy="0"/>
        </a:xfrm>
      </p:grpSpPr>
      <p:sp>
        <p:nvSpPr>
          <p:cNvPr id="2" name="Freeform 2"/>
          <p:cNvSpPr/>
          <p:nvPr/>
        </p:nvSpPr>
        <p:spPr>
          <a:xfrm rot="-10800000">
            <a:off x="0" y="6843179"/>
            <a:ext cx="4153732" cy="3443821"/>
          </a:xfrm>
          <a:custGeom>
            <a:avLst/>
            <a:gdLst/>
            <a:ahLst/>
            <a:cxnLst/>
            <a:rect l="l" t="t" r="r" b="b"/>
            <a:pathLst>
              <a:path w="4153732" h="3443821">
                <a:moveTo>
                  <a:pt x="0" y="0"/>
                </a:moveTo>
                <a:lnTo>
                  <a:pt x="4153732" y="0"/>
                </a:lnTo>
                <a:lnTo>
                  <a:pt x="4153732" y="3443821"/>
                </a:lnTo>
                <a:lnTo>
                  <a:pt x="0" y="34438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
        <p:nvSpPr>
          <p:cNvPr id="3" name="Freeform 3"/>
          <p:cNvSpPr/>
          <p:nvPr/>
        </p:nvSpPr>
        <p:spPr>
          <a:xfrm>
            <a:off x="6112436" y="426752"/>
            <a:ext cx="6986423" cy="5690759"/>
          </a:xfrm>
          <a:custGeom>
            <a:avLst/>
            <a:gdLst/>
            <a:ahLst/>
            <a:cxnLst/>
            <a:rect l="l" t="t" r="r" b="b"/>
            <a:pathLst>
              <a:path w="6986423" h="5690759">
                <a:moveTo>
                  <a:pt x="0" y="0"/>
                </a:moveTo>
                <a:lnTo>
                  <a:pt x="6986423" y="0"/>
                </a:lnTo>
                <a:lnTo>
                  <a:pt x="6986423" y="5690759"/>
                </a:lnTo>
                <a:lnTo>
                  <a:pt x="0" y="56907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4" name="Freeform 4"/>
          <p:cNvSpPr/>
          <p:nvPr/>
        </p:nvSpPr>
        <p:spPr>
          <a:xfrm>
            <a:off x="9605648" y="426752"/>
            <a:ext cx="6454244" cy="5257275"/>
          </a:xfrm>
          <a:custGeom>
            <a:avLst/>
            <a:gdLst/>
            <a:ahLst/>
            <a:cxnLst/>
            <a:rect l="l" t="t" r="r" b="b"/>
            <a:pathLst>
              <a:path w="6454244" h="5257275">
                <a:moveTo>
                  <a:pt x="0" y="0"/>
                </a:moveTo>
                <a:lnTo>
                  <a:pt x="6454244" y="0"/>
                </a:lnTo>
                <a:lnTo>
                  <a:pt x="6454244" y="5257276"/>
                </a:lnTo>
                <a:lnTo>
                  <a:pt x="0" y="52572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5" name="Freeform 5"/>
          <p:cNvSpPr/>
          <p:nvPr/>
        </p:nvSpPr>
        <p:spPr>
          <a:xfrm rot="-868709">
            <a:off x="14826089" y="5293480"/>
            <a:ext cx="1181543" cy="1431385"/>
          </a:xfrm>
          <a:custGeom>
            <a:avLst/>
            <a:gdLst/>
            <a:ahLst/>
            <a:cxnLst/>
            <a:rect l="l" t="t" r="r" b="b"/>
            <a:pathLst>
              <a:path w="1181543" h="1431385">
                <a:moveTo>
                  <a:pt x="0" y="0"/>
                </a:moveTo>
                <a:lnTo>
                  <a:pt x="1181543" y="0"/>
                </a:lnTo>
                <a:lnTo>
                  <a:pt x="1181543" y="1431385"/>
                </a:lnTo>
                <a:lnTo>
                  <a:pt x="0" y="1431385"/>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l-GR"/>
          </a:p>
        </p:txBody>
      </p:sp>
      <p:sp>
        <p:nvSpPr>
          <p:cNvPr id="6" name="Freeform 6"/>
          <p:cNvSpPr/>
          <p:nvPr/>
        </p:nvSpPr>
        <p:spPr>
          <a:xfrm rot="5400000" flipV="1">
            <a:off x="2006683" y="4548621"/>
            <a:ext cx="689705" cy="2231398"/>
          </a:xfrm>
          <a:custGeom>
            <a:avLst/>
            <a:gdLst/>
            <a:ahLst/>
            <a:cxnLst/>
            <a:rect l="l" t="t" r="r" b="b"/>
            <a:pathLst>
              <a:path w="689705" h="2231398">
                <a:moveTo>
                  <a:pt x="0" y="2231398"/>
                </a:moveTo>
                <a:lnTo>
                  <a:pt x="689705" y="2231398"/>
                </a:lnTo>
                <a:lnTo>
                  <a:pt x="689705" y="0"/>
                </a:lnTo>
                <a:lnTo>
                  <a:pt x="0" y="0"/>
                </a:lnTo>
                <a:lnTo>
                  <a:pt x="0" y="2231398"/>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l-GR"/>
          </a:p>
        </p:txBody>
      </p:sp>
      <p:sp>
        <p:nvSpPr>
          <p:cNvPr id="7" name="Freeform 7"/>
          <p:cNvSpPr/>
          <p:nvPr/>
        </p:nvSpPr>
        <p:spPr>
          <a:xfrm>
            <a:off x="1028700" y="895602"/>
            <a:ext cx="4896626" cy="9166940"/>
          </a:xfrm>
          <a:custGeom>
            <a:avLst/>
            <a:gdLst/>
            <a:ahLst/>
            <a:cxnLst/>
            <a:rect l="l" t="t" r="r" b="b"/>
            <a:pathLst>
              <a:path w="4896626" h="9166940">
                <a:moveTo>
                  <a:pt x="0" y="0"/>
                </a:moveTo>
                <a:lnTo>
                  <a:pt x="4896626" y="0"/>
                </a:lnTo>
                <a:lnTo>
                  <a:pt x="4896626" y="9166940"/>
                </a:lnTo>
                <a:lnTo>
                  <a:pt x="0" y="9166940"/>
                </a:lnTo>
                <a:lnTo>
                  <a:pt x="0" y="0"/>
                </a:lnTo>
                <a:close/>
              </a:path>
            </a:pathLst>
          </a:custGeom>
          <a:blipFill>
            <a:blip r:embed="rId10"/>
            <a:stretch>
              <a:fillRect l="-5232" t="-13664" r="-185465" b="-15217"/>
            </a:stretch>
          </a:blipFill>
        </p:spPr>
        <p:txBody>
          <a:bodyPr/>
          <a:lstStyle/>
          <a:p>
            <a:endParaRPr lang="el-GR"/>
          </a:p>
        </p:txBody>
      </p:sp>
      <p:sp>
        <p:nvSpPr>
          <p:cNvPr id="8" name="Freeform 8"/>
          <p:cNvSpPr/>
          <p:nvPr/>
        </p:nvSpPr>
        <p:spPr>
          <a:xfrm>
            <a:off x="9758048" y="579152"/>
            <a:ext cx="6454244" cy="5257275"/>
          </a:xfrm>
          <a:custGeom>
            <a:avLst/>
            <a:gdLst/>
            <a:ahLst/>
            <a:cxnLst/>
            <a:rect l="l" t="t" r="r" b="b"/>
            <a:pathLst>
              <a:path w="6454244" h="5257275">
                <a:moveTo>
                  <a:pt x="0" y="0"/>
                </a:moveTo>
                <a:lnTo>
                  <a:pt x="6454244" y="0"/>
                </a:lnTo>
                <a:lnTo>
                  <a:pt x="6454244" y="5257276"/>
                </a:lnTo>
                <a:lnTo>
                  <a:pt x="0" y="52572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9" name="TextBox 9"/>
          <p:cNvSpPr txBox="1"/>
          <p:nvPr/>
        </p:nvSpPr>
        <p:spPr>
          <a:xfrm>
            <a:off x="7315275" y="1392180"/>
            <a:ext cx="7195193" cy="3751320"/>
          </a:xfrm>
          <a:prstGeom prst="rect">
            <a:avLst/>
          </a:prstGeom>
        </p:spPr>
        <p:txBody>
          <a:bodyPr lIns="0" tIns="0" rIns="0" bIns="0" rtlCol="0" anchor="t">
            <a:spAutoFit/>
          </a:bodyPr>
          <a:lstStyle/>
          <a:p>
            <a:pPr algn="ctr">
              <a:lnSpc>
                <a:spcPts val="3672"/>
              </a:lnSpc>
            </a:pPr>
            <a:r>
              <a:rPr lang="en-US" sz="4035">
                <a:solidFill>
                  <a:srgbClr val="000001"/>
                </a:solidFill>
                <a:latin typeface="PFEphemera Poly"/>
                <a:ea typeface="PFEphemera Poly"/>
                <a:cs typeface="PFEphemera Poly"/>
                <a:sym typeface="PFEphemera Poly"/>
              </a:rPr>
              <a:t>- Το βλέπετε αυτό το μικρό βρέφος; Κανένας τώρα δεν του δίνει σημασία. Μα θα έρθει μια μέρα που για αυτό το βρέφος θα χωριστεί ο κόσμος όλος. Άλλοι θα είναι οπαδοί του και θαυμαστές του και άλλοι θα είναι εχθροί του και διώκτες του. Τέτοια δύναμη θα έχει.</a:t>
            </a:r>
          </a:p>
        </p:txBody>
      </p:sp>
      <p:sp>
        <p:nvSpPr>
          <p:cNvPr id="10" name="Freeform 10"/>
          <p:cNvSpPr/>
          <p:nvPr/>
        </p:nvSpPr>
        <p:spPr>
          <a:xfrm>
            <a:off x="13289359" y="3696050"/>
            <a:ext cx="4728158" cy="6879358"/>
          </a:xfrm>
          <a:custGeom>
            <a:avLst/>
            <a:gdLst/>
            <a:ahLst/>
            <a:cxnLst/>
            <a:rect l="l" t="t" r="r" b="b"/>
            <a:pathLst>
              <a:path w="4728158" h="6879358">
                <a:moveTo>
                  <a:pt x="0" y="0"/>
                </a:moveTo>
                <a:lnTo>
                  <a:pt x="4728158" y="0"/>
                </a:lnTo>
                <a:lnTo>
                  <a:pt x="4728158" y="6879357"/>
                </a:lnTo>
                <a:lnTo>
                  <a:pt x="0" y="6879357"/>
                </a:lnTo>
                <a:lnTo>
                  <a:pt x="0" y="0"/>
                </a:lnTo>
                <a:close/>
              </a:path>
            </a:pathLst>
          </a:custGeom>
          <a:blipFill>
            <a:blip r:embed="rId11"/>
            <a:stretch>
              <a:fillRect l="-9004" t="-7817" r="-2843" b="-5211"/>
            </a:stretch>
          </a:blipFill>
        </p:spPr>
        <p:txBody>
          <a:bodyPr/>
          <a:lstStyle/>
          <a:p>
            <a:endParaRPr lang="el-GR"/>
          </a:p>
        </p:txBody>
      </p:sp>
      <p:sp>
        <p:nvSpPr>
          <p:cNvPr id="11" name="Freeform 13">
            <a:extLst>
              <a:ext uri="{FF2B5EF4-FFF2-40B4-BE49-F238E27FC236}">
                <a16:creationId xmlns:a16="http://schemas.microsoft.com/office/drawing/2014/main" id="{D13E2655-F010-A085-C397-08A9193FB4FE}"/>
              </a:ext>
            </a:extLst>
          </p:cNvPr>
          <p:cNvSpPr/>
          <p:nvPr/>
        </p:nvSpPr>
        <p:spPr>
          <a:xfrm>
            <a:off x="359741" y="195343"/>
            <a:ext cx="1606240" cy="2055321"/>
          </a:xfrm>
          <a:custGeom>
            <a:avLst/>
            <a:gdLst/>
            <a:ahLst/>
            <a:cxnLst/>
            <a:rect l="l" t="t" r="r" b="b"/>
            <a:pathLst>
              <a:path w="1606240" h="2055321">
                <a:moveTo>
                  <a:pt x="0" y="0"/>
                </a:moveTo>
                <a:lnTo>
                  <a:pt x="1606240" y="0"/>
                </a:lnTo>
                <a:lnTo>
                  <a:pt x="1606240" y="2055321"/>
                </a:lnTo>
                <a:lnTo>
                  <a:pt x="0" y="2055321"/>
                </a:lnTo>
                <a:lnTo>
                  <a:pt x="0" y="0"/>
                </a:lnTo>
                <a:close/>
              </a:path>
            </a:pathLst>
          </a:custGeom>
          <a:blipFill>
            <a:blip r:embed="rId12"/>
            <a:stretch>
              <a:fillRect/>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7F1FF"/>
        </a:solidFill>
        <a:effectLst/>
      </p:bgPr>
    </p:bg>
    <p:spTree>
      <p:nvGrpSpPr>
        <p:cNvPr id="1" name=""/>
        <p:cNvGrpSpPr/>
        <p:nvPr/>
      </p:nvGrpSpPr>
      <p:grpSpPr>
        <a:xfrm>
          <a:off x="0" y="0"/>
          <a:ext cx="0" cy="0"/>
          <a:chOff x="0" y="0"/>
          <a:chExt cx="0" cy="0"/>
        </a:xfrm>
      </p:grpSpPr>
      <p:sp>
        <p:nvSpPr>
          <p:cNvPr id="2" name="Freeform 2"/>
          <p:cNvSpPr/>
          <p:nvPr/>
        </p:nvSpPr>
        <p:spPr>
          <a:xfrm rot="-10800000">
            <a:off x="0" y="6843179"/>
            <a:ext cx="4153732" cy="3443821"/>
          </a:xfrm>
          <a:custGeom>
            <a:avLst/>
            <a:gdLst/>
            <a:ahLst/>
            <a:cxnLst/>
            <a:rect l="l" t="t" r="r" b="b"/>
            <a:pathLst>
              <a:path w="4153732" h="3443821">
                <a:moveTo>
                  <a:pt x="0" y="0"/>
                </a:moveTo>
                <a:lnTo>
                  <a:pt x="4153732" y="0"/>
                </a:lnTo>
                <a:lnTo>
                  <a:pt x="4153732" y="3443821"/>
                </a:lnTo>
                <a:lnTo>
                  <a:pt x="0" y="34438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
        <p:nvSpPr>
          <p:cNvPr id="3" name="Freeform 3"/>
          <p:cNvSpPr/>
          <p:nvPr/>
        </p:nvSpPr>
        <p:spPr>
          <a:xfrm rot="-868709">
            <a:off x="14826089" y="5293480"/>
            <a:ext cx="1181543" cy="1431385"/>
          </a:xfrm>
          <a:custGeom>
            <a:avLst/>
            <a:gdLst/>
            <a:ahLst/>
            <a:cxnLst/>
            <a:rect l="l" t="t" r="r" b="b"/>
            <a:pathLst>
              <a:path w="1181543" h="1431385">
                <a:moveTo>
                  <a:pt x="0" y="0"/>
                </a:moveTo>
                <a:lnTo>
                  <a:pt x="1181543" y="0"/>
                </a:lnTo>
                <a:lnTo>
                  <a:pt x="1181543" y="1431385"/>
                </a:lnTo>
                <a:lnTo>
                  <a:pt x="0" y="1431385"/>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l-GR"/>
          </a:p>
        </p:txBody>
      </p:sp>
      <p:sp>
        <p:nvSpPr>
          <p:cNvPr id="4" name="Freeform 4"/>
          <p:cNvSpPr/>
          <p:nvPr/>
        </p:nvSpPr>
        <p:spPr>
          <a:xfrm>
            <a:off x="4094072" y="1028700"/>
            <a:ext cx="6986423" cy="5690759"/>
          </a:xfrm>
          <a:custGeom>
            <a:avLst/>
            <a:gdLst/>
            <a:ahLst/>
            <a:cxnLst/>
            <a:rect l="l" t="t" r="r" b="b"/>
            <a:pathLst>
              <a:path w="6986423" h="5690759">
                <a:moveTo>
                  <a:pt x="0" y="0"/>
                </a:moveTo>
                <a:lnTo>
                  <a:pt x="6986423" y="0"/>
                </a:lnTo>
                <a:lnTo>
                  <a:pt x="6986423" y="5690759"/>
                </a:lnTo>
                <a:lnTo>
                  <a:pt x="0" y="569075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l-GR"/>
          </a:p>
        </p:txBody>
      </p:sp>
      <p:sp>
        <p:nvSpPr>
          <p:cNvPr id="5" name="Freeform 5"/>
          <p:cNvSpPr/>
          <p:nvPr/>
        </p:nvSpPr>
        <p:spPr>
          <a:xfrm>
            <a:off x="7739684" y="1181100"/>
            <a:ext cx="6454244" cy="5257275"/>
          </a:xfrm>
          <a:custGeom>
            <a:avLst/>
            <a:gdLst/>
            <a:ahLst/>
            <a:cxnLst/>
            <a:rect l="l" t="t" r="r" b="b"/>
            <a:pathLst>
              <a:path w="6454244" h="5257275">
                <a:moveTo>
                  <a:pt x="0" y="0"/>
                </a:moveTo>
                <a:lnTo>
                  <a:pt x="6454244" y="0"/>
                </a:lnTo>
                <a:lnTo>
                  <a:pt x="6454244" y="5257275"/>
                </a:lnTo>
                <a:lnTo>
                  <a:pt x="0" y="52572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l-GR"/>
          </a:p>
        </p:txBody>
      </p:sp>
      <p:sp>
        <p:nvSpPr>
          <p:cNvPr id="6" name="Freeform 6"/>
          <p:cNvSpPr/>
          <p:nvPr/>
        </p:nvSpPr>
        <p:spPr>
          <a:xfrm flipH="1">
            <a:off x="13098859" y="1858806"/>
            <a:ext cx="4896626" cy="9166940"/>
          </a:xfrm>
          <a:custGeom>
            <a:avLst/>
            <a:gdLst/>
            <a:ahLst/>
            <a:cxnLst/>
            <a:rect l="l" t="t" r="r" b="b"/>
            <a:pathLst>
              <a:path w="4896626" h="9166940">
                <a:moveTo>
                  <a:pt x="4896627" y="0"/>
                </a:moveTo>
                <a:lnTo>
                  <a:pt x="0" y="0"/>
                </a:lnTo>
                <a:lnTo>
                  <a:pt x="0" y="9166939"/>
                </a:lnTo>
                <a:lnTo>
                  <a:pt x="4896627" y="9166939"/>
                </a:lnTo>
                <a:lnTo>
                  <a:pt x="4896627" y="0"/>
                </a:lnTo>
                <a:close/>
              </a:path>
            </a:pathLst>
          </a:custGeom>
          <a:blipFill>
            <a:blip r:embed="rId8"/>
            <a:stretch>
              <a:fillRect l="-5232" t="-13664" r="-185465" b="-15217"/>
            </a:stretch>
          </a:blipFill>
        </p:spPr>
        <p:txBody>
          <a:bodyPr/>
          <a:lstStyle/>
          <a:p>
            <a:endParaRPr lang="el-GR"/>
          </a:p>
        </p:txBody>
      </p:sp>
      <p:sp>
        <p:nvSpPr>
          <p:cNvPr id="7" name="Freeform 7"/>
          <p:cNvSpPr/>
          <p:nvPr/>
        </p:nvSpPr>
        <p:spPr>
          <a:xfrm>
            <a:off x="1600199" y="1858806"/>
            <a:ext cx="3220461" cy="8596853"/>
          </a:xfrm>
          <a:custGeom>
            <a:avLst/>
            <a:gdLst/>
            <a:ahLst/>
            <a:cxnLst/>
            <a:rect l="l" t="t" r="r" b="b"/>
            <a:pathLst>
              <a:path w="3821664" h="10440343">
                <a:moveTo>
                  <a:pt x="0" y="0"/>
                </a:moveTo>
                <a:lnTo>
                  <a:pt x="3821664" y="0"/>
                </a:lnTo>
                <a:lnTo>
                  <a:pt x="3821664" y="10440343"/>
                </a:lnTo>
                <a:lnTo>
                  <a:pt x="0" y="10440343"/>
                </a:lnTo>
                <a:lnTo>
                  <a:pt x="0" y="0"/>
                </a:lnTo>
                <a:close/>
              </a:path>
            </a:pathLst>
          </a:custGeom>
          <a:blipFill>
            <a:blip r:embed="rId9"/>
            <a:stretch>
              <a:fillRect l="-187681" t="-20954" r="-161594"/>
            </a:stretch>
          </a:blipFill>
        </p:spPr>
        <p:txBody>
          <a:bodyPr/>
          <a:lstStyle/>
          <a:p>
            <a:endParaRPr lang="el-GR"/>
          </a:p>
        </p:txBody>
      </p:sp>
      <p:sp>
        <p:nvSpPr>
          <p:cNvPr id="8" name="Freeform 8"/>
          <p:cNvSpPr/>
          <p:nvPr/>
        </p:nvSpPr>
        <p:spPr>
          <a:xfrm>
            <a:off x="6531092" y="5509695"/>
            <a:ext cx="4777305" cy="4777305"/>
          </a:xfrm>
          <a:custGeom>
            <a:avLst/>
            <a:gdLst/>
            <a:ahLst/>
            <a:cxnLst/>
            <a:rect l="l" t="t" r="r" b="b"/>
            <a:pathLst>
              <a:path w="4777305" h="4777305">
                <a:moveTo>
                  <a:pt x="0" y="0"/>
                </a:moveTo>
                <a:lnTo>
                  <a:pt x="4777305" y="0"/>
                </a:lnTo>
                <a:lnTo>
                  <a:pt x="4777305" y="4777305"/>
                </a:lnTo>
                <a:lnTo>
                  <a:pt x="0" y="4777305"/>
                </a:lnTo>
                <a:lnTo>
                  <a:pt x="0" y="0"/>
                </a:lnTo>
                <a:close/>
              </a:path>
            </a:pathLst>
          </a:custGeom>
          <a:blipFill>
            <a:blip r:embed="rId10"/>
            <a:stretch>
              <a:fillRect/>
            </a:stretch>
          </a:blipFill>
        </p:spPr>
        <p:txBody>
          <a:bodyPr/>
          <a:lstStyle/>
          <a:p>
            <a:endParaRPr lang="el-GR"/>
          </a:p>
        </p:txBody>
      </p:sp>
      <p:sp>
        <p:nvSpPr>
          <p:cNvPr id="9" name="TextBox 9"/>
          <p:cNvSpPr txBox="1"/>
          <p:nvPr/>
        </p:nvSpPr>
        <p:spPr>
          <a:xfrm>
            <a:off x="5046478" y="2328574"/>
            <a:ext cx="7746532" cy="3039381"/>
          </a:xfrm>
          <a:prstGeom prst="rect">
            <a:avLst/>
          </a:prstGeom>
        </p:spPr>
        <p:txBody>
          <a:bodyPr lIns="0" tIns="0" rIns="0" bIns="0" rtlCol="0" anchor="t">
            <a:spAutoFit/>
          </a:bodyPr>
          <a:lstStyle/>
          <a:p>
            <a:pPr algn="ctr">
              <a:lnSpc>
                <a:spcPts val="3953"/>
              </a:lnSpc>
            </a:pPr>
            <a:r>
              <a:rPr lang="en-US" sz="4344">
                <a:solidFill>
                  <a:srgbClr val="000001"/>
                </a:solidFill>
                <a:latin typeface="PFEphemera Poly"/>
                <a:ea typeface="PFEphemera Poly"/>
                <a:cs typeface="PFEphemera Poly"/>
                <a:sym typeface="PFEphemera Poly"/>
              </a:rPr>
              <a:t>- Άκουσε, της λέει. Θα έρθει η μέρα που την καρδιά σου θα την ξεσκίσει κοφτερό μαχαίρι, θα πονέσεις τόσο πολύ για αυτό το παιδί ώστε ο πόνος σου αυτός θα είναι ρομφαία που θα σου ματώσει την καρδιά.</a:t>
            </a:r>
          </a:p>
        </p:txBody>
      </p:sp>
      <p:sp>
        <p:nvSpPr>
          <p:cNvPr id="10" name="Freeform 13">
            <a:extLst>
              <a:ext uri="{FF2B5EF4-FFF2-40B4-BE49-F238E27FC236}">
                <a16:creationId xmlns:a16="http://schemas.microsoft.com/office/drawing/2014/main" id="{F36617B9-780B-498E-3770-9A51BB77B5EE}"/>
              </a:ext>
            </a:extLst>
          </p:cNvPr>
          <p:cNvSpPr/>
          <p:nvPr/>
        </p:nvSpPr>
        <p:spPr>
          <a:xfrm>
            <a:off x="359741" y="195343"/>
            <a:ext cx="1606240" cy="2055321"/>
          </a:xfrm>
          <a:custGeom>
            <a:avLst/>
            <a:gdLst/>
            <a:ahLst/>
            <a:cxnLst/>
            <a:rect l="l" t="t" r="r" b="b"/>
            <a:pathLst>
              <a:path w="1606240" h="2055321">
                <a:moveTo>
                  <a:pt x="0" y="0"/>
                </a:moveTo>
                <a:lnTo>
                  <a:pt x="1606240" y="0"/>
                </a:lnTo>
                <a:lnTo>
                  <a:pt x="1606240" y="2055321"/>
                </a:lnTo>
                <a:lnTo>
                  <a:pt x="0" y="2055321"/>
                </a:lnTo>
                <a:lnTo>
                  <a:pt x="0" y="0"/>
                </a:lnTo>
                <a:close/>
              </a:path>
            </a:pathLst>
          </a:custGeom>
          <a:blipFill>
            <a:blip r:embed="rId11"/>
            <a:stretch>
              <a:fillRect/>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7F1FF"/>
        </a:solidFill>
        <a:effectLst/>
      </p:bgPr>
    </p:bg>
    <p:spTree>
      <p:nvGrpSpPr>
        <p:cNvPr id="1" name=""/>
        <p:cNvGrpSpPr/>
        <p:nvPr/>
      </p:nvGrpSpPr>
      <p:grpSpPr>
        <a:xfrm>
          <a:off x="0" y="0"/>
          <a:ext cx="0" cy="0"/>
          <a:chOff x="0" y="0"/>
          <a:chExt cx="0" cy="0"/>
        </a:xfrm>
      </p:grpSpPr>
      <p:sp>
        <p:nvSpPr>
          <p:cNvPr id="2" name="Freeform 2"/>
          <p:cNvSpPr/>
          <p:nvPr/>
        </p:nvSpPr>
        <p:spPr>
          <a:xfrm>
            <a:off x="-591803" y="8412279"/>
            <a:ext cx="19471607" cy="6333133"/>
          </a:xfrm>
          <a:custGeom>
            <a:avLst/>
            <a:gdLst/>
            <a:ahLst/>
            <a:cxnLst/>
            <a:rect l="l" t="t" r="r" b="b"/>
            <a:pathLst>
              <a:path w="19471607" h="6333133">
                <a:moveTo>
                  <a:pt x="0" y="0"/>
                </a:moveTo>
                <a:lnTo>
                  <a:pt x="19471606" y="0"/>
                </a:lnTo>
                <a:lnTo>
                  <a:pt x="19471606" y="6333133"/>
                </a:lnTo>
                <a:lnTo>
                  <a:pt x="0" y="63331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grpSp>
        <p:nvGrpSpPr>
          <p:cNvPr id="3" name="Group 3"/>
          <p:cNvGrpSpPr/>
          <p:nvPr/>
        </p:nvGrpSpPr>
        <p:grpSpPr>
          <a:xfrm>
            <a:off x="-389333" y="5917087"/>
            <a:ext cx="9484230" cy="3690170"/>
            <a:chOff x="0" y="0"/>
            <a:chExt cx="12407900" cy="4827726"/>
          </a:xfrm>
        </p:grpSpPr>
        <p:sp>
          <p:nvSpPr>
            <p:cNvPr id="4" name="Freeform 4"/>
            <p:cNvSpPr/>
            <p:nvPr/>
          </p:nvSpPr>
          <p:spPr>
            <a:xfrm>
              <a:off x="-1188720" y="-1299210"/>
              <a:ext cx="14579600" cy="7286445"/>
            </a:xfrm>
            <a:custGeom>
              <a:avLst/>
              <a:gdLst/>
              <a:ahLst/>
              <a:cxnLst/>
              <a:rect l="l" t="t" r="r" b="b"/>
              <a:pathLst>
                <a:path w="14579600" h="7286445">
                  <a:moveTo>
                    <a:pt x="1446530" y="2124599"/>
                  </a:moveTo>
                  <a:cubicBezTo>
                    <a:pt x="2578100" y="0"/>
                    <a:pt x="6996430" y="2794513"/>
                    <a:pt x="8751570" y="1821652"/>
                  </a:cubicBezTo>
                  <a:cubicBezTo>
                    <a:pt x="11271250" y="328930"/>
                    <a:pt x="14579600" y="1970267"/>
                    <a:pt x="13321030" y="4803112"/>
                  </a:cubicBezTo>
                  <a:cubicBezTo>
                    <a:pt x="12679680" y="6260285"/>
                    <a:pt x="9763760" y="5101486"/>
                    <a:pt x="8426450" y="5678802"/>
                  </a:cubicBezTo>
                  <a:cubicBezTo>
                    <a:pt x="4964430" y="7286445"/>
                    <a:pt x="0" y="4673931"/>
                    <a:pt x="1446530" y="2124599"/>
                  </a:cubicBezTo>
                  <a:close/>
                </a:path>
              </a:pathLst>
            </a:custGeom>
            <a:blipFill>
              <a:blip r:embed="rId4"/>
              <a:stretch>
                <a:fillRect t="-1063" b="-84639"/>
              </a:stretch>
            </a:blipFill>
            <a:ln w="38100" cap="sq">
              <a:solidFill>
                <a:srgbClr val="000000"/>
              </a:solidFill>
              <a:prstDash val="solid"/>
              <a:miter/>
            </a:ln>
          </p:spPr>
          <p:txBody>
            <a:bodyPr/>
            <a:lstStyle/>
            <a:p>
              <a:endParaRPr lang="el-GR"/>
            </a:p>
          </p:txBody>
        </p:sp>
      </p:grpSp>
      <p:sp>
        <p:nvSpPr>
          <p:cNvPr id="5" name="Freeform 5"/>
          <p:cNvSpPr/>
          <p:nvPr/>
        </p:nvSpPr>
        <p:spPr>
          <a:xfrm rot="5851594">
            <a:off x="13656189" y="6466788"/>
            <a:ext cx="800783" cy="2590769"/>
          </a:xfrm>
          <a:custGeom>
            <a:avLst/>
            <a:gdLst/>
            <a:ahLst/>
            <a:cxnLst/>
            <a:rect l="l" t="t" r="r" b="b"/>
            <a:pathLst>
              <a:path w="800783" h="2590769">
                <a:moveTo>
                  <a:pt x="0" y="0"/>
                </a:moveTo>
                <a:lnTo>
                  <a:pt x="800783" y="0"/>
                </a:lnTo>
                <a:lnTo>
                  <a:pt x="800783" y="2590769"/>
                </a:lnTo>
                <a:lnTo>
                  <a:pt x="0" y="2590769"/>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l-GR"/>
          </a:p>
        </p:txBody>
      </p:sp>
      <p:sp>
        <p:nvSpPr>
          <p:cNvPr id="6" name="Freeform 6"/>
          <p:cNvSpPr/>
          <p:nvPr/>
        </p:nvSpPr>
        <p:spPr>
          <a:xfrm>
            <a:off x="888384" y="1352334"/>
            <a:ext cx="7187424" cy="4114800"/>
          </a:xfrm>
          <a:custGeom>
            <a:avLst/>
            <a:gdLst/>
            <a:ahLst/>
            <a:cxnLst/>
            <a:rect l="l" t="t" r="r" b="b"/>
            <a:pathLst>
              <a:path w="7187424" h="4114800">
                <a:moveTo>
                  <a:pt x="0" y="0"/>
                </a:moveTo>
                <a:lnTo>
                  <a:pt x="7187424" y="0"/>
                </a:lnTo>
                <a:lnTo>
                  <a:pt x="7187424"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l-GR"/>
          </a:p>
        </p:txBody>
      </p:sp>
      <p:sp>
        <p:nvSpPr>
          <p:cNvPr id="7" name="TextBox 7"/>
          <p:cNvSpPr txBox="1"/>
          <p:nvPr/>
        </p:nvSpPr>
        <p:spPr>
          <a:xfrm>
            <a:off x="3694377" y="341377"/>
            <a:ext cx="10899247" cy="1079567"/>
          </a:xfrm>
          <a:prstGeom prst="rect">
            <a:avLst/>
          </a:prstGeom>
        </p:spPr>
        <p:txBody>
          <a:bodyPr lIns="0" tIns="0" rIns="0" bIns="0" rtlCol="0" anchor="t">
            <a:spAutoFit/>
          </a:bodyPr>
          <a:lstStyle/>
          <a:p>
            <a:pPr algn="ctr">
              <a:lnSpc>
                <a:spcPts val="8856"/>
              </a:lnSpc>
              <a:spcBef>
                <a:spcPct val="0"/>
              </a:spcBef>
            </a:pPr>
            <a:r>
              <a:rPr lang="en-US" sz="6325">
                <a:solidFill>
                  <a:srgbClr val="4A71F6"/>
                </a:solidFill>
                <a:latin typeface="DG Jory"/>
                <a:ea typeface="DG Jory"/>
                <a:cs typeface="DG Jory"/>
                <a:sym typeface="DG Jory"/>
              </a:rPr>
              <a:t>Συζήτηση</a:t>
            </a:r>
          </a:p>
        </p:txBody>
      </p:sp>
      <p:sp>
        <p:nvSpPr>
          <p:cNvPr id="8" name="TextBox 8"/>
          <p:cNvSpPr txBox="1"/>
          <p:nvPr/>
        </p:nvSpPr>
        <p:spPr>
          <a:xfrm>
            <a:off x="1413823" y="3116688"/>
            <a:ext cx="5877918" cy="1043600"/>
          </a:xfrm>
          <a:prstGeom prst="rect">
            <a:avLst/>
          </a:prstGeom>
        </p:spPr>
        <p:txBody>
          <a:bodyPr lIns="0" tIns="0" rIns="0" bIns="0" rtlCol="0" anchor="t">
            <a:spAutoFit/>
          </a:bodyPr>
          <a:lstStyle/>
          <a:p>
            <a:pPr algn="ctr">
              <a:lnSpc>
                <a:spcPts val="3953"/>
              </a:lnSpc>
            </a:pPr>
            <a:r>
              <a:rPr lang="en-US" sz="4344" dirty="0" err="1">
                <a:solidFill>
                  <a:srgbClr val="000001"/>
                </a:solidFill>
                <a:latin typeface="PFEphemera Poly"/>
                <a:ea typeface="PFEphemera Poly"/>
                <a:cs typeface="PFEphemera Poly"/>
                <a:sym typeface="PFEphemera Poly"/>
              </a:rPr>
              <a:t>Γι</a:t>
            </a:r>
            <a:r>
              <a:rPr lang="en-US" sz="4344" dirty="0">
                <a:solidFill>
                  <a:srgbClr val="000001"/>
                </a:solidFill>
                <a:latin typeface="PFEphemera Poly"/>
                <a:ea typeface="PFEphemera Poly"/>
                <a:cs typeface="PFEphemera Poly"/>
                <a:sym typeface="PFEphemera Poly"/>
              </a:rPr>
              <a:t>ατί παιδιά, ο Συμεών έζησε τόσο πολλά χρόνια; </a:t>
            </a:r>
          </a:p>
        </p:txBody>
      </p:sp>
      <p:sp>
        <p:nvSpPr>
          <p:cNvPr id="9" name="Freeform 9"/>
          <p:cNvSpPr/>
          <p:nvPr/>
        </p:nvSpPr>
        <p:spPr>
          <a:xfrm>
            <a:off x="8205826" y="1506473"/>
            <a:ext cx="7187424" cy="4114800"/>
          </a:xfrm>
          <a:custGeom>
            <a:avLst/>
            <a:gdLst/>
            <a:ahLst/>
            <a:cxnLst/>
            <a:rect l="l" t="t" r="r" b="b"/>
            <a:pathLst>
              <a:path w="7187424" h="4114800">
                <a:moveTo>
                  <a:pt x="0" y="0"/>
                </a:moveTo>
                <a:lnTo>
                  <a:pt x="7187424" y="0"/>
                </a:lnTo>
                <a:lnTo>
                  <a:pt x="7187424"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l-GR" dirty="0"/>
          </a:p>
        </p:txBody>
      </p:sp>
      <p:sp>
        <p:nvSpPr>
          <p:cNvPr id="10" name="TextBox 10"/>
          <p:cNvSpPr txBox="1"/>
          <p:nvPr/>
        </p:nvSpPr>
        <p:spPr>
          <a:xfrm>
            <a:off x="9144000" y="3145263"/>
            <a:ext cx="5726639" cy="1314877"/>
          </a:xfrm>
          <a:prstGeom prst="rect">
            <a:avLst/>
          </a:prstGeom>
        </p:spPr>
        <p:txBody>
          <a:bodyPr lIns="0" tIns="0" rIns="0" bIns="0" rtlCol="0" anchor="t">
            <a:spAutoFit/>
          </a:bodyPr>
          <a:lstStyle/>
          <a:p>
            <a:pPr algn="ctr">
              <a:lnSpc>
                <a:spcPts val="4977"/>
              </a:lnSpc>
            </a:pPr>
            <a:r>
              <a:rPr lang="en-US" sz="5469">
                <a:solidFill>
                  <a:srgbClr val="000001"/>
                </a:solidFill>
                <a:latin typeface="PFEphemera Poly"/>
                <a:ea typeface="PFEphemera Poly"/>
                <a:cs typeface="PFEphemera Poly"/>
                <a:sym typeface="PFEphemera Poly"/>
              </a:rPr>
              <a:t>Πού είδε τον Χριστό και πότε; </a:t>
            </a:r>
          </a:p>
        </p:txBody>
      </p:sp>
      <p:sp>
        <p:nvSpPr>
          <p:cNvPr id="11" name="Freeform 11"/>
          <p:cNvSpPr/>
          <p:nvPr/>
        </p:nvSpPr>
        <p:spPr>
          <a:xfrm>
            <a:off x="8344922" y="4726108"/>
            <a:ext cx="10959550" cy="6274342"/>
          </a:xfrm>
          <a:custGeom>
            <a:avLst/>
            <a:gdLst/>
            <a:ahLst/>
            <a:cxnLst/>
            <a:rect l="l" t="t" r="r" b="b"/>
            <a:pathLst>
              <a:path w="10959550" h="6274342">
                <a:moveTo>
                  <a:pt x="0" y="0"/>
                </a:moveTo>
                <a:lnTo>
                  <a:pt x="10959550" y="0"/>
                </a:lnTo>
                <a:lnTo>
                  <a:pt x="10959550" y="6274343"/>
                </a:lnTo>
                <a:lnTo>
                  <a:pt x="0" y="62743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l-GR" dirty="0"/>
          </a:p>
        </p:txBody>
      </p:sp>
      <p:sp>
        <p:nvSpPr>
          <p:cNvPr id="12" name="TextBox 12"/>
          <p:cNvSpPr txBox="1"/>
          <p:nvPr/>
        </p:nvSpPr>
        <p:spPr>
          <a:xfrm>
            <a:off x="9526264" y="6691604"/>
            <a:ext cx="8596866" cy="2790387"/>
          </a:xfrm>
          <a:prstGeom prst="rect">
            <a:avLst/>
          </a:prstGeom>
        </p:spPr>
        <p:txBody>
          <a:bodyPr lIns="0" tIns="0" rIns="0" bIns="0" rtlCol="0" anchor="t">
            <a:spAutoFit/>
          </a:bodyPr>
          <a:lstStyle/>
          <a:p>
            <a:pPr algn="ctr">
              <a:lnSpc>
                <a:spcPts val="4325"/>
              </a:lnSpc>
            </a:pPr>
            <a:r>
              <a:rPr lang="en-US" sz="4753">
                <a:solidFill>
                  <a:srgbClr val="000001"/>
                </a:solidFill>
                <a:latin typeface="PFEphemera Poly"/>
                <a:ea typeface="PFEphemera Poly"/>
                <a:cs typeface="PFEphemera Poly"/>
                <a:sym typeface="PFEphemera Poly"/>
              </a:rPr>
              <a:t>Αυτό το γεγονός παιδιά, το ονομάζουμε Υπαπαντή του Κυρίου και το γιορτάζουμε στις 2 Φεβρουαρίου. Για πέστε μου: τι ένιωσε ο Συμεών σαν είδε τον Μεσσία; </a:t>
            </a:r>
          </a:p>
        </p:txBody>
      </p:sp>
      <p:sp>
        <p:nvSpPr>
          <p:cNvPr id="13" name="Freeform 13">
            <a:extLst>
              <a:ext uri="{FF2B5EF4-FFF2-40B4-BE49-F238E27FC236}">
                <a16:creationId xmlns:a16="http://schemas.microsoft.com/office/drawing/2014/main" id="{57482911-43F6-1525-B1EC-5E4FDF2D5443}"/>
              </a:ext>
            </a:extLst>
          </p:cNvPr>
          <p:cNvSpPr/>
          <p:nvPr/>
        </p:nvSpPr>
        <p:spPr>
          <a:xfrm>
            <a:off x="359741" y="195343"/>
            <a:ext cx="1606240" cy="2055321"/>
          </a:xfrm>
          <a:custGeom>
            <a:avLst/>
            <a:gdLst/>
            <a:ahLst/>
            <a:cxnLst/>
            <a:rect l="l" t="t" r="r" b="b"/>
            <a:pathLst>
              <a:path w="1606240" h="2055321">
                <a:moveTo>
                  <a:pt x="0" y="0"/>
                </a:moveTo>
                <a:lnTo>
                  <a:pt x="1606240" y="0"/>
                </a:lnTo>
                <a:lnTo>
                  <a:pt x="1606240" y="2055321"/>
                </a:lnTo>
                <a:lnTo>
                  <a:pt x="0" y="2055321"/>
                </a:lnTo>
                <a:lnTo>
                  <a:pt x="0" y="0"/>
                </a:lnTo>
                <a:close/>
              </a:path>
            </a:pathLst>
          </a:custGeom>
          <a:blipFill>
            <a:blip r:embed="rId9"/>
            <a:stretch>
              <a:fillRect/>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animBg="1"/>
      <p:bldP spid="10" grpId="0"/>
      <p:bldP spid="11" grpId="0" animBg="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7F1FF"/>
        </a:solidFill>
        <a:effectLst/>
      </p:bgPr>
    </p:bg>
    <p:spTree>
      <p:nvGrpSpPr>
        <p:cNvPr id="1" name=""/>
        <p:cNvGrpSpPr/>
        <p:nvPr/>
      </p:nvGrpSpPr>
      <p:grpSpPr>
        <a:xfrm>
          <a:off x="0" y="0"/>
          <a:ext cx="0" cy="0"/>
          <a:chOff x="0" y="0"/>
          <a:chExt cx="0" cy="0"/>
        </a:xfrm>
      </p:grpSpPr>
      <p:sp>
        <p:nvSpPr>
          <p:cNvPr id="2" name="Freeform 2"/>
          <p:cNvSpPr/>
          <p:nvPr/>
        </p:nvSpPr>
        <p:spPr>
          <a:xfrm>
            <a:off x="-591803" y="8412279"/>
            <a:ext cx="19471607" cy="6333133"/>
          </a:xfrm>
          <a:custGeom>
            <a:avLst/>
            <a:gdLst/>
            <a:ahLst/>
            <a:cxnLst/>
            <a:rect l="l" t="t" r="r" b="b"/>
            <a:pathLst>
              <a:path w="19471607" h="6333133">
                <a:moveTo>
                  <a:pt x="0" y="0"/>
                </a:moveTo>
                <a:lnTo>
                  <a:pt x="19471606" y="0"/>
                </a:lnTo>
                <a:lnTo>
                  <a:pt x="19471606" y="6333133"/>
                </a:lnTo>
                <a:lnTo>
                  <a:pt x="0" y="63331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grpSp>
        <p:nvGrpSpPr>
          <p:cNvPr id="3" name="Group 3"/>
          <p:cNvGrpSpPr/>
          <p:nvPr/>
        </p:nvGrpSpPr>
        <p:grpSpPr>
          <a:xfrm>
            <a:off x="4061117" y="6803234"/>
            <a:ext cx="9484230" cy="3690170"/>
            <a:chOff x="0" y="0"/>
            <a:chExt cx="12407900" cy="4827726"/>
          </a:xfrm>
        </p:grpSpPr>
        <p:sp>
          <p:nvSpPr>
            <p:cNvPr id="4" name="Freeform 4"/>
            <p:cNvSpPr/>
            <p:nvPr/>
          </p:nvSpPr>
          <p:spPr>
            <a:xfrm>
              <a:off x="-1188720" y="-1299210"/>
              <a:ext cx="14579600" cy="7286445"/>
            </a:xfrm>
            <a:custGeom>
              <a:avLst/>
              <a:gdLst/>
              <a:ahLst/>
              <a:cxnLst/>
              <a:rect l="l" t="t" r="r" b="b"/>
              <a:pathLst>
                <a:path w="14579600" h="7286445">
                  <a:moveTo>
                    <a:pt x="1446530" y="2124599"/>
                  </a:moveTo>
                  <a:cubicBezTo>
                    <a:pt x="2578100" y="0"/>
                    <a:pt x="6996430" y="2794513"/>
                    <a:pt x="8751570" y="1821652"/>
                  </a:cubicBezTo>
                  <a:cubicBezTo>
                    <a:pt x="11271250" y="328930"/>
                    <a:pt x="14579600" y="1970267"/>
                    <a:pt x="13321030" y="4803112"/>
                  </a:cubicBezTo>
                  <a:cubicBezTo>
                    <a:pt x="12679680" y="6260285"/>
                    <a:pt x="9763760" y="5101486"/>
                    <a:pt x="8426450" y="5678802"/>
                  </a:cubicBezTo>
                  <a:cubicBezTo>
                    <a:pt x="4964430" y="7286445"/>
                    <a:pt x="0" y="4673931"/>
                    <a:pt x="1446530" y="2124599"/>
                  </a:cubicBezTo>
                  <a:close/>
                </a:path>
              </a:pathLst>
            </a:custGeom>
            <a:blipFill>
              <a:blip r:embed="rId4"/>
              <a:stretch>
                <a:fillRect t="-1063" b="-84639"/>
              </a:stretch>
            </a:blipFill>
            <a:ln w="38100" cap="sq">
              <a:solidFill>
                <a:srgbClr val="000000"/>
              </a:solidFill>
              <a:prstDash val="solid"/>
              <a:miter/>
            </a:ln>
          </p:spPr>
          <p:txBody>
            <a:bodyPr/>
            <a:lstStyle/>
            <a:p>
              <a:endParaRPr lang="el-GR"/>
            </a:p>
          </p:txBody>
        </p:sp>
      </p:grpSp>
      <p:sp>
        <p:nvSpPr>
          <p:cNvPr id="5" name="Freeform 5"/>
          <p:cNvSpPr/>
          <p:nvPr/>
        </p:nvSpPr>
        <p:spPr>
          <a:xfrm rot="5851594">
            <a:off x="14850561" y="5161047"/>
            <a:ext cx="800783" cy="2590769"/>
          </a:xfrm>
          <a:custGeom>
            <a:avLst/>
            <a:gdLst/>
            <a:ahLst/>
            <a:cxnLst/>
            <a:rect l="l" t="t" r="r" b="b"/>
            <a:pathLst>
              <a:path w="800783" h="2590769">
                <a:moveTo>
                  <a:pt x="0" y="0"/>
                </a:moveTo>
                <a:lnTo>
                  <a:pt x="800783" y="0"/>
                </a:lnTo>
                <a:lnTo>
                  <a:pt x="800783" y="2590769"/>
                </a:lnTo>
                <a:lnTo>
                  <a:pt x="0" y="2590769"/>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l-GR"/>
          </a:p>
        </p:txBody>
      </p:sp>
      <p:sp>
        <p:nvSpPr>
          <p:cNvPr id="6" name="TextBox 6"/>
          <p:cNvSpPr txBox="1"/>
          <p:nvPr/>
        </p:nvSpPr>
        <p:spPr>
          <a:xfrm>
            <a:off x="3127182" y="254504"/>
            <a:ext cx="10899247" cy="1079567"/>
          </a:xfrm>
          <a:prstGeom prst="rect">
            <a:avLst/>
          </a:prstGeom>
        </p:spPr>
        <p:txBody>
          <a:bodyPr lIns="0" tIns="0" rIns="0" bIns="0" rtlCol="0" anchor="t">
            <a:spAutoFit/>
          </a:bodyPr>
          <a:lstStyle/>
          <a:p>
            <a:pPr algn="ctr">
              <a:lnSpc>
                <a:spcPts val="8856"/>
              </a:lnSpc>
              <a:spcBef>
                <a:spcPct val="0"/>
              </a:spcBef>
            </a:pPr>
            <a:r>
              <a:rPr lang="en-US" sz="6325">
                <a:solidFill>
                  <a:srgbClr val="4A71F6"/>
                </a:solidFill>
                <a:latin typeface="DG Jory"/>
                <a:ea typeface="DG Jory"/>
                <a:cs typeface="DG Jory"/>
                <a:sym typeface="DG Jory"/>
              </a:rPr>
              <a:t>Συζήτηση</a:t>
            </a:r>
          </a:p>
        </p:txBody>
      </p:sp>
      <p:sp>
        <p:nvSpPr>
          <p:cNvPr id="7" name="Freeform 7"/>
          <p:cNvSpPr/>
          <p:nvPr/>
        </p:nvSpPr>
        <p:spPr>
          <a:xfrm>
            <a:off x="3608264" y="1334071"/>
            <a:ext cx="9937083" cy="5688980"/>
          </a:xfrm>
          <a:custGeom>
            <a:avLst/>
            <a:gdLst/>
            <a:ahLst/>
            <a:cxnLst/>
            <a:rect l="l" t="t" r="r" b="b"/>
            <a:pathLst>
              <a:path w="9937083" h="5688980">
                <a:moveTo>
                  <a:pt x="0" y="0"/>
                </a:moveTo>
                <a:lnTo>
                  <a:pt x="9937083" y="0"/>
                </a:lnTo>
                <a:lnTo>
                  <a:pt x="9937083" y="5688980"/>
                </a:lnTo>
                <a:lnTo>
                  <a:pt x="0" y="568898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l-GR"/>
          </a:p>
        </p:txBody>
      </p:sp>
      <p:sp>
        <p:nvSpPr>
          <p:cNvPr id="8" name="TextBox 8"/>
          <p:cNvSpPr txBox="1"/>
          <p:nvPr/>
        </p:nvSpPr>
        <p:spPr>
          <a:xfrm>
            <a:off x="4732961" y="3318678"/>
            <a:ext cx="8140542" cy="2571133"/>
          </a:xfrm>
          <a:prstGeom prst="rect">
            <a:avLst/>
          </a:prstGeom>
        </p:spPr>
        <p:txBody>
          <a:bodyPr lIns="0" tIns="0" rIns="0" bIns="0" rtlCol="0" anchor="t">
            <a:spAutoFit/>
          </a:bodyPr>
          <a:lstStyle/>
          <a:p>
            <a:pPr algn="ctr">
              <a:lnSpc>
                <a:spcPts val="4977"/>
              </a:lnSpc>
            </a:pPr>
            <a:r>
              <a:rPr lang="en-US" sz="5469">
                <a:solidFill>
                  <a:srgbClr val="000001"/>
                </a:solidFill>
                <a:latin typeface="PFEphemera Poly"/>
                <a:ea typeface="PFEphemera Poly"/>
                <a:cs typeface="PFEphemera Poly"/>
                <a:sym typeface="PFEphemera Poly"/>
              </a:rPr>
              <a:t>Πότε, παιδιά, θα δούμε εμείς</a:t>
            </a:r>
          </a:p>
          <a:p>
            <a:pPr algn="ctr">
              <a:lnSpc>
                <a:spcPts val="4977"/>
              </a:lnSpc>
            </a:pPr>
            <a:r>
              <a:rPr lang="en-US" sz="5469">
                <a:solidFill>
                  <a:srgbClr val="000001"/>
                </a:solidFill>
                <a:latin typeface="PFEphemera Poly"/>
                <a:ea typeface="PFEphemera Poly"/>
                <a:cs typeface="PFEphemera Poly"/>
                <a:sym typeface="PFEphemera Poly"/>
              </a:rPr>
              <a:t> το πρόσωπο του Χριστού; </a:t>
            </a:r>
          </a:p>
          <a:p>
            <a:pPr algn="ctr">
              <a:lnSpc>
                <a:spcPts val="4977"/>
              </a:lnSpc>
            </a:pPr>
            <a:r>
              <a:rPr lang="en-US" sz="5469">
                <a:solidFill>
                  <a:srgbClr val="000001"/>
                </a:solidFill>
                <a:latin typeface="PFEphemera Poly"/>
                <a:ea typeface="PFEphemera Poly"/>
                <a:cs typeface="PFEphemera Poly"/>
                <a:sym typeface="PFEphemera Poly"/>
              </a:rPr>
              <a:t>Ο Συμεών το είδε όταν ακόμα ζούσε εδώ στη γη..</a:t>
            </a:r>
          </a:p>
        </p:txBody>
      </p:sp>
      <p:sp>
        <p:nvSpPr>
          <p:cNvPr id="9" name="Freeform 13">
            <a:extLst>
              <a:ext uri="{FF2B5EF4-FFF2-40B4-BE49-F238E27FC236}">
                <a16:creationId xmlns:a16="http://schemas.microsoft.com/office/drawing/2014/main" id="{4FC63DCB-77D4-6948-DEA6-1DEFCECE1261}"/>
              </a:ext>
            </a:extLst>
          </p:cNvPr>
          <p:cNvSpPr/>
          <p:nvPr/>
        </p:nvSpPr>
        <p:spPr>
          <a:xfrm>
            <a:off x="359741" y="195343"/>
            <a:ext cx="1606240" cy="2055321"/>
          </a:xfrm>
          <a:custGeom>
            <a:avLst/>
            <a:gdLst/>
            <a:ahLst/>
            <a:cxnLst/>
            <a:rect l="l" t="t" r="r" b="b"/>
            <a:pathLst>
              <a:path w="1606240" h="2055321">
                <a:moveTo>
                  <a:pt x="0" y="0"/>
                </a:moveTo>
                <a:lnTo>
                  <a:pt x="1606240" y="0"/>
                </a:lnTo>
                <a:lnTo>
                  <a:pt x="1606240" y="2055321"/>
                </a:lnTo>
                <a:lnTo>
                  <a:pt x="0" y="2055321"/>
                </a:lnTo>
                <a:lnTo>
                  <a:pt x="0" y="0"/>
                </a:lnTo>
                <a:close/>
              </a:path>
            </a:pathLst>
          </a:custGeom>
          <a:blipFill>
            <a:blip r:embed="rId9"/>
            <a:stretch>
              <a:fillRect/>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7F1FF"/>
        </a:solidFill>
        <a:effectLst/>
      </p:bgPr>
    </p:bg>
    <p:spTree>
      <p:nvGrpSpPr>
        <p:cNvPr id="1" name=""/>
        <p:cNvGrpSpPr/>
        <p:nvPr/>
      </p:nvGrpSpPr>
      <p:grpSpPr>
        <a:xfrm>
          <a:off x="0" y="0"/>
          <a:ext cx="0" cy="0"/>
          <a:chOff x="0" y="0"/>
          <a:chExt cx="0" cy="0"/>
        </a:xfrm>
      </p:grpSpPr>
      <p:sp>
        <p:nvSpPr>
          <p:cNvPr id="2" name="Freeform 2"/>
          <p:cNvSpPr/>
          <p:nvPr/>
        </p:nvSpPr>
        <p:spPr>
          <a:xfrm>
            <a:off x="12686846" y="-3199697"/>
            <a:ext cx="10261418" cy="6399394"/>
          </a:xfrm>
          <a:custGeom>
            <a:avLst/>
            <a:gdLst/>
            <a:ahLst/>
            <a:cxnLst/>
            <a:rect l="l" t="t" r="r" b="b"/>
            <a:pathLst>
              <a:path w="10261418" h="6399394">
                <a:moveTo>
                  <a:pt x="0" y="0"/>
                </a:moveTo>
                <a:lnTo>
                  <a:pt x="10261419" y="0"/>
                </a:lnTo>
                <a:lnTo>
                  <a:pt x="10261419" y="6399394"/>
                </a:lnTo>
                <a:lnTo>
                  <a:pt x="0" y="63993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
        <p:nvSpPr>
          <p:cNvPr id="3" name="Freeform 3"/>
          <p:cNvSpPr/>
          <p:nvPr/>
        </p:nvSpPr>
        <p:spPr>
          <a:xfrm>
            <a:off x="1541598" y="1028700"/>
            <a:ext cx="15204804" cy="8229600"/>
          </a:xfrm>
          <a:custGeom>
            <a:avLst/>
            <a:gdLst/>
            <a:ahLst/>
            <a:cxnLst/>
            <a:rect l="l" t="t" r="r" b="b"/>
            <a:pathLst>
              <a:path w="15204804" h="8229600">
                <a:moveTo>
                  <a:pt x="0" y="0"/>
                </a:moveTo>
                <a:lnTo>
                  <a:pt x="15204804" y="0"/>
                </a:lnTo>
                <a:lnTo>
                  <a:pt x="15204804" y="8229600"/>
                </a:lnTo>
                <a:lnTo>
                  <a:pt x="0" y="8229600"/>
                </a:lnTo>
                <a:lnTo>
                  <a:pt x="0" y="0"/>
                </a:lnTo>
                <a:close/>
              </a:path>
            </a:pathLst>
          </a:custGeom>
          <a:blipFill>
            <a:blip r:embed="rId4"/>
            <a:stretch>
              <a:fillRect/>
            </a:stretch>
          </a:blipFill>
        </p:spPr>
        <p:txBody>
          <a:bodyPr/>
          <a:lstStyle/>
          <a:p>
            <a:endParaRPr lang="el-GR"/>
          </a:p>
        </p:txBody>
      </p:sp>
      <p:sp>
        <p:nvSpPr>
          <p:cNvPr id="4" name="Freeform 4"/>
          <p:cNvSpPr/>
          <p:nvPr/>
        </p:nvSpPr>
        <p:spPr>
          <a:xfrm>
            <a:off x="2911770" y="2801798"/>
            <a:ext cx="11908996" cy="5369874"/>
          </a:xfrm>
          <a:custGeom>
            <a:avLst/>
            <a:gdLst/>
            <a:ahLst/>
            <a:cxnLst/>
            <a:rect l="l" t="t" r="r" b="b"/>
            <a:pathLst>
              <a:path w="11908996" h="5369874">
                <a:moveTo>
                  <a:pt x="0" y="0"/>
                </a:moveTo>
                <a:lnTo>
                  <a:pt x="11908995" y="0"/>
                </a:lnTo>
                <a:lnTo>
                  <a:pt x="11908995" y="5369875"/>
                </a:lnTo>
                <a:lnTo>
                  <a:pt x="0" y="53698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l-GR"/>
          </a:p>
        </p:txBody>
      </p:sp>
      <p:sp>
        <p:nvSpPr>
          <p:cNvPr id="5" name="Freeform 5"/>
          <p:cNvSpPr/>
          <p:nvPr/>
        </p:nvSpPr>
        <p:spPr>
          <a:xfrm rot="513610">
            <a:off x="15488846" y="477531"/>
            <a:ext cx="1648365" cy="1763814"/>
          </a:xfrm>
          <a:custGeom>
            <a:avLst/>
            <a:gdLst/>
            <a:ahLst/>
            <a:cxnLst/>
            <a:rect l="l" t="t" r="r" b="b"/>
            <a:pathLst>
              <a:path w="1648365" h="1763814">
                <a:moveTo>
                  <a:pt x="0" y="0"/>
                </a:moveTo>
                <a:lnTo>
                  <a:pt x="1648365" y="0"/>
                </a:lnTo>
                <a:lnTo>
                  <a:pt x="1648365" y="1763815"/>
                </a:lnTo>
                <a:lnTo>
                  <a:pt x="0" y="17638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l-GR"/>
          </a:p>
        </p:txBody>
      </p:sp>
      <p:sp>
        <p:nvSpPr>
          <p:cNvPr id="6" name="Freeform 6"/>
          <p:cNvSpPr/>
          <p:nvPr/>
        </p:nvSpPr>
        <p:spPr>
          <a:xfrm rot="1330007">
            <a:off x="-199221" y="252414"/>
            <a:ext cx="1961334" cy="3182106"/>
          </a:xfrm>
          <a:custGeom>
            <a:avLst/>
            <a:gdLst/>
            <a:ahLst/>
            <a:cxnLst/>
            <a:rect l="l" t="t" r="r" b="b"/>
            <a:pathLst>
              <a:path w="1961334" h="3182106">
                <a:moveTo>
                  <a:pt x="0" y="0"/>
                </a:moveTo>
                <a:lnTo>
                  <a:pt x="1961334" y="0"/>
                </a:lnTo>
                <a:lnTo>
                  <a:pt x="1961334" y="3182106"/>
                </a:lnTo>
                <a:lnTo>
                  <a:pt x="0" y="318210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l-GR"/>
          </a:p>
        </p:txBody>
      </p:sp>
      <p:sp>
        <p:nvSpPr>
          <p:cNvPr id="7" name="Freeform 7"/>
          <p:cNvSpPr/>
          <p:nvPr/>
        </p:nvSpPr>
        <p:spPr>
          <a:xfrm rot="-2417905">
            <a:off x="16910878" y="3908744"/>
            <a:ext cx="1813354" cy="1622128"/>
          </a:xfrm>
          <a:custGeom>
            <a:avLst/>
            <a:gdLst/>
            <a:ahLst/>
            <a:cxnLst/>
            <a:rect l="l" t="t" r="r" b="b"/>
            <a:pathLst>
              <a:path w="1813354" h="1622128">
                <a:moveTo>
                  <a:pt x="0" y="0"/>
                </a:moveTo>
                <a:lnTo>
                  <a:pt x="1813355" y="0"/>
                </a:lnTo>
                <a:lnTo>
                  <a:pt x="1813355" y="1622128"/>
                </a:lnTo>
                <a:lnTo>
                  <a:pt x="0" y="162212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l-GR"/>
          </a:p>
        </p:txBody>
      </p:sp>
      <p:sp>
        <p:nvSpPr>
          <p:cNvPr id="8" name="TextBox 8"/>
          <p:cNvSpPr txBox="1"/>
          <p:nvPr/>
        </p:nvSpPr>
        <p:spPr>
          <a:xfrm>
            <a:off x="3566845" y="4290711"/>
            <a:ext cx="10232880" cy="2714535"/>
          </a:xfrm>
          <a:prstGeom prst="rect">
            <a:avLst/>
          </a:prstGeom>
        </p:spPr>
        <p:txBody>
          <a:bodyPr lIns="0" tIns="0" rIns="0" bIns="0" rtlCol="0" anchor="t">
            <a:spAutoFit/>
          </a:bodyPr>
          <a:lstStyle/>
          <a:p>
            <a:pPr algn="ctr">
              <a:lnSpc>
                <a:spcPts val="6855"/>
              </a:lnSpc>
            </a:pPr>
            <a:r>
              <a:rPr lang="en-US" sz="8463">
                <a:solidFill>
                  <a:srgbClr val="000000"/>
                </a:solidFill>
                <a:latin typeface="PFEphemera Poly"/>
                <a:ea typeface="PFEphemera Poly"/>
                <a:cs typeface="PFEphemera Poly"/>
                <a:sym typeface="PFEphemera Poly"/>
              </a:rPr>
              <a:t>Σύνθημα: </a:t>
            </a:r>
          </a:p>
          <a:p>
            <a:pPr algn="ctr">
              <a:lnSpc>
                <a:spcPts val="6855"/>
              </a:lnSpc>
            </a:pPr>
            <a:r>
              <a:rPr lang="en-US" sz="8463" b="1">
                <a:solidFill>
                  <a:srgbClr val="000000"/>
                </a:solidFill>
                <a:latin typeface="PFEphemera Poly Bold"/>
                <a:ea typeface="PFEphemera Poly Bold"/>
                <a:cs typeface="PFEphemera Poly Bold"/>
                <a:sym typeface="PFEphemera Poly Bold"/>
              </a:rPr>
              <a:t>Θα δούμε μια μέρα </a:t>
            </a:r>
          </a:p>
          <a:p>
            <a:pPr algn="ctr">
              <a:lnSpc>
                <a:spcPts val="6855"/>
              </a:lnSpc>
            </a:pPr>
            <a:r>
              <a:rPr lang="en-US" sz="8463" b="1">
                <a:solidFill>
                  <a:srgbClr val="000000"/>
                </a:solidFill>
                <a:latin typeface="PFEphemera Poly Bold"/>
                <a:ea typeface="PFEphemera Poly Bold"/>
                <a:cs typeface="PFEphemera Poly Bold"/>
                <a:sym typeface="PFEphemera Poly Bold"/>
              </a:rPr>
              <a:t>το πρόσωπο του Χριστού!</a:t>
            </a:r>
          </a:p>
        </p:txBody>
      </p:sp>
      <p:sp>
        <p:nvSpPr>
          <p:cNvPr id="9" name="Freeform 13">
            <a:extLst>
              <a:ext uri="{FF2B5EF4-FFF2-40B4-BE49-F238E27FC236}">
                <a16:creationId xmlns:a16="http://schemas.microsoft.com/office/drawing/2014/main" id="{DA3DBD99-1EA9-B447-1BA7-1968A59975AC}"/>
              </a:ext>
            </a:extLst>
          </p:cNvPr>
          <p:cNvSpPr/>
          <p:nvPr/>
        </p:nvSpPr>
        <p:spPr>
          <a:xfrm>
            <a:off x="1827319" y="233296"/>
            <a:ext cx="1606240" cy="2055321"/>
          </a:xfrm>
          <a:custGeom>
            <a:avLst/>
            <a:gdLst/>
            <a:ahLst/>
            <a:cxnLst/>
            <a:rect l="l" t="t" r="r" b="b"/>
            <a:pathLst>
              <a:path w="1606240" h="2055321">
                <a:moveTo>
                  <a:pt x="0" y="0"/>
                </a:moveTo>
                <a:lnTo>
                  <a:pt x="1606240" y="0"/>
                </a:lnTo>
                <a:lnTo>
                  <a:pt x="1606240" y="2055321"/>
                </a:lnTo>
                <a:lnTo>
                  <a:pt x="0" y="2055321"/>
                </a:lnTo>
                <a:lnTo>
                  <a:pt x="0" y="0"/>
                </a:lnTo>
                <a:close/>
              </a:path>
            </a:pathLst>
          </a:custGeom>
          <a:blipFill>
            <a:blip r:embed="rId13"/>
            <a:stretch>
              <a:fillRect/>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7F1FF"/>
        </a:solidFill>
        <a:effectLst/>
      </p:bgPr>
    </p:bg>
    <p:spTree>
      <p:nvGrpSpPr>
        <p:cNvPr id="1" name=""/>
        <p:cNvGrpSpPr/>
        <p:nvPr/>
      </p:nvGrpSpPr>
      <p:grpSpPr>
        <a:xfrm>
          <a:off x="0" y="0"/>
          <a:ext cx="0" cy="0"/>
          <a:chOff x="0" y="0"/>
          <a:chExt cx="0" cy="0"/>
        </a:xfrm>
      </p:grpSpPr>
      <p:sp>
        <p:nvSpPr>
          <p:cNvPr id="2" name="Freeform 2"/>
          <p:cNvSpPr/>
          <p:nvPr/>
        </p:nvSpPr>
        <p:spPr>
          <a:xfrm>
            <a:off x="8498603" y="1663049"/>
            <a:ext cx="14078083" cy="12516696"/>
          </a:xfrm>
          <a:custGeom>
            <a:avLst/>
            <a:gdLst/>
            <a:ahLst/>
            <a:cxnLst/>
            <a:rect l="l" t="t" r="r" b="b"/>
            <a:pathLst>
              <a:path w="14078083" h="12516696">
                <a:moveTo>
                  <a:pt x="0" y="0"/>
                </a:moveTo>
                <a:lnTo>
                  <a:pt x="14078083" y="0"/>
                </a:lnTo>
                <a:lnTo>
                  <a:pt x="14078083" y="12516696"/>
                </a:lnTo>
                <a:lnTo>
                  <a:pt x="0" y="125166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
        <p:nvSpPr>
          <p:cNvPr id="3" name="Freeform 3"/>
          <p:cNvSpPr/>
          <p:nvPr/>
        </p:nvSpPr>
        <p:spPr>
          <a:xfrm>
            <a:off x="900014" y="883633"/>
            <a:ext cx="16359286" cy="9198369"/>
          </a:xfrm>
          <a:custGeom>
            <a:avLst/>
            <a:gdLst/>
            <a:ahLst/>
            <a:cxnLst/>
            <a:rect l="l" t="t" r="r" b="b"/>
            <a:pathLst>
              <a:path w="16359286" h="9198369">
                <a:moveTo>
                  <a:pt x="0" y="0"/>
                </a:moveTo>
                <a:lnTo>
                  <a:pt x="16359286" y="0"/>
                </a:lnTo>
                <a:lnTo>
                  <a:pt x="16359286" y="9198369"/>
                </a:lnTo>
                <a:lnTo>
                  <a:pt x="0" y="91983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4" name="Freeform 4"/>
          <p:cNvSpPr/>
          <p:nvPr/>
        </p:nvSpPr>
        <p:spPr>
          <a:xfrm rot="-1644726">
            <a:off x="13969708" y="1224532"/>
            <a:ext cx="2117893" cy="2611751"/>
          </a:xfrm>
          <a:custGeom>
            <a:avLst/>
            <a:gdLst/>
            <a:ahLst/>
            <a:cxnLst/>
            <a:rect l="l" t="t" r="r" b="b"/>
            <a:pathLst>
              <a:path w="2117893" h="2611751">
                <a:moveTo>
                  <a:pt x="0" y="0"/>
                </a:moveTo>
                <a:lnTo>
                  <a:pt x="2117893" y="0"/>
                </a:lnTo>
                <a:lnTo>
                  <a:pt x="2117893" y="2611751"/>
                </a:lnTo>
                <a:lnTo>
                  <a:pt x="0" y="26117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l-GR"/>
          </a:p>
        </p:txBody>
      </p:sp>
      <p:sp>
        <p:nvSpPr>
          <p:cNvPr id="5" name="Freeform 5"/>
          <p:cNvSpPr/>
          <p:nvPr/>
        </p:nvSpPr>
        <p:spPr>
          <a:xfrm>
            <a:off x="70538" y="8121422"/>
            <a:ext cx="1916325" cy="1543513"/>
          </a:xfrm>
          <a:custGeom>
            <a:avLst/>
            <a:gdLst/>
            <a:ahLst/>
            <a:cxnLst/>
            <a:rect l="l" t="t" r="r" b="b"/>
            <a:pathLst>
              <a:path w="1916325" h="1543513">
                <a:moveTo>
                  <a:pt x="0" y="0"/>
                </a:moveTo>
                <a:lnTo>
                  <a:pt x="1916324" y="0"/>
                </a:lnTo>
                <a:lnTo>
                  <a:pt x="1916324" y="1543513"/>
                </a:lnTo>
                <a:lnTo>
                  <a:pt x="0" y="1543513"/>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l-GR"/>
          </a:p>
        </p:txBody>
      </p:sp>
      <p:sp>
        <p:nvSpPr>
          <p:cNvPr id="6" name="Freeform 6"/>
          <p:cNvSpPr/>
          <p:nvPr/>
        </p:nvSpPr>
        <p:spPr>
          <a:xfrm>
            <a:off x="6324848" y="2317065"/>
            <a:ext cx="2412616" cy="3026805"/>
          </a:xfrm>
          <a:custGeom>
            <a:avLst/>
            <a:gdLst/>
            <a:ahLst/>
            <a:cxnLst/>
            <a:rect l="l" t="t" r="r" b="b"/>
            <a:pathLst>
              <a:path w="2412616" h="3026805">
                <a:moveTo>
                  <a:pt x="0" y="0"/>
                </a:moveTo>
                <a:lnTo>
                  <a:pt x="2412616" y="0"/>
                </a:lnTo>
                <a:lnTo>
                  <a:pt x="2412616" y="3026805"/>
                </a:lnTo>
                <a:lnTo>
                  <a:pt x="0" y="302680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7" name="Freeform 7"/>
          <p:cNvSpPr/>
          <p:nvPr/>
        </p:nvSpPr>
        <p:spPr>
          <a:xfrm>
            <a:off x="8387553" y="2317065"/>
            <a:ext cx="2580351" cy="3026805"/>
          </a:xfrm>
          <a:custGeom>
            <a:avLst/>
            <a:gdLst/>
            <a:ahLst/>
            <a:cxnLst/>
            <a:rect l="l" t="t" r="r" b="b"/>
            <a:pathLst>
              <a:path w="2580351" h="3026805">
                <a:moveTo>
                  <a:pt x="0" y="0"/>
                </a:moveTo>
                <a:lnTo>
                  <a:pt x="2580351" y="0"/>
                </a:lnTo>
                <a:lnTo>
                  <a:pt x="2580351" y="3026805"/>
                </a:lnTo>
                <a:lnTo>
                  <a:pt x="0" y="302680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l-GR"/>
          </a:p>
        </p:txBody>
      </p:sp>
      <p:sp>
        <p:nvSpPr>
          <p:cNvPr id="8" name="TextBox 8"/>
          <p:cNvSpPr txBox="1"/>
          <p:nvPr/>
        </p:nvSpPr>
        <p:spPr>
          <a:xfrm>
            <a:off x="2311368" y="5615078"/>
            <a:ext cx="13226277" cy="3033492"/>
          </a:xfrm>
          <a:prstGeom prst="rect">
            <a:avLst/>
          </a:prstGeom>
        </p:spPr>
        <p:txBody>
          <a:bodyPr lIns="0" tIns="0" rIns="0" bIns="0" rtlCol="0" anchor="t">
            <a:spAutoFit/>
          </a:bodyPr>
          <a:lstStyle/>
          <a:p>
            <a:pPr algn="ctr">
              <a:lnSpc>
                <a:spcPts val="4888"/>
              </a:lnSpc>
              <a:spcBef>
                <a:spcPct val="0"/>
              </a:spcBef>
            </a:pPr>
            <a:r>
              <a:rPr lang="en-US" sz="3491" b="1">
                <a:solidFill>
                  <a:srgbClr val="4B3825"/>
                </a:solidFill>
                <a:latin typeface="Alegreya Bold"/>
                <a:ea typeface="Alegreya Bold"/>
                <a:cs typeface="Alegreya Bold"/>
                <a:sym typeface="Alegreya Bold"/>
              </a:rPr>
              <a:t>Χριστέ, τὸ φῶς τὸ ἀληθινόν, τὸ φωτίζον καὶ ἁγιάζον πάντα ἄνθρωπον ἐρχόμενον εἰς τὸν κόσμον, σημειωθήτω ἐφ’ ἡμᾶς τὸ φῶς τοῦ προσώπου σου, ἵνα ἐν αὐτῷ ὀψώμεθα φῶς τὸ ἀπρόσιτον, καὶ κατεύθυνον τὰ διαβήματα ἡμῶν πρὸς ἐργασίαν τῶν ἐντολῶν σου, πρεσβείαις τῆς παναχράντου σου Μητρός, καὶ πάντων σου τῶν ἁγίων. Ἀμήν.</a:t>
            </a:r>
          </a:p>
        </p:txBody>
      </p:sp>
      <p:sp>
        <p:nvSpPr>
          <p:cNvPr id="9" name="Freeform 13">
            <a:extLst>
              <a:ext uri="{FF2B5EF4-FFF2-40B4-BE49-F238E27FC236}">
                <a16:creationId xmlns:a16="http://schemas.microsoft.com/office/drawing/2014/main" id="{4ABA6FFA-65EA-451D-E40C-2835CA820F7F}"/>
              </a:ext>
            </a:extLst>
          </p:cNvPr>
          <p:cNvSpPr/>
          <p:nvPr/>
        </p:nvSpPr>
        <p:spPr>
          <a:xfrm>
            <a:off x="359741" y="195343"/>
            <a:ext cx="1606240" cy="2055321"/>
          </a:xfrm>
          <a:custGeom>
            <a:avLst/>
            <a:gdLst/>
            <a:ahLst/>
            <a:cxnLst/>
            <a:rect l="l" t="t" r="r" b="b"/>
            <a:pathLst>
              <a:path w="1606240" h="2055321">
                <a:moveTo>
                  <a:pt x="0" y="0"/>
                </a:moveTo>
                <a:lnTo>
                  <a:pt x="1606240" y="0"/>
                </a:lnTo>
                <a:lnTo>
                  <a:pt x="1606240" y="2055321"/>
                </a:lnTo>
                <a:lnTo>
                  <a:pt x="0" y="2055321"/>
                </a:lnTo>
                <a:lnTo>
                  <a:pt x="0" y="0"/>
                </a:lnTo>
                <a:close/>
              </a:path>
            </a:pathLst>
          </a:custGeom>
          <a:blipFill>
            <a:blip r:embed="rId14"/>
            <a:stretch>
              <a:fillRect/>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7F1FF"/>
        </a:solidFill>
        <a:effectLst/>
      </p:bgPr>
    </p:bg>
    <p:spTree>
      <p:nvGrpSpPr>
        <p:cNvPr id="1" name=""/>
        <p:cNvGrpSpPr/>
        <p:nvPr/>
      </p:nvGrpSpPr>
      <p:grpSpPr>
        <a:xfrm>
          <a:off x="0" y="0"/>
          <a:ext cx="0" cy="0"/>
          <a:chOff x="0" y="0"/>
          <a:chExt cx="0" cy="0"/>
        </a:xfrm>
      </p:grpSpPr>
      <p:sp>
        <p:nvSpPr>
          <p:cNvPr id="2" name="Freeform 2"/>
          <p:cNvSpPr/>
          <p:nvPr/>
        </p:nvSpPr>
        <p:spPr>
          <a:xfrm>
            <a:off x="-4336924" y="4195487"/>
            <a:ext cx="8673848" cy="6306374"/>
          </a:xfrm>
          <a:custGeom>
            <a:avLst/>
            <a:gdLst/>
            <a:ahLst/>
            <a:cxnLst/>
            <a:rect l="l" t="t" r="r" b="b"/>
            <a:pathLst>
              <a:path w="8673848" h="6306374">
                <a:moveTo>
                  <a:pt x="0" y="0"/>
                </a:moveTo>
                <a:lnTo>
                  <a:pt x="8673848" y="0"/>
                </a:lnTo>
                <a:lnTo>
                  <a:pt x="8673848" y="6306373"/>
                </a:lnTo>
                <a:lnTo>
                  <a:pt x="0" y="63063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
        <p:nvSpPr>
          <p:cNvPr id="3" name="Freeform 3"/>
          <p:cNvSpPr/>
          <p:nvPr/>
        </p:nvSpPr>
        <p:spPr>
          <a:xfrm>
            <a:off x="4846175" y="414178"/>
            <a:ext cx="8595649" cy="8754828"/>
          </a:xfrm>
          <a:custGeom>
            <a:avLst/>
            <a:gdLst/>
            <a:ahLst/>
            <a:cxnLst/>
            <a:rect l="l" t="t" r="r" b="b"/>
            <a:pathLst>
              <a:path w="8595649" h="8754828">
                <a:moveTo>
                  <a:pt x="0" y="0"/>
                </a:moveTo>
                <a:lnTo>
                  <a:pt x="8595650" y="0"/>
                </a:lnTo>
                <a:lnTo>
                  <a:pt x="8595650" y="8754829"/>
                </a:lnTo>
                <a:lnTo>
                  <a:pt x="0" y="87548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4" name="Freeform 4"/>
          <p:cNvSpPr/>
          <p:nvPr/>
        </p:nvSpPr>
        <p:spPr>
          <a:xfrm rot="-868709">
            <a:off x="17024686" y="5997090"/>
            <a:ext cx="2190564" cy="2653767"/>
          </a:xfrm>
          <a:custGeom>
            <a:avLst/>
            <a:gdLst/>
            <a:ahLst/>
            <a:cxnLst/>
            <a:rect l="l" t="t" r="r" b="b"/>
            <a:pathLst>
              <a:path w="2190564" h="2653767">
                <a:moveTo>
                  <a:pt x="0" y="0"/>
                </a:moveTo>
                <a:lnTo>
                  <a:pt x="2190565" y="0"/>
                </a:lnTo>
                <a:lnTo>
                  <a:pt x="2190565" y="2653767"/>
                </a:lnTo>
                <a:lnTo>
                  <a:pt x="0" y="2653767"/>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l-GR"/>
          </a:p>
        </p:txBody>
      </p:sp>
      <p:grpSp>
        <p:nvGrpSpPr>
          <p:cNvPr id="5" name="Group 5"/>
          <p:cNvGrpSpPr/>
          <p:nvPr/>
        </p:nvGrpSpPr>
        <p:grpSpPr>
          <a:xfrm>
            <a:off x="4150223" y="1526203"/>
            <a:ext cx="9987553" cy="7234595"/>
            <a:chOff x="0" y="0"/>
            <a:chExt cx="13316738" cy="9646127"/>
          </a:xfrm>
        </p:grpSpPr>
        <p:sp>
          <p:nvSpPr>
            <p:cNvPr id="6" name="Freeform 6"/>
            <p:cNvSpPr/>
            <p:nvPr/>
          </p:nvSpPr>
          <p:spPr>
            <a:xfrm>
              <a:off x="4298952" y="0"/>
              <a:ext cx="4718834" cy="6038153"/>
            </a:xfrm>
            <a:custGeom>
              <a:avLst/>
              <a:gdLst/>
              <a:ahLst/>
              <a:cxnLst/>
              <a:rect l="l" t="t" r="r" b="b"/>
              <a:pathLst>
                <a:path w="4718834" h="6038153">
                  <a:moveTo>
                    <a:pt x="0" y="0"/>
                  </a:moveTo>
                  <a:lnTo>
                    <a:pt x="4718834" y="0"/>
                  </a:lnTo>
                  <a:lnTo>
                    <a:pt x="4718834" y="6038153"/>
                  </a:lnTo>
                  <a:lnTo>
                    <a:pt x="0" y="6038153"/>
                  </a:lnTo>
                  <a:lnTo>
                    <a:pt x="0" y="0"/>
                  </a:lnTo>
                  <a:close/>
                </a:path>
              </a:pathLst>
            </a:custGeom>
            <a:blipFill>
              <a:blip r:embed="rId8"/>
              <a:stretch>
                <a:fillRect/>
              </a:stretch>
            </a:blipFill>
          </p:spPr>
          <p:txBody>
            <a:bodyPr/>
            <a:lstStyle/>
            <a:p>
              <a:endParaRPr lang="el-GR"/>
            </a:p>
          </p:txBody>
        </p:sp>
        <p:sp>
          <p:nvSpPr>
            <p:cNvPr id="7" name="TextBox 7"/>
            <p:cNvSpPr txBox="1"/>
            <p:nvPr/>
          </p:nvSpPr>
          <p:spPr>
            <a:xfrm>
              <a:off x="0" y="6866644"/>
              <a:ext cx="13316738" cy="2779483"/>
            </a:xfrm>
            <a:prstGeom prst="rect">
              <a:avLst/>
            </a:prstGeom>
          </p:spPr>
          <p:txBody>
            <a:bodyPr lIns="0" tIns="0" rIns="0" bIns="0" rtlCol="0" anchor="t">
              <a:spAutoFit/>
            </a:bodyPr>
            <a:lstStyle/>
            <a:p>
              <a:pPr algn="ctr">
                <a:lnSpc>
                  <a:spcPts val="5378"/>
                </a:lnSpc>
              </a:pPr>
              <a:r>
                <a:rPr lang="en-US" sz="5027" b="1" spc="236">
                  <a:solidFill>
                    <a:srgbClr val="C4924C"/>
                  </a:solidFill>
                  <a:latin typeface="PFEphemera Poly Bold"/>
                  <a:ea typeface="PFEphemera Poly Bold"/>
                  <a:cs typeface="PFEphemera Poly Bold"/>
                  <a:sym typeface="PFEphemera Poly Bold"/>
                </a:rPr>
                <a:t>Ιερά Μητρόπολις</a:t>
              </a:r>
            </a:p>
            <a:p>
              <a:pPr algn="ctr">
                <a:lnSpc>
                  <a:spcPts val="5378"/>
                </a:lnSpc>
              </a:pPr>
              <a:r>
                <a:rPr lang="en-US" sz="5027" b="1" spc="236">
                  <a:solidFill>
                    <a:srgbClr val="C4924C"/>
                  </a:solidFill>
                  <a:latin typeface="PFEphemera Poly Bold"/>
                  <a:ea typeface="PFEphemera Poly Bold"/>
                  <a:cs typeface="PFEphemera Poly Bold"/>
                  <a:sym typeface="PFEphemera Poly Bold"/>
                </a:rPr>
                <a:t>Μεσογαίας &amp; Λαυρεωτικής</a:t>
              </a:r>
            </a:p>
            <a:p>
              <a:pPr algn="ctr">
                <a:lnSpc>
                  <a:spcPts val="5378"/>
                </a:lnSpc>
              </a:pPr>
              <a:r>
                <a:rPr lang="en-US" sz="5027" b="1" spc="236">
                  <a:solidFill>
                    <a:srgbClr val="C4924C"/>
                  </a:solidFill>
                  <a:latin typeface="PFEphemera Poly Bold"/>
                  <a:ea typeface="PFEphemera Poly Bold"/>
                  <a:cs typeface="PFEphemera Poly Bold"/>
                  <a:sym typeface="PFEphemera Poly Bold"/>
                </a:rPr>
                <a:t>Γραφείο Νεότητος </a:t>
              </a:r>
            </a:p>
          </p:txBody>
        </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7F1FF"/>
        </a:solidFill>
        <a:effectLst/>
      </p:bgPr>
    </p:bg>
    <p:spTree>
      <p:nvGrpSpPr>
        <p:cNvPr id="1" name=""/>
        <p:cNvGrpSpPr/>
        <p:nvPr/>
      </p:nvGrpSpPr>
      <p:grpSpPr>
        <a:xfrm>
          <a:off x="0" y="0"/>
          <a:ext cx="0" cy="0"/>
          <a:chOff x="0" y="0"/>
          <a:chExt cx="0" cy="0"/>
        </a:xfrm>
      </p:grpSpPr>
      <p:sp>
        <p:nvSpPr>
          <p:cNvPr id="2" name="Freeform 2"/>
          <p:cNvSpPr/>
          <p:nvPr/>
        </p:nvSpPr>
        <p:spPr>
          <a:xfrm>
            <a:off x="8498603" y="1663049"/>
            <a:ext cx="14078083" cy="12516696"/>
          </a:xfrm>
          <a:custGeom>
            <a:avLst/>
            <a:gdLst/>
            <a:ahLst/>
            <a:cxnLst/>
            <a:rect l="l" t="t" r="r" b="b"/>
            <a:pathLst>
              <a:path w="14078083" h="12516696">
                <a:moveTo>
                  <a:pt x="0" y="0"/>
                </a:moveTo>
                <a:lnTo>
                  <a:pt x="14078083" y="0"/>
                </a:lnTo>
                <a:lnTo>
                  <a:pt x="14078083" y="12516696"/>
                </a:lnTo>
                <a:lnTo>
                  <a:pt x="0" y="125166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
        <p:nvSpPr>
          <p:cNvPr id="3" name="Freeform 3"/>
          <p:cNvSpPr/>
          <p:nvPr/>
        </p:nvSpPr>
        <p:spPr>
          <a:xfrm>
            <a:off x="639189" y="722965"/>
            <a:ext cx="17009623" cy="9564035"/>
          </a:xfrm>
          <a:custGeom>
            <a:avLst/>
            <a:gdLst/>
            <a:ahLst/>
            <a:cxnLst/>
            <a:rect l="l" t="t" r="r" b="b"/>
            <a:pathLst>
              <a:path w="17009623" h="9564035">
                <a:moveTo>
                  <a:pt x="0" y="0"/>
                </a:moveTo>
                <a:lnTo>
                  <a:pt x="17009622" y="0"/>
                </a:lnTo>
                <a:lnTo>
                  <a:pt x="17009622" y="9564035"/>
                </a:lnTo>
                <a:lnTo>
                  <a:pt x="0" y="95640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4" name="Freeform 4"/>
          <p:cNvSpPr/>
          <p:nvPr/>
        </p:nvSpPr>
        <p:spPr>
          <a:xfrm rot="-1644726">
            <a:off x="16589865" y="2727129"/>
            <a:ext cx="2117893" cy="2611751"/>
          </a:xfrm>
          <a:custGeom>
            <a:avLst/>
            <a:gdLst/>
            <a:ahLst/>
            <a:cxnLst/>
            <a:rect l="l" t="t" r="r" b="b"/>
            <a:pathLst>
              <a:path w="2117893" h="2611751">
                <a:moveTo>
                  <a:pt x="0" y="0"/>
                </a:moveTo>
                <a:lnTo>
                  <a:pt x="2117893" y="0"/>
                </a:lnTo>
                <a:lnTo>
                  <a:pt x="2117893" y="2611751"/>
                </a:lnTo>
                <a:lnTo>
                  <a:pt x="0" y="26117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l-GR"/>
          </a:p>
        </p:txBody>
      </p:sp>
      <p:sp>
        <p:nvSpPr>
          <p:cNvPr id="6" name="Freeform 6"/>
          <p:cNvSpPr/>
          <p:nvPr/>
        </p:nvSpPr>
        <p:spPr>
          <a:xfrm>
            <a:off x="70538" y="8121422"/>
            <a:ext cx="1916325" cy="1543513"/>
          </a:xfrm>
          <a:custGeom>
            <a:avLst/>
            <a:gdLst/>
            <a:ahLst/>
            <a:cxnLst/>
            <a:rect l="l" t="t" r="r" b="b"/>
            <a:pathLst>
              <a:path w="1916325" h="1543513">
                <a:moveTo>
                  <a:pt x="0" y="0"/>
                </a:moveTo>
                <a:lnTo>
                  <a:pt x="1916324" y="0"/>
                </a:lnTo>
                <a:lnTo>
                  <a:pt x="1916324" y="1543513"/>
                </a:lnTo>
                <a:lnTo>
                  <a:pt x="0" y="1543513"/>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l-GR"/>
          </a:p>
        </p:txBody>
      </p:sp>
      <p:sp>
        <p:nvSpPr>
          <p:cNvPr id="7" name="Freeform 7"/>
          <p:cNvSpPr/>
          <p:nvPr/>
        </p:nvSpPr>
        <p:spPr>
          <a:xfrm>
            <a:off x="3219169" y="3784829"/>
            <a:ext cx="2574070" cy="3229362"/>
          </a:xfrm>
          <a:custGeom>
            <a:avLst/>
            <a:gdLst/>
            <a:ahLst/>
            <a:cxnLst/>
            <a:rect l="l" t="t" r="r" b="b"/>
            <a:pathLst>
              <a:path w="2574070" h="3229362">
                <a:moveTo>
                  <a:pt x="0" y="0"/>
                </a:moveTo>
                <a:lnTo>
                  <a:pt x="2574071" y="0"/>
                </a:lnTo>
                <a:lnTo>
                  <a:pt x="2574071" y="3229362"/>
                </a:lnTo>
                <a:lnTo>
                  <a:pt x="0" y="322936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8" name="TextBox 8"/>
          <p:cNvSpPr txBox="1"/>
          <p:nvPr/>
        </p:nvSpPr>
        <p:spPr>
          <a:xfrm>
            <a:off x="1800715" y="2765443"/>
            <a:ext cx="14686571" cy="1273315"/>
          </a:xfrm>
          <a:prstGeom prst="rect">
            <a:avLst/>
          </a:prstGeom>
        </p:spPr>
        <p:txBody>
          <a:bodyPr lIns="0" tIns="0" rIns="0" bIns="0" rtlCol="0" anchor="t">
            <a:spAutoFit/>
          </a:bodyPr>
          <a:lstStyle/>
          <a:p>
            <a:pPr algn="ctr">
              <a:lnSpc>
                <a:spcPts val="3461"/>
              </a:lnSpc>
              <a:spcBef>
                <a:spcPct val="0"/>
              </a:spcBef>
            </a:pPr>
            <a:r>
              <a:rPr lang="en-US" sz="2472" b="1">
                <a:solidFill>
                  <a:srgbClr val="4B3825"/>
                </a:solidFill>
                <a:latin typeface="Alegreya Bold"/>
                <a:ea typeface="Alegreya Bold"/>
                <a:cs typeface="Alegreya Bold"/>
                <a:sym typeface="Alegreya Bold"/>
              </a:rPr>
              <a:t>Βασιλεύ  ουράνιε, Παράκλητε, το Πνεύμα της αληθείας, ο πανταχού παρών  και τα πάντα πληρών, ο θησαυρός των αγαθών και ζωής χορηγός , ελθέ και σκήνωσον εν ημίν, και καθάρισον ημάς από πάσης κηλίδος,και σώσον αγαθέ τας ψυχάς ημών. Αμήν .</a:t>
            </a:r>
          </a:p>
        </p:txBody>
      </p:sp>
      <p:sp>
        <p:nvSpPr>
          <p:cNvPr id="9" name="TextBox 9"/>
          <p:cNvSpPr txBox="1"/>
          <p:nvPr/>
        </p:nvSpPr>
        <p:spPr>
          <a:xfrm>
            <a:off x="1955245" y="2119952"/>
            <a:ext cx="14657089" cy="475406"/>
          </a:xfrm>
          <a:prstGeom prst="rect">
            <a:avLst/>
          </a:prstGeom>
        </p:spPr>
        <p:txBody>
          <a:bodyPr lIns="0" tIns="0" rIns="0" bIns="0" rtlCol="0" anchor="t">
            <a:spAutoFit/>
          </a:bodyPr>
          <a:lstStyle/>
          <a:p>
            <a:pPr algn="ctr">
              <a:lnSpc>
                <a:spcPts val="3856"/>
              </a:lnSpc>
              <a:spcBef>
                <a:spcPct val="0"/>
              </a:spcBef>
            </a:pPr>
            <a:r>
              <a:rPr lang="en-US" sz="2754" b="1">
                <a:solidFill>
                  <a:srgbClr val="4B3825"/>
                </a:solidFill>
                <a:latin typeface="Alegreya Bold"/>
                <a:ea typeface="Alegreya Bold"/>
                <a:cs typeface="Alegreya Bold"/>
                <a:sym typeface="Alegreya Bold"/>
              </a:rPr>
              <a:t>ΕΙΣ ΤΟ ΟΝΟΜΑ ΤΟΥ ΠΑΤΡΟΣ ΚΑΙ ΤΟΥ ΥΙΟΥ ΚΑΙ ΤΟΥ ΑΓΙΟΥ ΠΝΕΥΜΑΤΟΣ. ΑΜΗΝ</a:t>
            </a:r>
          </a:p>
        </p:txBody>
      </p:sp>
      <p:sp>
        <p:nvSpPr>
          <p:cNvPr id="10" name="TextBox 10"/>
          <p:cNvSpPr txBox="1"/>
          <p:nvPr/>
        </p:nvSpPr>
        <p:spPr>
          <a:xfrm>
            <a:off x="6277913" y="4379298"/>
            <a:ext cx="5886704" cy="2189019"/>
          </a:xfrm>
          <a:prstGeom prst="rect">
            <a:avLst/>
          </a:prstGeom>
        </p:spPr>
        <p:txBody>
          <a:bodyPr lIns="0" tIns="0" rIns="0" bIns="0" rtlCol="0" anchor="t">
            <a:spAutoFit/>
          </a:bodyPr>
          <a:lstStyle/>
          <a:p>
            <a:pPr algn="ctr">
              <a:lnSpc>
                <a:spcPts val="3512"/>
              </a:lnSpc>
            </a:pPr>
            <a:r>
              <a:rPr lang="en-US" sz="2509" b="1">
                <a:solidFill>
                  <a:srgbClr val="4B3825"/>
                </a:solidFill>
                <a:latin typeface="Alegreya Bold"/>
                <a:ea typeface="Alegreya Bold"/>
                <a:cs typeface="Alegreya Bold"/>
                <a:sym typeface="Alegreya Bold"/>
              </a:rPr>
              <a:t>Εὐλογητὸς εἶ Χριστὲ ὁ Θεὸς ἡμῶν, </a:t>
            </a:r>
          </a:p>
          <a:p>
            <a:pPr algn="ctr">
              <a:lnSpc>
                <a:spcPts val="3512"/>
              </a:lnSpc>
            </a:pPr>
            <a:r>
              <a:rPr lang="en-US" sz="2509" b="1">
                <a:solidFill>
                  <a:srgbClr val="4B3825"/>
                </a:solidFill>
                <a:latin typeface="Alegreya Bold"/>
                <a:ea typeface="Alegreya Bold"/>
                <a:cs typeface="Alegreya Bold"/>
                <a:sym typeface="Alegreya Bold"/>
              </a:rPr>
              <a:t>ὁ πανσόφους τοὺς ἁλιεῖς ἀναδείξας, </a:t>
            </a:r>
          </a:p>
          <a:p>
            <a:pPr algn="ctr">
              <a:lnSpc>
                <a:spcPts val="3512"/>
              </a:lnSpc>
            </a:pPr>
            <a:r>
              <a:rPr lang="en-US" sz="2509" b="1">
                <a:solidFill>
                  <a:srgbClr val="4B3825"/>
                </a:solidFill>
                <a:latin typeface="Alegreya Bold"/>
                <a:ea typeface="Alegreya Bold"/>
                <a:cs typeface="Alegreya Bold"/>
                <a:sym typeface="Alegreya Bold"/>
              </a:rPr>
              <a:t>καταπέμψας αὐτοῖς τὸ Πνεῦμα τὸ Ἅγιον, </a:t>
            </a:r>
          </a:p>
          <a:p>
            <a:pPr algn="ctr">
              <a:lnSpc>
                <a:spcPts val="3512"/>
              </a:lnSpc>
            </a:pPr>
            <a:r>
              <a:rPr lang="en-US" sz="2509" b="1">
                <a:solidFill>
                  <a:srgbClr val="4B3825"/>
                </a:solidFill>
                <a:latin typeface="Alegreya Bold"/>
                <a:ea typeface="Alegreya Bold"/>
                <a:cs typeface="Alegreya Bold"/>
                <a:sym typeface="Alegreya Bold"/>
              </a:rPr>
              <a:t>καὶ δι' αὐτῶν τὴν οἰκουμένην σαγηνεύσας, </a:t>
            </a:r>
          </a:p>
          <a:p>
            <a:pPr algn="ctr">
              <a:lnSpc>
                <a:spcPts val="3512"/>
              </a:lnSpc>
              <a:spcBef>
                <a:spcPct val="0"/>
              </a:spcBef>
            </a:pPr>
            <a:r>
              <a:rPr lang="en-US" sz="2509" b="1">
                <a:solidFill>
                  <a:srgbClr val="4B3825"/>
                </a:solidFill>
                <a:latin typeface="Alegreya Bold"/>
                <a:ea typeface="Alegreya Bold"/>
                <a:cs typeface="Alegreya Bold"/>
                <a:sym typeface="Alegreya Bold"/>
              </a:rPr>
              <a:t>Φιλάνθρωπε, δόξα σοι.</a:t>
            </a:r>
          </a:p>
        </p:txBody>
      </p:sp>
      <p:sp>
        <p:nvSpPr>
          <p:cNvPr id="11" name="TextBox 11"/>
          <p:cNvSpPr txBox="1"/>
          <p:nvPr/>
        </p:nvSpPr>
        <p:spPr>
          <a:xfrm>
            <a:off x="1955245" y="6600364"/>
            <a:ext cx="14532041" cy="2292815"/>
          </a:xfrm>
          <a:prstGeom prst="rect">
            <a:avLst/>
          </a:prstGeom>
        </p:spPr>
        <p:txBody>
          <a:bodyPr lIns="0" tIns="0" rIns="0" bIns="0" rtlCol="0" anchor="t">
            <a:spAutoFit/>
          </a:bodyPr>
          <a:lstStyle/>
          <a:p>
            <a:pPr algn="ctr">
              <a:lnSpc>
                <a:spcPts val="3497"/>
              </a:lnSpc>
            </a:pPr>
            <a:endParaRPr/>
          </a:p>
          <a:p>
            <a:pPr algn="ctr">
              <a:lnSpc>
                <a:spcPts val="812"/>
              </a:lnSpc>
            </a:pPr>
            <a:endParaRPr/>
          </a:p>
          <a:p>
            <a:pPr algn="ctr">
              <a:lnSpc>
                <a:spcPts val="3497"/>
              </a:lnSpc>
            </a:pPr>
            <a:r>
              <a:rPr lang="en-US" sz="2497" b="1">
                <a:solidFill>
                  <a:srgbClr val="4B3825"/>
                </a:solidFill>
                <a:latin typeface="Alegreya Bold"/>
                <a:ea typeface="Alegreya Bold"/>
                <a:cs typeface="Alegreya Bold"/>
                <a:sym typeface="Alegreya Bold"/>
              </a:rPr>
              <a:t>Πάτερ ημών ο εν τοις ουρανοίς, αγιασθήτω το όνομά Σου, ελθέτω η Βασιλεία Σου, γεννηθήτω το θέλημά Σου ως εν ουρανώ και επί της γης. Τον άρτον ημών τον επιούσιον δος ημίν σήμερον, και άφες ημίν τα οφειλήματα ημών, ως και ημείς αφίεμεν τοις οφειλέταις ημών. Και μη εισενέγκης ημάς εις πειρασμόν, αλλά ρύσαι ημάς από του πονηρού.</a:t>
            </a:r>
          </a:p>
          <a:p>
            <a:pPr algn="ctr">
              <a:lnSpc>
                <a:spcPts val="3497"/>
              </a:lnSpc>
              <a:spcBef>
                <a:spcPct val="0"/>
              </a:spcBef>
            </a:pPr>
            <a:endParaRPr lang="en-US" sz="2497" b="1">
              <a:solidFill>
                <a:srgbClr val="4B3825"/>
              </a:solidFill>
              <a:latin typeface="Alegreya Bold"/>
              <a:ea typeface="Alegreya Bold"/>
              <a:cs typeface="Alegreya Bold"/>
              <a:sym typeface="Alegreya Bold"/>
            </a:endParaRPr>
          </a:p>
        </p:txBody>
      </p:sp>
      <p:sp>
        <p:nvSpPr>
          <p:cNvPr id="12" name="Freeform 12"/>
          <p:cNvSpPr/>
          <p:nvPr/>
        </p:nvSpPr>
        <p:spPr>
          <a:xfrm>
            <a:off x="12439590" y="3958402"/>
            <a:ext cx="2632487" cy="3087961"/>
          </a:xfrm>
          <a:custGeom>
            <a:avLst/>
            <a:gdLst/>
            <a:ahLst/>
            <a:cxnLst/>
            <a:rect l="l" t="t" r="r" b="b"/>
            <a:pathLst>
              <a:path w="2632487" h="3087961">
                <a:moveTo>
                  <a:pt x="0" y="0"/>
                </a:moveTo>
                <a:lnTo>
                  <a:pt x="2632487" y="0"/>
                </a:lnTo>
                <a:lnTo>
                  <a:pt x="2632487" y="3087961"/>
                </a:lnTo>
                <a:lnTo>
                  <a:pt x="0" y="308796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l-GR"/>
          </a:p>
        </p:txBody>
      </p:sp>
      <p:sp>
        <p:nvSpPr>
          <p:cNvPr id="13" name="Freeform 13"/>
          <p:cNvSpPr/>
          <p:nvPr/>
        </p:nvSpPr>
        <p:spPr>
          <a:xfrm>
            <a:off x="359741" y="195343"/>
            <a:ext cx="1606240" cy="2055321"/>
          </a:xfrm>
          <a:custGeom>
            <a:avLst/>
            <a:gdLst/>
            <a:ahLst/>
            <a:cxnLst/>
            <a:rect l="l" t="t" r="r" b="b"/>
            <a:pathLst>
              <a:path w="1606240" h="2055321">
                <a:moveTo>
                  <a:pt x="0" y="0"/>
                </a:moveTo>
                <a:lnTo>
                  <a:pt x="1606240" y="0"/>
                </a:lnTo>
                <a:lnTo>
                  <a:pt x="1606240" y="2055321"/>
                </a:lnTo>
                <a:lnTo>
                  <a:pt x="0" y="2055321"/>
                </a:lnTo>
                <a:lnTo>
                  <a:pt x="0" y="0"/>
                </a:lnTo>
                <a:close/>
              </a:path>
            </a:pathLst>
          </a:custGeom>
          <a:blipFill>
            <a:blip r:embed="rId14"/>
            <a:stretch>
              <a:fillRect/>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7F1FF"/>
        </a:solidFill>
        <a:effectLst/>
      </p:bgPr>
    </p:bg>
    <p:spTree>
      <p:nvGrpSpPr>
        <p:cNvPr id="1" name=""/>
        <p:cNvGrpSpPr/>
        <p:nvPr/>
      </p:nvGrpSpPr>
      <p:grpSpPr>
        <a:xfrm>
          <a:off x="0" y="0"/>
          <a:ext cx="0" cy="0"/>
          <a:chOff x="0" y="0"/>
          <a:chExt cx="0" cy="0"/>
        </a:xfrm>
      </p:grpSpPr>
      <p:sp>
        <p:nvSpPr>
          <p:cNvPr id="2" name="Freeform 2"/>
          <p:cNvSpPr/>
          <p:nvPr/>
        </p:nvSpPr>
        <p:spPr>
          <a:xfrm>
            <a:off x="-4336924" y="4195487"/>
            <a:ext cx="8673848" cy="6306374"/>
          </a:xfrm>
          <a:custGeom>
            <a:avLst/>
            <a:gdLst/>
            <a:ahLst/>
            <a:cxnLst/>
            <a:rect l="l" t="t" r="r" b="b"/>
            <a:pathLst>
              <a:path w="8673848" h="6306374">
                <a:moveTo>
                  <a:pt x="0" y="0"/>
                </a:moveTo>
                <a:lnTo>
                  <a:pt x="8673848" y="0"/>
                </a:lnTo>
                <a:lnTo>
                  <a:pt x="8673848" y="6306373"/>
                </a:lnTo>
                <a:lnTo>
                  <a:pt x="0" y="63063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
        <p:nvSpPr>
          <p:cNvPr id="3" name="Freeform 3"/>
          <p:cNvSpPr/>
          <p:nvPr/>
        </p:nvSpPr>
        <p:spPr>
          <a:xfrm rot="-868709">
            <a:off x="17024686" y="5997090"/>
            <a:ext cx="2190564" cy="2653767"/>
          </a:xfrm>
          <a:custGeom>
            <a:avLst/>
            <a:gdLst/>
            <a:ahLst/>
            <a:cxnLst/>
            <a:rect l="l" t="t" r="r" b="b"/>
            <a:pathLst>
              <a:path w="2190564" h="2653767">
                <a:moveTo>
                  <a:pt x="0" y="0"/>
                </a:moveTo>
                <a:lnTo>
                  <a:pt x="2190565" y="0"/>
                </a:lnTo>
                <a:lnTo>
                  <a:pt x="2190565" y="2653767"/>
                </a:lnTo>
                <a:lnTo>
                  <a:pt x="0" y="2653767"/>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l-GR"/>
          </a:p>
        </p:txBody>
      </p:sp>
      <p:sp>
        <p:nvSpPr>
          <p:cNvPr id="4" name="Freeform 4"/>
          <p:cNvSpPr/>
          <p:nvPr/>
        </p:nvSpPr>
        <p:spPr>
          <a:xfrm>
            <a:off x="0" y="1129675"/>
            <a:ext cx="18365454" cy="8815418"/>
          </a:xfrm>
          <a:custGeom>
            <a:avLst/>
            <a:gdLst/>
            <a:ahLst/>
            <a:cxnLst/>
            <a:rect l="l" t="t" r="r" b="b"/>
            <a:pathLst>
              <a:path w="18365454" h="8815418">
                <a:moveTo>
                  <a:pt x="0" y="0"/>
                </a:moveTo>
                <a:lnTo>
                  <a:pt x="18365454" y="0"/>
                </a:lnTo>
                <a:lnTo>
                  <a:pt x="18365454" y="8815418"/>
                </a:lnTo>
                <a:lnTo>
                  <a:pt x="0" y="8815418"/>
                </a:lnTo>
                <a:lnTo>
                  <a:pt x="0" y="0"/>
                </a:lnTo>
                <a:close/>
              </a:path>
            </a:pathLst>
          </a:custGeom>
          <a:blipFill>
            <a:blip r:embed="rId6"/>
            <a:stretch>
              <a:fillRect/>
            </a:stretch>
          </a:blipFill>
        </p:spPr>
        <p:txBody>
          <a:bodyPr/>
          <a:lstStyle/>
          <a:p>
            <a:endParaRPr lang="el-GR" dirty="0"/>
          </a:p>
        </p:txBody>
      </p:sp>
      <p:grpSp>
        <p:nvGrpSpPr>
          <p:cNvPr id="5" name="Group 5"/>
          <p:cNvGrpSpPr/>
          <p:nvPr/>
        </p:nvGrpSpPr>
        <p:grpSpPr>
          <a:xfrm>
            <a:off x="-292533" y="4641020"/>
            <a:ext cx="3932151" cy="5645980"/>
            <a:chOff x="0" y="0"/>
            <a:chExt cx="4137660" cy="5941060"/>
          </a:xfrm>
        </p:grpSpPr>
        <p:sp>
          <p:nvSpPr>
            <p:cNvPr id="6" name="Freeform 6"/>
            <p:cNvSpPr/>
            <p:nvPr/>
          </p:nvSpPr>
          <p:spPr>
            <a:xfrm>
              <a:off x="-350520" y="-288290"/>
              <a:ext cx="4956810" cy="6334760"/>
            </a:xfrm>
            <a:custGeom>
              <a:avLst/>
              <a:gdLst/>
              <a:ahLst/>
              <a:cxnLst/>
              <a:rect l="l" t="t" r="r" b="b"/>
              <a:pathLst>
                <a:path w="4956810" h="6334760">
                  <a:moveTo>
                    <a:pt x="762000" y="824230"/>
                  </a:moveTo>
                  <a:cubicBezTo>
                    <a:pt x="1517650" y="146050"/>
                    <a:pt x="2913380" y="0"/>
                    <a:pt x="3416300" y="1047750"/>
                  </a:cubicBezTo>
                  <a:cubicBezTo>
                    <a:pt x="3614420" y="1484630"/>
                    <a:pt x="3507740" y="1979930"/>
                    <a:pt x="3566160" y="2440940"/>
                  </a:cubicBezTo>
                  <a:cubicBezTo>
                    <a:pt x="3647440" y="3079750"/>
                    <a:pt x="4140200" y="3562350"/>
                    <a:pt x="4362450" y="4147820"/>
                  </a:cubicBezTo>
                  <a:cubicBezTo>
                    <a:pt x="4956810" y="5591810"/>
                    <a:pt x="3315970" y="6334760"/>
                    <a:pt x="2122170" y="6216650"/>
                  </a:cubicBezTo>
                  <a:cubicBezTo>
                    <a:pt x="1496060" y="6215380"/>
                    <a:pt x="762000" y="6047740"/>
                    <a:pt x="467360" y="5431790"/>
                  </a:cubicBezTo>
                  <a:cubicBezTo>
                    <a:pt x="166370" y="4765040"/>
                    <a:pt x="539750" y="4028440"/>
                    <a:pt x="553720" y="3336290"/>
                  </a:cubicBezTo>
                  <a:cubicBezTo>
                    <a:pt x="571500" y="2500630"/>
                    <a:pt x="0" y="1489710"/>
                    <a:pt x="762000" y="824230"/>
                  </a:cubicBezTo>
                  <a:close/>
                </a:path>
              </a:pathLst>
            </a:custGeom>
            <a:blipFill>
              <a:blip r:embed="rId7"/>
              <a:stretch>
                <a:fillRect t="-2273" b="-2273"/>
              </a:stretch>
            </a:blipFill>
            <a:ln w="38100" cap="sq">
              <a:solidFill>
                <a:srgbClr val="000000"/>
              </a:solidFill>
              <a:prstDash val="solid"/>
              <a:miter/>
            </a:ln>
          </p:spPr>
          <p:txBody>
            <a:bodyPr/>
            <a:lstStyle/>
            <a:p>
              <a:endParaRPr lang="el-GR"/>
            </a:p>
          </p:txBody>
        </p:sp>
      </p:grpSp>
      <p:sp>
        <p:nvSpPr>
          <p:cNvPr id="7" name="Freeform 7"/>
          <p:cNvSpPr/>
          <p:nvPr/>
        </p:nvSpPr>
        <p:spPr>
          <a:xfrm>
            <a:off x="4038600" y="4229100"/>
            <a:ext cx="2090577" cy="3385550"/>
          </a:xfrm>
          <a:custGeom>
            <a:avLst/>
            <a:gdLst/>
            <a:ahLst/>
            <a:cxnLst/>
            <a:rect l="l" t="t" r="r" b="b"/>
            <a:pathLst>
              <a:path w="2090577" h="3385550">
                <a:moveTo>
                  <a:pt x="0" y="0"/>
                </a:moveTo>
                <a:lnTo>
                  <a:pt x="2090577" y="0"/>
                </a:lnTo>
                <a:lnTo>
                  <a:pt x="2090577" y="3385550"/>
                </a:lnTo>
                <a:lnTo>
                  <a:pt x="0" y="33855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l-GR"/>
          </a:p>
        </p:txBody>
      </p:sp>
      <p:sp>
        <p:nvSpPr>
          <p:cNvPr id="8" name="TextBox 8"/>
          <p:cNvSpPr txBox="1"/>
          <p:nvPr/>
        </p:nvSpPr>
        <p:spPr>
          <a:xfrm>
            <a:off x="267305" y="337978"/>
            <a:ext cx="7235211" cy="589888"/>
          </a:xfrm>
          <a:prstGeom prst="rect">
            <a:avLst/>
          </a:prstGeom>
        </p:spPr>
        <p:txBody>
          <a:bodyPr lIns="0" tIns="0" rIns="0" bIns="0" rtlCol="0" anchor="t">
            <a:spAutoFit/>
          </a:bodyPr>
          <a:lstStyle/>
          <a:p>
            <a:pPr algn="ctr">
              <a:lnSpc>
                <a:spcPts val="4759"/>
              </a:lnSpc>
              <a:spcBef>
                <a:spcPct val="0"/>
              </a:spcBef>
            </a:pPr>
            <a:r>
              <a:rPr lang="en-US" sz="3399">
                <a:solidFill>
                  <a:srgbClr val="000000"/>
                </a:solidFill>
                <a:latin typeface="PFEphemera Poly"/>
                <a:ea typeface="PFEphemera Poly"/>
                <a:cs typeface="PFEphemera Poly"/>
                <a:sym typeface="PFEphemera Poly"/>
              </a:rPr>
              <a:t>Διάδοχος του Μεγ. Αλεξάνδρου ο Πτολεμαίος</a:t>
            </a:r>
          </a:p>
        </p:txBody>
      </p:sp>
      <p:sp>
        <p:nvSpPr>
          <p:cNvPr id="9" name="Freeform 13">
            <a:extLst>
              <a:ext uri="{FF2B5EF4-FFF2-40B4-BE49-F238E27FC236}">
                <a16:creationId xmlns:a16="http://schemas.microsoft.com/office/drawing/2014/main" id="{A9B3A728-0EB5-4ECE-14A8-0FA7096D6CA2}"/>
              </a:ext>
            </a:extLst>
          </p:cNvPr>
          <p:cNvSpPr/>
          <p:nvPr/>
        </p:nvSpPr>
        <p:spPr>
          <a:xfrm>
            <a:off x="16306800" y="337978"/>
            <a:ext cx="1606240" cy="2055321"/>
          </a:xfrm>
          <a:custGeom>
            <a:avLst/>
            <a:gdLst/>
            <a:ahLst/>
            <a:cxnLst/>
            <a:rect l="l" t="t" r="r" b="b"/>
            <a:pathLst>
              <a:path w="1606240" h="2055321">
                <a:moveTo>
                  <a:pt x="0" y="0"/>
                </a:moveTo>
                <a:lnTo>
                  <a:pt x="1606240" y="0"/>
                </a:lnTo>
                <a:lnTo>
                  <a:pt x="1606240" y="2055321"/>
                </a:lnTo>
                <a:lnTo>
                  <a:pt x="0" y="2055321"/>
                </a:lnTo>
                <a:lnTo>
                  <a:pt x="0" y="0"/>
                </a:lnTo>
                <a:close/>
              </a:path>
            </a:pathLst>
          </a:custGeom>
          <a:blipFill>
            <a:blip r:embed="rId10"/>
            <a:stretch>
              <a:fillRect/>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7F1FF"/>
        </a:solidFill>
        <a:effectLst/>
      </p:bgPr>
    </p:bg>
    <p:spTree>
      <p:nvGrpSpPr>
        <p:cNvPr id="1" name=""/>
        <p:cNvGrpSpPr/>
        <p:nvPr/>
      </p:nvGrpSpPr>
      <p:grpSpPr>
        <a:xfrm>
          <a:off x="0" y="0"/>
          <a:ext cx="0" cy="0"/>
          <a:chOff x="0" y="0"/>
          <a:chExt cx="0" cy="0"/>
        </a:xfrm>
      </p:grpSpPr>
      <p:sp>
        <p:nvSpPr>
          <p:cNvPr id="2" name="Freeform 2"/>
          <p:cNvSpPr/>
          <p:nvPr/>
        </p:nvSpPr>
        <p:spPr>
          <a:xfrm>
            <a:off x="-4336924" y="4195487"/>
            <a:ext cx="8673848" cy="6306374"/>
          </a:xfrm>
          <a:custGeom>
            <a:avLst/>
            <a:gdLst/>
            <a:ahLst/>
            <a:cxnLst/>
            <a:rect l="l" t="t" r="r" b="b"/>
            <a:pathLst>
              <a:path w="8673848" h="6306374">
                <a:moveTo>
                  <a:pt x="0" y="0"/>
                </a:moveTo>
                <a:lnTo>
                  <a:pt x="8673848" y="0"/>
                </a:lnTo>
                <a:lnTo>
                  <a:pt x="8673848" y="6306373"/>
                </a:lnTo>
                <a:lnTo>
                  <a:pt x="0" y="63063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
        <p:nvSpPr>
          <p:cNvPr id="3" name="Freeform 3"/>
          <p:cNvSpPr/>
          <p:nvPr/>
        </p:nvSpPr>
        <p:spPr>
          <a:xfrm>
            <a:off x="4573288" y="155023"/>
            <a:ext cx="9947759" cy="10131977"/>
          </a:xfrm>
          <a:custGeom>
            <a:avLst/>
            <a:gdLst/>
            <a:ahLst/>
            <a:cxnLst/>
            <a:rect l="l" t="t" r="r" b="b"/>
            <a:pathLst>
              <a:path w="9947759" h="10131977">
                <a:moveTo>
                  <a:pt x="0" y="0"/>
                </a:moveTo>
                <a:lnTo>
                  <a:pt x="9947759" y="0"/>
                </a:lnTo>
                <a:lnTo>
                  <a:pt x="9947759" y="10131977"/>
                </a:lnTo>
                <a:lnTo>
                  <a:pt x="0" y="101319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4" name="Freeform 4"/>
          <p:cNvSpPr/>
          <p:nvPr/>
        </p:nvSpPr>
        <p:spPr>
          <a:xfrm rot="-868709">
            <a:off x="17024686" y="5997090"/>
            <a:ext cx="2190564" cy="2653767"/>
          </a:xfrm>
          <a:custGeom>
            <a:avLst/>
            <a:gdLst/>
            <a:ahLst/>
            <a:cxnLst/>
            <a:rect l="l" t="t" r="r" b="b"/>
            <a:pathLst>
              <a:path w="2190564" h="2653767">
                <a:moveTo>
                  <a:pt x="0" y="0"/>
                </a:moveTo>
                <a:lnTo>
                  <a:pt x="2190565" y="0"/>
                </a:lnTo>
                <a:lnTo>
                  <a:pt x="2190565" y="2653767"/>
                </a:lnTo>
                <a:lnTo>
                  <a:pt x="0" y="2653767"/>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l-GR"/>
          </a:p>
        </p:txBody>
      </p:sp>
      <p:sp>
        <p:nvSpPr>
          <p:cNvPr id="5" name="Freeform 5"/>
          <p:cNvSpPr/>
          <p:nvPr/>
        </p:nvSpPr>
        <p:spPr>
          <a:xfrm>
            <a:off x="4714825" y="2020539"/>
            <a:ext cx="9717627" cy="8266461"/>
          </a:xfrm>
          <a:custGeom>
            <a:avLst/>
            <a:gdLst/>
            <a:ahLst/>
            <a:cxnLst/>
            <a:rect l="l" t="t" r="r" b="b"/>
            <a:pathLst>
              <a:path w="9717627" h="8266461">
                <a:moveTo>
                  <a:pt x="0" y="0"/>
                </a:moveTo>
                <a:lnTo>
                  <a:pt x="9717627" y="0"/>
                </a:lnTo>
                <a:lnTo>
                  <a:pt x="9717627" y="8266461"/>
                </a:lnTo>
                <a:lnTo>
                  <a:pt x="0" y="8266461"/>
                </a:lnTo>
                <a:lnTo>
                  <a:pt x="0" y="0"/>
                </a:lnTo>
                <a:close/>
              </a:path>
            </a:pathLst>
          </a:custGeom>
          <a:blipFill>
            <a:blip r:embed="rId8"/>
            <a:stretch>
              <a:fillRect/>
            </a:stretch>
          </a:blipFill>
        </p:spPr>
        <p:txBody>
          <a:bodyPr/>
          <a:lstStyle/>
          <a:p>
            <a:endParaRPr lang="el-GR"/>
          </a:p>
        </p:txBody>
      </p:sp>
      <p:sp>
        <p:nvSpPr>
          <p:cNvPr id="6" name="Freeform 6"/>
          <p:cNvSpPr/>
          <p:nvPr/>
        </p:nvSpPr>
        <p:spPr>
          <a:xfrm flipH="1">
            <a:off x="227111" y="5518055"/>
            <a:ext cx="4346177" cy="4654541"/>
          </a:xfrm>
          <a:custGeom>
            <a:avLst/>
            <a:gdLst/>
            <a:ahLst/>
            <a:cxnLst/>
            <a:rect l="l" t="t" r="r" b="b"/>
            <a:pathLst>
              <a:path w="4346177" h="4654541">
                <a:moveTo>
                  <a:pt x="4346177" y="0"/>
                </a:moveTo>
                <a:lnTo>
                  <a:pt x="0" y="0"/>
                </a:lnTo>
                <a:lnTo>
                  <a:pt x="0" y="4654541"/>
                </a:lnTo>
                <a:lnTo>
                  <a:pt x="4346177" y="4654541"/>
                </a:lnTo>
                <a:lnTo>
                  <a:pt x="4346177"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l-GR"/>
          </a:p>
        </p:txBody>
      </p:sp>
      <p:sp>
        <p:nvSpPr>
          <p:cNvPr id="7" name="Freeform 7"/>
          <p:cNvSpPr/>
          <p:nvPr/>
        </p:nvSpPr>
        <p:spPr>
          <a:xfrm>
            <a:off x="12758271" y="2590286"/>
            <a:ext cx="5748725" cy="5855183"/>
          </a:xfrm>
          <a:custGeom>
            <a:avLst/>
            <a:gdLst/>
            <a:ahLst/>
            <a:cxnLst/>
            <a:rect l="l" t="t" r="r" b="b"/>
            <a:pathLst>
              <a:path w="5748725" h="5855183">
                <a:moveTo>
                  <a:pt x="0" y="0"/>
                </a:moveTo>
                <a:lnTo>
                  <a:pt x="5748725" y="0"/>
                </a:lnTo>
                <a:lnTo>
                  <a:pt x="5748725" y="5855182"/>
                </a:lnTo>
                <a:lnTo>
                  <a:pt x="0" y="58551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l-GR"/>
          </a:p>
        </p:txBody>
      </p:sp>
      <p:sp>
        <p:nvSpPr>
          <p:cNvPr id="8" name="TextBox 8"/>
          <p:cNvSpPr txBox="1"/>
          <p:nvPr/>
        </p:nvSpPr>
        <p:spPr>
          <a:xfrm>
            <a:off x="12957704" y="3964296"/>
            <a:ext cx="5330296" cy="4139361"/>
          </a:xfrm>
          <a:prstGeom prst="rect">
            <a:avLst/>
          </a:prstGeom>
        </p:spPr>
        <p:txBody>
          <a:bodyPr lIns="0" tIns="0" rIns="0" bIns="0" rtlCol="0" anchor="t">
            <a:spAutoFit/>
          </a:bodyPr>
          <a:lstStyle/>
          <a:p>
            <a:pPr algn="ctr">
              <a:lnSpc>
                <a:spcPts val="3672"/>
              </a:lnSpc>
            </a:pPr>
            <a:r>
              <a:rPr lang="en-US" sz="3786">
                <a:solidFill>
                  <a:srgbClr val="231F20"/>
                </a:solidFill>
                <a:latin typeface="PFEphemera Poly"/>
                <a:ea typeface="PFEphemera Poly"/>
                <a:cs typeface="PFEphemera Poly"/>
                <a:sym typeface="PFEphemera Poly"/>
              </a:rPr>
              <a:t> Μαζεύτηκαν στην Αλεξάνδρεια 70 σοφοί Εβραίοι, για να κάνουν ένα μεγάλο έργο: να μεταφράσουν την Παλαιά Διαθήκη από τα Εβραϊκά στα Ελληνικά. Κλείστηκαν όλοι αυτοί οι σοφοί χρόνια πολλά μέσα στον Φάρο της Αλεξάνδρειας</a:t>
            </a:r>
          </a:p>
        </p:txBody>
      </p:sp>
      <p:sp>
        <p:nvSpPr>
          <p:cNvPr id="9" name="Freeform 13">
            <a:extLst>
              <a:ext uri="{FF2B5EF4-FFF2-40B4-BE49-F238E27FC236}">
                <a16:creationId xmlns:a16="http://schemas.microsoft.com/office/drawing/2014/main" id="{E4A317CB-92CE-5A30-8758-11FEC1697D09}"/>
              </a:ext>
            </a:extLst>
          </p:cNvPr>
          <p:cNvSpPr/>
          <p:nvPr/>
        </p:nvSpPr>
        <p:spPr>
          <a:xfrm>
            <a:off x="359741" y="195343"/>
            <a:ext cx="1606240" cy="2055321"/>
          </a:xfrm>
          <a:custGeom>
            <a:avLst/>
            <a:gdLst/>
            <a:ahLst/>
            <a:cxnLst/>
            <a:rect l="l" t="t" r="r" b="b"/>
            <a:pathLst>
              <a:path w="1606240" h="2055321">
                <a:moveTo>
                  <a:pt x="0" y="0"/>
                </a:moveTo>
                <a:lnTo>
                  <a:pt x="1606240" y="0"/>
                </a:lnTo>
                <a:lnTo>
                  <a:pt x="1606240" y="2055321"/>
                </a:lnTo>
                <a:lnTo>
                  <a:pt x="0" y="2055321"/>
                </a:lnTo>
                <a:lnTo>
                  <a:pt x="0" y="0"/>
                </a:lnTo>
                <a:close/>
              </a:path>
            </a:pathLst>
          </a:custGeom>
          <a:blipFill>
            <a:blip r:embed="rId13"/>
            <a:stretch>
              <a:fillRect/>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7F1FF"/>
        </a:solidFill>
        <a:effectLst/>
      </p:bgPr>
    </p:bg>
    <p:spTree>
      <p:nvGrpSpPr>
        <p:cNvPr id="1" name=""/>
        <p:cNvGrpSpPr/>
        <p:nvPr/>
      </p:nvGrpSpPr>
      <p:grpSpPr>
        <a:xfrm>
          <a:off x="0" y="0"/>
          <a:ext cx="0" cy="0"/>
          <a:chOff x="0" y="0"/>
          <a:chExt cx="0" cy="0"/>
        </a:xfrm>
      </p:grpSpPr>
      <p:sp>
        <p:nvSpPr>
          <p:cNvPr id="2" name="Freeform 2"/>
          <p:cNvSpPr/>
          <p:nvPr/>
        </p:nvSpPr>
        <p:spPr>
          <a:xfrm>
            <a:off x="-4336924" y="4195487"/>
            <a:ext cx="8673848" cy="6306374"/>
          </a:xfrm>
          <a:custGeom>
            <a:avLst/>
            <a:gdLst/>
            <a:ahLst/>
            <a:cxnLst/>
            <a:rect l="l" t="t" r="r" b="b"/>
            <a:pathLst>
              <a:path w="8673848" h="6306374">
                <a:moveTo>
                  <a:pt x="0" y="0"/>
                </a:moveTo>
                <a:lnTo>
                  <a:pt x="8673848" y="0"/>
                </a:lnTo>
                <a:lnTo>
                  <a:pt x="8673848" y="6306373"/>
                </a:lnTo>
                <a:lnTo>
                  <a:pt x="0" y="63063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
        <p:nvSpPr>
          <p:cNvPr id="3" name="Freeform 3"/>
          <p:cNvSpPr/>
          <p:nvPr/>
        </p:nvSpPr>
        <p:spPr>
          <a:xfrm>
            <a:off x="10472634" y="1472333"/>
            <a:ext cx="7037099" cy="7167415"/>
          </a:xfrm>
          <a:custGeom>
            <a:avLst/>
            <a:gdLst/>
            <a:ahLst/>
            <a:cxnLst/>
            <a:rect l="l" t="t" r="r" b="b"/>
            <a:pathLst>
              <a:path w="7037099" h="7167415">
                <a:moveTo>
                  <a:pt x="0" y="0"/>
                </a:moveTo>
                <a:lnTo>
                  <a:pt x="7037099" y="0"/>
                </a:lnTo>
                <a:lnTo>
                  <a:pt x="7037099" y="7167415"/>
                </a:lnTo>
                <a:lnTo>
                  <a:pt x="0" y="71674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4" name="Freeform 4"/>
          <p:cNvSpPr/>
          <p:nvPr/>
        </p:nvSpPr>
        <p:spPr>
          <a:xfrm rot="-868709">
            <a:off x="17024686" y="5997090"/>
            <a:ext cx="2190564" cy="2653767"/>
          </a:xfrm>
          <a:custGeom>
            <a:avLst/>
            <a:gdLst/>
            <a:ahLst/>
            <a:cxnLst/>
            <a:rect l="l" t="t" r="r" b="b"/>
            <a:pathLst>
              <a:path w="2190564" h="2653767">
                <a:moveTo>
                  <a:pt x="0" y="0"/>
                </a:moveTo>
                <a:lnTo>
                  <a:pt x="2190565" y="0"/>
                </a:lnTo>
                <a:lnTo>
                  <a:pt x="2190565" y="2653767"/>
                </a:lnTo>
                <a:lnTo>
                  <a:pt x="0" y="2653767"/>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l-GR"/>
          </a:p>
        </p:txBody>
      </p:sp>
      <p:sp>
        <p:nvSpPr>
          <p:cNvPr id="5" name="Freeform 5"/>
          <p:cNvSpPr/>
          <p:nvPr/>
        </p:nvSpPr>
        <p:spPr>
          <a:xfrm>
            <a:off x="-127144" y="0"/>
            <a:ext cx="9947759" cy="10112080"/>
          </a:xfrm>
          <a:custGeom>
            <a:avLst/>
            <a:gdLst/>
            <a:ahLst/>
            <a:cxnLst/>
            <a:rect l="l" t="t" r="r" b="b"/>
            <a:pathLst>
              <a:path w="9947759" h="10112080">
                <a:moveTo>
                  <a:pt x="0" y="0"/>
                </a:moveTo>
                <a:lnTo>
                  <a:pt x="9947759" y="0"/>
                </a:lnTo>
                <a:lnTo>
                  <a:pt x="9947759" y="10112080"/>
                </a:lnTo>
                <a:lnTo>
                  <a:pt x="0" y="10112080"/>
                </a:lnTo>
                <a:lnTo>
                  <a:pt x="0" y="0"/>
                </a:lnTo>
                <a:close/>
              </a:path>
            </a:pathLst>
          </a:custGeom>
          <a:blipFill>
            <a:blip r:embed="rId8"/>
            <a:stretch>
              <a:fillRect/>
            </a:stretch>
          </a:blipFill>
        </p:spPr>
        <p:txBody>
          <a:bodyPr/>
          <a:lstStyle/>
          <a:p>
            <a:endParaRPr lang="el-GR"/>
          </a:p>
        </p:txBody>
      </p:sp>
      <p:sp>
        <p:nvSpPr>
          <p:cNvPr id="6" name="Freeform 6"/>
          <p:cNvSpPr/>
          <p:nvPr/>
        </p:nvSpPr>
        <p:spPr>
          <a:xfrm>
            <a:off x="14173200" y="80687"/>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l-GR"/>
          </a:p>
        </p:txBody>
      </p:sp>
      <p:sp>
        <p:nvSpPr>
          <p:cNvPr id="7" name="Freeform 7"/>
          <p:cNvSpPr/>
          <p:nvPr/>
        </p:nvSpPr>
        <p:spPr>
          <a:xfrm>
            <a:off x="12303207" y="6227313"/>
            <a:ext cx="3739986" cy="4059687"/>
          </a:xfrm>
          <a:custGeom>
            <a:avLst/>
            <a:gdLst/>
            <a:ahLst/>
            <a:cxnLst/>
            <a:rect l="l" t="t" r="r" b="b"/>
            <a:pathLst>
              <a:path w="3739986" h="4059687">
                <a:moveTo>
                  <a:pt x="0" y="0"/>
                </a:moveTo>
                <a:lnTo>
                  <a:pt x="3739986" y="0"/>
                </a:lnTo>
                <a:lnTo>
                  <a:pt x="3739986" y="4059687"/>
                </a:lnTo>
                <a:lnTo>
                  <a:pt x="0" y="4059687"/>
                </a:lnTo>
                <a:lnTo>
                  <a:pt x="0" y="0"/>
                </a:lnTo>
                <a:close/>
              </a:path>
            </a:pathLst>
          </a:custGeom>
          <a:blipFill>
            <a:blip r:embed="rId11"/>
            <a:stretch>
              <a:fillRect/>
            </a:stretch>
          </a:blipFill>
        </p:spPr>
        <p:txBody>
          <a:bodyPr/>
          <a:lstStyle/>
          <a:p>
            <a:endParaRPr lang="el-GR"/>
          </a:p>
        </p:txBody>
      </p:sp>
      <p:sp>
        <p:nvSpPr>
          <p:cNvPr id="8" name="TextBox 8"/>
          <p:cNvSpPr txBox="1"/>
          <p:nvPr/>
        </p:nvSpPr>
        <p:spPr>
          <a:xfrm>
            <a:off x="9018386" y="4338362"/>
            <a:ext cx="9945596" cy="1765560"/>
          </a:xfrm>
          <a:prstGeom prst="rect">
            <a:avLst/>
          </a:prstGeom>
        </p:spPr>
        <p:txBody>
          <a:bodyPr lIns="0" tIns="0" rIns="0" bIns="0" rtlCol="0" anchor="t">
            <a:spAutoFit/>
          </a:bodyPr>
          <a:lstStyle/>
          <a:p>
            <a:pPr algn="ctr">
              <a:lnSpc>
                <a:spcPts val="6853"/>
              </a:lnSpc>
            </a:pPr>
            <a:r>
              <a:rPr lang="en-US" sz="7065">
                <a:solidFill>
                  <a:srgbClr val="4A71F6"/>
                </a:solidFill>
                <a:latin typeface="PFEphemera Poly"/>
                <a:ea typeface="PFEphemera Poly"/>
                <a:cs typeface="PFEphemera Poly"/>
                <a:sym typeface="PFEphemera Poly"/>
              </a:rPr>
              <a:t>«Μετάφραση </a:t>
            </a:r>
          </a:p>
          <a:p>
            <a:pPr algn="ctr">
              <a:lnSpc>
                <a:spcPts val="6853"/>
              </a:lnSpc>
            </a:pPr>
            <a:r>
              <a:rPr lang="en-US" sz="7065">
                <a:solidFill>
                  <a:srgbClr val="4A71F6"/>
                </a:solidFill>
                <a:latin typeface="PFEphemera Poly"/>
                <a:ea typeface="PFEphemera Poly"/>
                <a:cs typeface="PFEphemera Poly"/>
                <a:sym typeface="PFEphemera Poly"/>
              </a:rPr>
              <a:t>των Εβδομήκοντα»</a:t>
            </a:r>
          </a:p>
        </p:txBody>
      </p:sp>
      <p:sp>
        <p:nvSpPr>
          <p:cNvPr id="9" name="Freeform 13">
            <a:extLst>
              <a:ext uri="{FF2B5EF4-FFF2-40B4-BE49-F238E27FC236}">
                <a16:creationId xmlns:a16="http://schemas.microsoft.com/office/drawing/2014/main" id="{096908AA-9409-68D0-FD49-E7656665F538}"/>
              </a:ext>
            </a:extLst>
          </p:cNvPr>
          <p:cNvSpPr/>
          <p:nvPr/>
        </p:nvSpPr>
        <p:spPr>
          <a:xfrm>
            <a:off x="359741" y="195343"/>
            <a:ext cx="1606240" cy="2055321"/>
          </a:xfrm>
          <a:custGeom>
            <a:avLst/>
            <a:gdLst/>
            <a:ahLst/>
            <a:cxnLst/>
            <a:rect l="l" t="t" r="r" b="b"/>
            <a:pathLst>
              <a:path w="1606240" h="2055321">
                <a:moveTo>
                  <a:pt x="0" y="0"/>
                </a:moveTo>
                <a:lnTo>
                  <a:pt x="1606240" y="0"/>
                </a:lnTo>
                <a:lnTo>
                  <a:pt x="1606240" y="2055321"/>
                </a:lnTo>
                <a:lnTo>
                  <a:pt x="0" y="2055321"/>
                </a:lnTo>
                <a:lnTo>
                  <a:pt x="0" y="0"/>
                </a:lnTo>
                <a:close/>
              </a:path>
            </a:pathLst>
          </a:custGeom>
          <a:blipFill>
            <a:blip r:embed="rId12"/>
            <a:stretch>
              <a:fillRect/>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7F1FF"/>
        </a:solidFill>
        <a:effectLst/>
      </p:bgPr>
    </p:bg>
    <p:spTree>
      <p:nvGrpSpPr>
        <p:cNvPr id="1" name=""/>
        <p:cNvGrpSpPr/>
        <p:nvPr/>
      </p:nvGrpSpPr>
      <p:grpSpPr>
        <a:xfrm>
          <a:off x="0" y="0"/>
          <a:ext cx="0" cy="0"/>
          <a:chOff x="0" y="0"/>
          <a:chExt cx="0" cy="0"/>
        </a:xfrm>
      </p:grpSpPr>
      <p:sp>
        <p:nvSpPr>
          <p:cNvPr id="2" name="Freeform 2"/>
          <p:cNvSpPr/>
          <p:nvPr/>
        </p:nvSpPr>
        <p:spPr>
          <a:xfrm rot="-301995">
            <a:off x="-3864445" y="1125884"/>
            <a:ext cx="17129847" cy="9436989"/>
          </a:xfrm>
          <a:custGeom>
            <a:avLst/>
            <a:gdLst/>
            <a:ahLst/>
            <a:cxnLst/>
            <a:rect l="l" t="t" r="r" b="b"/>
            <a:pathLst>
              <a:path w="17129847" h="9436989">
                <a:moveTo>
                  <a:pt x="0" y="0"/>
                </a:moveTo>
                <a:lnTo>
                  <a:pt x="17129848" y="0"/>
                </a:lnTo>
                <a:lnTo>
                  <a:pt x="17129848" y="9436989"/>
                </a:lnTo>
                <a:lnTo>
                  <a:pt x="0" y="94369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
        <p:nvSpPr>
          <p:cNvPr id="3" name="Freeform 3"/>
          <p:cNvSpPr/>
          <p:nvPr/>
        </p:nvSpPr>
        <p:spPr>
          <a:xfrm>
            <a:off x="15397797" y="-1362272"/>
            <a:ext cx="4402996" cy="4114800"/>
          </a:xfrm>
          <a:custGeom>
            <a:avLst/>
            <a:gdLst/>
            <a:ahLst/>
            <a:cxnLst/>
            <a:rect l="l" t="t" r="r" b="b"/>
            <a:pathLst>
              <a:path w="4402996" h="4114800">
                <a:moveTo>
                  <a:pt x="0" y="0"/>
                </a:moveTo>
                <a:lnTo>
                  <a:pt x="4402996" y="0"/>
                </a:lnTo>
                <a:lnTo>
                  <a:pt x="440299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grpSp>
        <p:nvGrpSpPr>
          <p:cNvPr id="4" name="Group 4"/>
          <p:cNvGrpSpPr/>
          <p:nvPr/>
        </p:nvGrpSpPr>
        <p:grpSpPr>
          <a:xfrm>
            <a:off x="11205255" y="-878785"/>
            <a:ext cx="6719218" cy="9647791"/>
            <a:chOff x="0" y="0"/>
            <a:chExt cx="4137660" cy="5941060"/>
          </a:xfrm>
        </p:grpSpPr>
        <p:sp>
          <p:nvSpPr>
            <p:cNvPr id="5" name="Freeform 5"/>
            <p:cNvSpPr/>
            <p:nvPr/>
          </p:nvSpPr>
          <p:spPr>
            <a:xfrm>
              <a:off x="-350520" y="-288290"/>
              <a:ext cx="4956810" cy="6334760"/>
            </a:xfrm>
            <a:custGeom>
              <a:avLst/>
              <a:gdLst/>
              <a:ahLst/>
              <a:cxnLst/>
              <a:rect l="l" t="t" r="r" b="b"/>
              <a:pathLst>
                <a:path w="4956810" h="6334760">
                  <a:moveTo>
                    <a:pt x="762000" y="824230"/>
                  </a:moveTo>
                  <a:cubicBezTo>
                    <a:pt x="1517650" y="146050"/>
                    <a:pt x="2913380" y="0"/>
                    <a:pt x="3416300" y="1047750"/>
                  </a:cubicBezTo>
                  <a:cubicBezTo>
                    <a:pt x="3614420" y="1484630"/>
                    <a:pt x="3507740" y="1979930"/>
                    <a:pt x="3566160" y="2440940"/>
                  </a:cubicBezTo>
                  <a:cubicBezTo>
                    <a:pt x="3647440" y="3079750"/>
                    <a:pt x="4140200" y="3562350"/>
                    <a:pt x="4362450" y="4147820"/>
                  </a:cubicBezTo>
                  <a:cubicBezTo>
                    <a:pt x="4956810" y="5591810"/>
                    <a:pt x="3315970" y="6334760"/>
                    <a:pt x="2122170" y="6216650"/>
                  </a:cubicBezTo>
                  <a:cubicBezTo>
                    <a:pt x="1496060" y="6215380"/>
                    <a:pt x="762000" y="6047740"/>
                    <a:pt x="467360" y="5431790"/>
                  </a:cubicBezTo>
                  <a:cubicBezTo>
                    <a:pt x="166370" y="4765040"/>
                    <a:pt x="539750" y="4028440"/>
                    <a:pt x="553720" y="3336290"/>
                  </a:cubicBezTo>
                  <a:cubicBezTo>
                    <a:pt x="571500" y="2500630"/>
                    <a:pt x="0" y="1489710"/>
                    <a:pt x="762000" y="824230"/>
                  </a:cubicBezTo>
                  <a:close/>
                </a:path>
              </a:pathLst>
            </a:custGeom>
            <a:blipFill>
              <a:blip r:embed="rId6"/>
              <a:stretch>
                <a:fillRect l="-3567" r="-3567"/>
              </a:stretch>
            </a:blipFill>
            <a:ln w="38100" cap="sq">
              <a:solidFill>
                <a:srgbClr val="000000"/>
              </a:solidFill>
              <a:prstDash val="solid"/>
              <a:miter/>
            </a:ln>
          </p:spPr>
          <p:txBody>
            <a:bodyPr/>
            <a:lstStyle/>
            <a:p>
              <a:endParaRPr lang="el-GR"/>
            </a:p>
          </p:txBody>
        </p:sp>
      </p:grpSp>
      <p:sp>
        <p:nvSpPr>
          <p:cNvPr id="6" name="Freeform 6"/>
          <p:cNvSpPr/>
          <p:nvPr/>
        </p:nvSpPr>
        <p:spPr>
          <a:xfrm rot="-2321944">
            <a:off x="2556773" y="295000"/>
            <a:ext cx="1481658" cy="1835387"/>
          </a:xfrm>
          <a:custGeom>
            <a:avLst/>
            <a:gdLst/>
            <a:ahLst/>
            <a:cxnLst/>
            <a:rect l="l" t="t" r="r" b="b"/>
            <a:pathLst>
              <a:path w="1481658" h="1835387">
                <a:moveTo>
                  <a:pt x="0" y="0"/>
                </a:moveTo>
                <a:lnTo>
                  <a:pt x="1481658" y="0"/>
                </a:lnTo>
                <a:lnTo>
                  <a:pt x="1481658" y="1835387"/>
                </a:lnTo>
                <a:lnTo>
                  <a:pt x="0" y="18353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l-GR" dirty="0"/>
          </a:p>
        </p:txBody>
      </p:sp>
      <p:sp>
        <p:nvSpPr>
          <p:cNvPr id="7" name="Freeform 7"/>
          <p:cNvSpPr/>
          <p:nvPr/>
        </p:nvSpPr>
        <p:spPr>
          <a:xfrm rot="5400000" flipV="1">
            <a:off x="915286" y="7270112"/>
            <a:ext cx="1202667" cy="3890981"/>
          </a:xfrm>
          <a:custGeom>
            <a:avLst/>
            <a:gdLst/>
            <a:ahLst/>
            <a:cxnLst/>
            <a:rect l="l" t="t" r="r" b="b"/>
            <a:pathLst>
              <a:path w="1202667" h="3890981">
                <a:moveTo>
                  <a:pt x="0" y="3890981"/>
                </a:moveTo>
                <a:lnTo>
                  <a:pt x="1202667" y="3890981"/>
                </a:lnTo>
                <a:lnTo>
                  <a:pt x="1202667" y="0"/>
                </a:lnTo>
                <a:lnTo>
                  <a:pt x="0" y="0"/>
                </a:lnTo>
                <a:lnTo>
                  <a:pt x="0" y="3890981"/>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l-GR"/>
          </a:p>
        </p:txBody>
      </p:sp>
      <p:sp>
        <p:nvSpPr>
          <p:cNvPr id="8" name="Freeform 8"/>
          <p:cNvSpPr/>
          <p:nvPr/>
        </p:nvSpPr>
        <p:spPr>
          <a:xfrm flipH="1">
            <a:off x="362159" y="3549070"/>
            <a:ext cx="14059429" cy="3907350"/>
          </a:xfrm>
          <a:custGeom>
            <a:avLst/>
            <a:gdLst/>
            <a:ahLst/>
            <a:cxnLst/>
            <a:rect l="l" t="t" r="r" b="b"/>
            <a:pathLst>
              <a:path w="14059429" h="3907350">
                <a:moveTo>
                  <a:pt x="14059428" y="0"/>
                </a:moveTo>
                <a:lnTo>
                  <a:pt x="0" y="0"/>
                </a:lnTo>
                <a:lnTo>
                  <a:pt x="0" y="3907350"/>
                </a:lnTo>
                <a:lnTo>
                  <a:pt x="14059428" y="3907350"/>
                </a:lnTo>
                <a:lnTo>
                  <a:pt x="14059428"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l-GR"/>
          </a:p>
        </p:txBody>
      </p:sp>
      <p:sp>
        <p:nvSpPr>
          <p:cNvPr id="9" name="Freeform 9"/>
          <p:cNvSpPr/>
          <p:nvPr/>
        </p:nvSpPr>
        <p:spPr>
          <a:xfrm>
            <a:off x="5172775" y="7514054"/>
            <a:ext cx="2974702" cy="2509904"/>
          </a:xfrm>
          <a:custGeom>
            <a:avLst/>
            <a:gdLst/>
            <a:ahLst/>
            <a:cxnLst/>
            <a:rect l="l" t="t" r="r" b="b"/>
            <a:pathLst>
              <a:path w="2974702" h="2509904">
                <a:moveTo>
                  <a:pt x="0" y="0"/>
                </a:moveTo>
                <a:lnTo>
                  <a:pt x="2974701" y="0"/>
                </a:lnTo>
                <a:lnTo>
                  <a:pt x="2974701" y="2509904"/>
                </a:lnTo>
                <a:lnTo>
                  <a:pt x="0" y="250990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l-GR"/>
          </a:p>
        </p:txBody>
      </p:sp>
      <p:sp>
        <p:nvSpPr>
          <p:cNvPr id="10" name="TextBox 10"/>
          <p:cNvSpPr txBox="1"/>
          <p:nvPr/>
        </p:nvSpPr>
        <p:spPr>
          <a:xfrm>
            <a:off x="713777" y="4198205"/>
            <a:ext cx="11892696" cy="2743505"/>
          </a:xfrm>
          <a:prstGeom prst="rect">
            <a:avLst/>
          </a:prstGeom>
        </p:spPr>
        <p:txBody>
          <a:bodyPr lIns="0" tIns="0" rIns="0" bIns="0" rtlCol="0" anchor="t">
            <a:spAutoFit/>
          </a:bodyPr>
          <a:lstStyle/>
          <a:p>
            <a:pPr algn="ctr">
              <a:lnSpc>
                <a:spcPts val="3562"/>
              </a:lnSpc>
            </a:pPr>
            <a:r>
              <a:rPr lang="en-US" sz="4345">
                <a:solidFill>
                  <a:srgbClr val="000000"/>
                </a:solidFill>
                <a:latin typeface="PFEphemera Poly"/>
                <a:ea typeface="PFEphemera Poly"/>
                <a:cs typeface="PFEphemera Poly"/>
                <a:sym typeface="PFEphemera Poly"/>
              </a:rPr>
              <a:t>- Ώστε λοιπόν θα έρθει κάτω εδώ στη γη ο Μεσσίας του κόσμου; Θεέ μου, πόσο ευτυχισμένοι θα είναι εκείνοι</a:t>
            </a:r>
          </a:p>
          <a:p>
            <a:pPr algn="ctr">
              <a:lnSpc>
                <a:spcPts val="3562"/>
              </a:lnSpc>
            </a:pPr>
            <a:r>
              <a:rPr lang="en-US" sz="4345">
                <a:solidFill>
                  <a:srgbClr val="000000"/>
                </a:solidFill>
                <a:latin typeface="PFEphemera Poly"/>
                <a:ea typeface="PFEphemera Poly"/>
                <a:cs typeface="PFEphemera Poly"/>
                <a:sym typeface="PFEphemera Poly"/>
              </a:rPr>
              <a:t> οι άνθρωποι που θα ζουν στα χρόνια που θα έρθει στη γη!</a:t>
            </a:r>
          </a:p>
          <a:p>
            <a:pPr algn="ctr">
              <a:lnSpc>
                <a:spcPts val="3562"/>
              </a:lnSpc>
            </a:pPr>
            <a:r>
              <a:rPr lang="en-US" sz="4345">
                <a:solidFill>
                  <a:srgbClr val="000000"/>
                </a:solidFill>
                <a:latin typeface="PFEphemera Poly"/>
                <a:ea typeface="PFEphemera Poly"/>
                <a:cs typeface="PFEphemera Poly"/>
                <a:sym typeface="PFEphemera Poly"/>
              </a:rPr>
              <a:t> Αχ, εγώ είμαι γέρος, θα πεθάνω. Δεν θα προλάβω να τον δω</a:t>
            </a:r>
          </a:p>
          <a:p>
            <a:pPr algn="ctr">
              <a:lnSpc>
                <a:spcPts val="3562"/>
              </a:lnSpc>
            </a:pPr>
            <a:r>
              <a:rPr lang="en-US" sz="4345">
                <a:solidFill>
                  <a:srgbClr val="000000"/>
                </a:solidFill>
                <a:latin typeface="PFEphemera Poly"/>
                <a:ea typeface="PFEphemera Poly"/>
                <a:cs typeface="PFEphemera Poly"/>
                <a:sym typeface="PFEphemera Poly"/>
              </a:rPr>
              <a:t> με τα μάτια μου. Πόσο θα ήθελα να ζούσα</a:t>
            </a:r>
          </a:p>
          <a:p>
            <a:pPr algn="ctr">
              <a:lnSpc>
                <a:spcPts val="3562"/>
              </a:lnSpc>
            </a:pPr>
            <a:r>
              <a:rPr lang="en-US" sz="4345">
                <a:solidFill>
                  <a:srgbClr val="000000"/>
                </a:solidFill>
                <a:latin typeface="PFEphemera Poly"/>
                <a:ea typeface="PFEphemera Poly"/>
                <a:cs typeface="PFEphemera Poly"/>
                <a:sym typeface="PFEphemera Poly"/>
              </a:rPr>
              <a:t> και να τον έβλεπα! </a:t>
            </a:r>
          </a:p>
        </p:txBody>
      </p:sp>
      <p:sp>
        <p:nvSpPr>
          <p:cNvPr id="11" name="TextBox 11"/>
          <p:cNvSpPr txBox="1"/>
          <p:nvPr/>
        </p:nvSpPr>
        <p:spPr>
          <a:xfrm>
            <a:off x="11637620" y="8842022"/>
            <a:ext cx="6286853" cy="746831"/>
          </a:xfrm>
          <a:prstGeom prst="rect">
            <a:avLst/>
          </a:prstGeom>
        </p:spPr>
        <p:txBody>
          <a:bodyPr lIns="0" tIns="0" rIns="0" bIns="0" rtlCol="0" anchor="t">
            <a:spAutoFit/>
          </a:bodyPr>
          <a:lstStyle/>
          <a:p>
            <a:pPr algn="ctr">
              <a:lnSpc>
                <a:spcPts val="6083"/>
              </a:lnSpc>
              <a:spcBef>
                <a:spcPct val="0"/>
              </a:spcBef>
            </a:pPr>
            <a:r>
              <a:rPr lang="en-US" sz="4345">
                <a:solidFill>
                  <a:srgbClr val="4A71F6"/>
                </a:solidFill>
                <a:latin typeface="PFEphemera Poly"/>
                <a:ea typeface="PFEphemera Poly"/>
                <a:cs typeface="PFEphemera Poly"/>
                <a:sym typeface="PFEphemera Poly"/>
              </a:rPr>
              <a:t>ο Άγιος Συμεών ο Θεοδόχος</a:t>
            </a:r>
          </a:p>
        </p:txBody>
      </p:sp>
      <p:sp>
        <p:nvSpPr>
          <p:cNvPr id="12" name="Freeform 13">
            <a:extLst>
              <a:ext uri="{FF2B5EF4-FFF2-40B4-BE49-F238E27FC236}">
                <a16:creationId xmlns:a16="http://schemas.microsoft.com/office/drawing/2014/main" id="{209F458A-34B2-1693-58F3-BCA935284CF6}"/>
              </a:ext>
            </a:extLst>
          </p:cNvPr>
          <p:cNvSpPr/>
          <p:nvPr/>
        </p:nvSpPr>
        <p:spPr>
          <a:xfrm>
            <a:off x="359741" y="195343"/>
            <a:ext cx="1606240" cy="2055321"/>
          </a:xfrm>
          <a:custGeom>
            <a:avLst/>
            <a:gdLst/>
            <a:ahLst/>
            <a:cxnLst/>
            <a:rect l="l" t="t" r="r" b="b"/>
            <a:pathLst>
              <a:path w="1606240" h="2055321">
                <a:moveTo>
                  <a:pt x="0" y="0"/>
                </a:moveTo>
                <a:lnTo>
                  <a:pt x="1606240" y="0"/>
                </a:lnTo>
                <a:lnTo>
                  <a:pt x="1606240" y="2055321"/>
                </a:lnTo>
                <a:lnTo>
                  <a:pt x="0" y="2055321"/>
                </a:lnTo>
                <a:lnTo>
                  <a:pt x="0" y="0"/>
                </a:lnTo>
                <a:close/>
              </a:path>
            </a:pathLst>
          </a:custGeom>
          <a:blipFill>
            <a:blip r:embed="rId15"/>
            <a:stretch>
              <a:fillRect/>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7F1FF"/>
        </a:solidFill>
        <a:effectLst/>
      </p:bgPr>
    </p:bg>
    <p:spTree>
      <p:nvGrpSpPr>
        <p:cNvPr id="1" name=""/>
        <p:cNvGrpSpPr/>
        <p:nvPr/>
      </p:nvGrpSpPr>
      <p:grpSpPr>
        <a:xfrm>
          <a:off x="0" y="0"/>
          <a:ext cx="0" cy="0"/>
          <a:chOff x="0" y="0"/>
          <a:chExt cx="0" cy="0"/>
        </a:xfrm>
      </p:grpSpPr>
      <p:sp>
        <p:nvSpPr>
          <p:cNvPr id="2" name="Freeform 2"/>
          <p:cNvSpPr/>
          <p:nvPr/>
        </p:nvSpPr>
        <p:spPr>
          <a:xfrm>
            <a:off x="-4336924" y="4195487"/>
            <a:ext cx="8673848" cy="6306374"/>
          </a:xfrm>
          <a:custGeom>
            <a:avLst/>
            <a:gdLst/>
            <a:ahLst/>
            <a:cxnLst/>
            <a:rect l="l" t="t" r="r" b="b"/>
            <a:pathLst>
              <a:path w="8673848" h="6306374">
                <a:moveTo>
                  <a:pt x="0" y="0"/>
                </a:moveTo>
                <a:lnTo>
                  <a:pt x="8673848" y="0"/>
                </a:lnTo>
                <a:lnTo>
                  <a:pt x="8673848" y="6306373"/>
                </a:lnTo>
                <a:lnTo>
                  <a:pt x="0" y="63063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
        <p:nvSpPr>
          <p:cNvPr id="3" name="Freeform 3"/>
          <p:cNvSpPr/>
          <p:nvPr/>
        </p:nvSpPr>
        <p:spPr>
          <a:xfrm rot="-868709">
            <a:off x="17024686" y="5997090"/>
            <a:ext cx="2190564" cy="2653767"/>
          </a:xfrm>
          <a:custGeom>
            <a:avLst/>
            <a:gdLst/>
            <a:ahLst/>
            <a:cxnLst/>
            <a:rect l="l" t="t" r="r" b="b"/>
            <a:pathLst>
              <a:path w="2190564" h="2653767">
                <a:moveTo>
                  <a:pt x="0" y="0"/>
                </a:moveTo>
                <a:lnTo>
                  <a:pt x="2190565" y="0"/>
                </a:lnTo>
                <a:lnTo>
                  <a:pt x="2190565" y="2653767"/>
                </a:lnTo>
                <a:lnTo>
                  <a:pt x="0" y="2653767"/>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l-GR"/>
          </a:p>
        </p:txBody>
      </p:sp>
      <p:sp>
        <p:nvSpPr>
          <p:cNvPr id="4" name="Freeform 4"/>
          <p:cNvSpPr/>
          <p:nvPr/>
        </p:nvSpPr>
        <p:spPr>
          <a:xfrm>
            <a:off x="1028700" y="2652323"/>
            <a:ext cx="3958253" cy="7410219"/>
          </a:xfrm>
          <a:custGeom>
            <a:avLst/>
            <a:gdLst/>
            <a:ahLst/>
            <a:cxnLst/>
            <a:rect l="l" t="t" r="r" b="b"/>
            <a:pathLst>
              <a:path w="3958253" h="7410219">
                <a:moveTo>
                  <a:pt x="0" y="0"/>
                </a:moveTo>
                <a:lnTo>
                  <a:pt x="3958253" y="0"/>
                </a:lnTo>
                <a:lnTo>
                  <a:pt x="3958253" y="7410219"/>
                </a:lnTo>
                <a:lnTo>
                  <a:pt x="0" y="7410219"/>
                </a:lnTo>
                <a:lnTo>
                  <a:pt x="0" y="0"/>
                </a:lnTo>
                <a:close/>
              </a:path>
            </a:pathLst>
          </a:custGeom>
          <a:blipFill>
            <a:blip r:embed="rId6"/>
            <a:stretch>
              <a:fillRect l="-5232" t="-13664" r="-185465" b="-15217"/>
            </a:stretch>
          </a:blipFill>
        </p:spPr>
        <p:txBody>
          <a:bodyPr/>
          <a:lstStyle/>
          <a:p>
            <a:endParaRPr lang="el-GR"/>
          </a:p>
        </p:txBody>
      </p:sp>
      <p:sp>
        <p:nvSpPr>
          <p:cNvPr id="5" name="Freeform 5"/>
          <p:cNvSpPr/>
          <p:nvPr/>
        </p:nvSpPr>
        <p:spPr>
          <a:xfrm>
            <a:off x="13615697" y="0"/>
            <a:ext cx="2448306" cy="4114800"/>
          </a:xfrm>
          <a:custGeom>
            <a:avLst/>
            <a:gdLst/>
            <a:ahLst/>
            <a:cxnLst/>
            <a:rect l="l" t="t" r="r" b="b"/>
            <a:pathLst>
              <a:path w="2448306" h="4114800">
                <a:moveTo>
                  <a:pt x="0" y="0"/>
                </a:moveTo>
                <a:lnTo>
                  <a:pt x="2448306" y="0"/>
                </a:lnTo>
                <a:lnTo>
                  <a:pt x="2448306"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l-GR"/>
          </a:p>
        </p:txBody>
      </p:sp>
      <p:sp>
        <p:nvSpPr>
          <p:cNvPr id="6" name="Freeform 6"/>
          <p:cNvSpPr/>
          <p:nvPr/>
        </p:nvSpPr>
        <p:spPr>
          <a:xfrm>
            <a:off x="4800559" y="2792117"/>
            <a:ext cx="9123363" cy="6466183"/>
          </a:xfrm>
          <a:custGeom>
            <a:avLst/>
            <a:gdLst/>
            <a:ahLst/>
            <a:cxnLst/>
            <a:rect l="l" t="t" r="r" b="b"/>
            <a:pathLst>
              <a:path w="9123363" h="6466183">
                <a:moveTo>
                  <a:pt x="0" y="0"/>
                </a:moveTo>
                <a:lnTo>
                  <a:pt x="9123363" y="0"/>
                </a:lnTo>
                <a:lnTo>
                  <a:pt x="9123363" y="6466183"/>
                </a:lnTo>
                <a:lnTo>
                  <a:pt x="0" y="646618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l-GR"/>
          </a:p>
        </p:txBody>
      </p:sp>
      <p:sp>
        <p:nvSpPr>
          <p:cNvPr id="7" name="TextBox 7"/>
          <p:cNvSpPr txBox="1"/>
          <p:nvPr/>
        </p:nvSpPr>
        <p:spPr>
          <a:xfrm>
            <a:off x="5449618" y="4088632"/>
            <a:ext cx="7388764" cy="4404048"/>
          </a:xfrm>
          <a:prstGeom prst="rect">
            <a:avLst/>
          </a:prstGeom>
        </p:spPr>
        <p:txBody>
          <a:bodyPr lIns="0" tIns="0" rIns="0" bIns="0" rtlCol="0" anchor="t">
            <a:spAutoFit/>
          </a:bodyPr>
          <a:lstStyle/>
          <a:p>
            <a:pPr algn="ctr">
              <a:lnSpc>
                <a:spcPts val="3898"/>
              </a:lnSpc>
            </a:pPr>
            <a:r>
              <a:rPr lang="en-US" sz="4430">
                <a:solidFill>
                  <a:srgbClr val="000000"/>
                </a:solidFill>
                <a:latin typeface="PFEphemera Poly"/>
                <a:ea typeface="PFEphemera Poly"/>
                <a:cs typeface="PFEphemera Poly"/>
                <a:sym typeface="PFEphemera Poly"/>
              </a:rPr>
              <a:t>- Συμεών! </a:t>
            </a:r>
          </a:p>
          <a:p>
            <a:pPr algn="ctr">
              <a:lnSpc>
                <a:spcPts val="3898"/>
              </a:lnSpc>
            </a:pPr>
            <a:r>
              <a:rPr lang="en-US" sz="4430">
                <a:solidFill>
                  <a:srgbClr val="000000"/>
                </a:solidFill>
                <a:latin typeface="PFEphemera Poly"/>
                <a:ea typeface="PFEphemera Poly"/>
                <a:cs typeface="PFEphemera Poly"/>
                <a:sym typeface="PFEphemera Poly"/>
              </a:rPr>
              <a:t>Ο πόθος σου </a:t>
            </a:r>
          </a:p>
          <a:p>
            <a:pPr algn="ctr">
              <a:lnSpc>
                <a:spcPts val="3898"/>
              </a:lnSpc>
            </a:pPr>
            <a:r>
              <a:rPr lang="en-US" sz="4430">
                <a:solidFill>
                  <a:srgbClr val="000000"/>
                </a:solidFill>
                <a:latin typeface="PFEphemera Poly"/>
                <a:ea typeface="PFEphemera Poly"/>
                <a:cs typeface="PFEphemera Poly"/>
                <a:sym typeface="PFEphemera Poly"/>
              </a:rPr>
              <a:t>θα εκπληρωθεί. Θέλησες να δεις</a:t>
            </a:r>
          </a:p>
          <a:p>
            <a:pPr algn="ctr">
              <a:lnSpc>
                <a:spcPts val="3898"/>
              </a:lnSpc>
            </a:pPr>
            <a:r>
              <a:rPr lang="en-US" sz="4430">
                <a:solidFill>
                  <a:srgbClr val="000000"/>
                </a:solidFill>
                <a:latin typeface="PFEphemera Poly"/>
                <a:ea typeface="PFEphemera Poly"/>
                <a:cs typeface="PFEphemera Poly"/>
                <a:sym typeface="PFEphemera Poly"/>
              </a:rPr>
              <a:t> τον Μεσσία. Ε, λοιπόν, θα τον δεις! Δεν θα πεθάνεις, δεν θα κλείσεις τα μάτια σου, προτού αξιωθείς να δεις τον Χριστό που σαν βρέφος </a:t>
            </a:r>
          </a:p>
          <a:p>
            <a:pPr algn="ctr">
              <a:lnSpc>
                <a:spcPts val="3898"/>
              </a:lnSpc>
            </a:pPr>
            <a:r>
              <a:rPr lang="en-US" sz="4430">
                <a:solidFill>
                  <a:srgbClr val="000000"/>
                </a:solidFill>
                <a:latin typeface="PFEphemera Poly"/>
                <a:ea typeface="PFEphemera Poly"/>
                <a:cs typeface="PFEphemera Poly"/>
                <a:sym typeface="PFEphemera Poly"/>
              </a:rPr>
              <a:t>θα γεννηθεί και θα έρθει </a:t>
            </a:r>
          </a:p>
          <a:p>
            <a:pPr algn="ctr">
              <a:lnSpc>
                <a:spcPts val="3898"/>
              </a:lnSpc>
            </a:pPr>
            <a:r>
              <a:rPr lang="en-US" sz="4430">
                <a:solidFill>
                  <a:srgbClr val="000000"/>
                </a:solidFill>
                <a:latin typeface="PFEphemera Poly"/>
                <a:ea typeface="PFEphemera Poly"/>
                <a:cs typeface="PFEphemera Poly"/>
                <a:sym typeface="PFEphemera Poly"/>
              </a:rPr>
              <a:t>στον κόσμο</a:t>
            </a:r>
          </a:p>
        </p:txBody>
      </p:sp>
      <p:sp>
        <p:nvSpPr>
          <p:cNvPr id="8" name="Freeform 8"/>
          <p:cNvSpPr/>
          <p:nvPr/>
        </p:nvSpPr>
        <p:spPr>
          <a:xfrm>
            <a:off x="46289" y="190657"/>
            <a:ext cx="1964821" cy="1284434"/>
          </a:xfrm>
          <a:custGeom>
            <a:avLst/>
            <a:gdLst/>
            <a:ahLst/>
            <a:cxnLst/>
            <a:rect l="l" t="t" r="r" b="b"/>
            <a:pathLst>
              <a:path w="1964821" h="1284434">
                <a:moveTo>
                  <a:pt x="0" y="0"/>
                </a:moveTo>
                <a:lnTo>
                  <a:pt x="1964822" y="0"/>
                </a:lnTo>
                <a:lnTo>
                  <a:pt x="1964822" y="1284434"/>
                </a:lnTo>
                <a:lnTo>
                  <a:pt x="0" y="1284434"/>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l-GR"/>
          </a:p>
        </p:txBody>
      </p:sp>
      <p:sp>
        <p:nvSpPr>
          <p:cNvPr id="9" name="Freeform 9"/>
          <p:cNvSpPr/>
          <p:nvPr/>
        </p:nvSpPr>
        <p:spPr>
          <a:xfrm>
            <a:off x="3818148" y="190657"/>
            <a:ext cx="1964821" cy="1284434"/>
          </a:xfrm>
          <a:custGeom>
            <a:avLst/>
            <a:gdLst/>
            <a:ahLst/>
            <a:cxnLst/>
            <a:rect l="l" t="t" r="r" b="b"/>
            <a:pathLst>
              <a:path w="1964821" h="1284434">
                <a:moveTo>
                  <a:pt x="0" y="0"/>
                </a:moveTo>
                <a:lnTo>
                  <a:pt x="1964821" y="0"/>
                </a:lnTo>
                <a:lnTo>
                  <a:pt x="1964821" y="1284434"/>
                </a:lnTo>
                <a:lnTo>
                  <a:pt x="0" y="1284434"/>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l-GR"/>
          </a:p>
        </p:txBody>
      </p:sp>
      <p:sp>
        <p:nvSpPr>
          <p:cNvPr id="10" name="Freeform 10"/>
          <p:cNvSpPr/>
          <p:nvPr/>
        </p:nvSpPr>
        <p:spPr>
          <a:xfrm>
            <a:off x="15733672" y="-10287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l-GR"/>
          </a:p>
        </p:txBody>
      </p:sp>
      <p:sp>
        <p:nvSpPr>
          <p:cNvPr id="11" name="Freeform 11"/>
          <p:cNvSpPr/>
          <p:nvPr/>
        </p:nvSpPr>
        <p:spPr>
          <a:xfrm>
            <a:off x="13305107" y="6489816"/>
            <a:ext cx="3555613" cy="3431167"/>
          </a:xfrm>
          <a:custGeom>
            <a:avLst/>
            <a:gdLst/>
            <a:ahLst/>
            <a:cxnLst/>
            <a:rect l="l" t="t" r="r" b="b"/>
            <a:pathLst>
              <a:path w="3555613" h="3431167">
                <a:moveTo>
                  <a:pt x="0" y="0"/>
                </a:moveTo>
                <a:lnTo>
                  <a:pt x="3555613" y="0"/>
                </a:lnTo>
                <a:lnTo>
                  <a:pt x="3555613" y="3431167"/>
                </a:lnTo>
                <a:lnTo>
                  <a:pt x="0" y="343116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l-GR"/>
          </a:p>
        </p:txBody>
      </p:sp>
      <p:sp>
        <p:nvSpPr>
          <p:cNvPr id="12" name="Freeform 13">
            <a:extLst>
              <a:ext uri="{FF2B5EF4-FFF2-40B4-BE49-F238E27FC236}">
                <a16:creationId xmlns:a16="http://schemas.microsoft.com/office/drawing/2014/main" id="{B9B757C8-4E9E-E75D-C3B7-6273511CD3D2}"/>
              </a:ext>
            </a:extLst>
          </p:cNvPr>
          <p:cNvSpPr/>
          <p:nvPr/>
        </p:nvSpPr>
        <p:spPr>
          <a:xfrm>
            <a:off x="359741" y="195343"/>
            <a:ext cx="1606240" cy="2055321"/>
          </a:xfrm>
          <a:custGeom>
            <a:avLst/>
            <a:gdLst/>
            <a:ahLst/>
            <a:cxnLst/>
            <a:rect l="l" t="t" r="r" b="b"/>
            <a:pathLst>
              <a:path w="1606240" h="2055321">
                <a:moveTo>
                  <a:pt x="0" y="0"/>
                </a:moveTo>
                <a:lnTo>
                  <a:pt x="1606240" y="0"/>
                </a:lnTo>
                <a:lnTo>
                  <a:pt x="1606240" y="2055321"/>
                </a:lnTo>
                <a:lnTo>
                  <a:pt x="0" y="2055321"/>
                </a:lnTo>
                <a:lnTo>
                  <a:pt x="0" y="0"/>
                </a:lnTo>
                <a:close/>
              </a:path>
            </a:pathLst>
          </a:custGeom>
          <a:blipFill>
            <a:blip r:embed="rId17"/>
            <a:stretch>
              <a:fillRect/>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7F1FF"/>
        </a:solidFill>
        <a:effectLst/>
      </p:bgPr>
    </p:bg>
    <p:spTree>
      <p:nvGrpSpPr>
        <p:cNvPr id="1" name=""/>
        <p:cNvGrpSpPr/>
        <p:nvPr/>
      </p:nvGrpSpPr>
      <p:grpSpPr>
        <a:xfrm>
          <a:off x="0" y="0"/>
          <a:ext cx="0" cy="0"/>
          <a:chOff x="0" y="0"/>
          <a:chExt cx="0" cy="0"/>
        </a:xfrm>
      </p:grpSpPr>
      <p:sp>
        <p:nvSpPr>
          <p:cNvPr id="2" name="Freeform 2"/>
          <p:cNvSpPr/>
          <p:nvPr/>
        </p:nvSpPr>
        <p:spPr>
          <a:xfrm>
            <a:off x="-591803" y="8412279"/>
            <a:ext cx="19471607" cy="6333133"/>
          </a:xfrm>
          <a:custGeom>
            <a:avLst/>
            <a:gdLst/>
            <a:ahLst/>
            <a:cxnLst/>
            <a:rect l="l" t="t" r="r" b="b"/>
            <a:pathLst>
              <a:path w="19471607" h="6333133">
                <a:moveTo>
                  <a:pt x="0" y="0"/>
                </a:moveTo>
                <a:lnTo>
                  <a:pt x="19471606" y="0"/>
                </a:lnTo>
                <a:lnTo>
                  <a:pt x="19471606" y="6333133"/>
                </a:lnTo>
                <a:lnTo>
                  <a:pt x="0" y="63331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
        <p:nvSpPr>
          <p:cNvPr id="3" name="Freeform 3"/>
          <p:cNvSpPr/>
          <p:nvPr/>
        </p:nvSpPr>
        <p:spPr>
          <a:xfrm>
            <a:off x="641575" y="7962812"/>
            <a:ext cx="1916325" cy="1543513"/>
          </a:xfrm>
          <a:custGeom>
            <a:avLst/>
            <a:gdLst/>
            <a:ahLst/>
            <a:cxnLst/>
            <a:rect l="l" t="t" r="r" b="b"/>
            <a:pathLst>
              <a:path w="1916325" h="1543513">
                <a:moveTo>
                  <a:pt x="0" y="0"/>
                </a:moveTo>
                <a:lnTo>
                  <a:pt x="1916325" y="0"/>
                </a:lnTo>
                <a:lnTo>
                  <a:pt x="1916325" y="1543512"/>
                </a:lnTo>
                <a:lnTo>
                  <a:pt x="0" y="154351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l-GR"/>
          </a:p>
        </p:txBody>
      </p:sp>
      <p:sp>
        <p:nvSpPr>
          <p:cNvPr id="4" name="Freeform 4"/>
          <p:cNvSpPr/>
          <p:nvPr/>
        </p:nvSpPr>
        <p:spPr>
          <a:xfrm rot="5851594">
            <a:off x="241184" y="-63730"/>
            <a:ext cx="800783" cy="2590769"/>
          </a:xfrm>
          <a:custGeom>
            <a:avLst/>
            <a:gdLst/>
            <a:ahLst/>
            <a:cxnLst/>
            <a:rect l="l" t="t" r="r" b="b"/>
            <a:pathLst>
              <a:path w="800783" h="2590769">
                <a:moveTo>
                  <a:pt x="0" y="0"/>
                </a:moveTo>
                <a:lnTo>
                  <a:pt x="800783" y="0"/>
                </a:lnTo>
                <a:lnTo>
                  <a:pt x="800783" y="2590769"/>
                </a:lnTo>
                <a:lnTo>
                  <a:pt x="0" y="2590769"/>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l-GR"/>
          </a:p>
        </p:txBody>
      </p:sp>
      <p:sp>
        <p:nvSpPr>
          <p:cNvPr id="5" name="Freeform 5"/>
          <p:cNvSpPr/>
          <p:nvPr/>
        </p:nvSpPr>
        <p:spPr>
          <a:xfrm>
            <a:off x="92509" y="1798274"/>
            <a:ext cx="8822722" cy="5811968"/>
          </a:xfrm>
          <a:custGeom>
            <a:avLst/>
            <a:gdLst/>
            <a:ahLst/>
            <a:cxnLst/>
            <a:rect l="l" t="t" r="r" b="b"/>
            <a:pathLst>
              <a:path w="8822722" h="5811968">
                <a:moveTo>
                  <a:pt x="0" y="0"/>
                </a:moveTo>
                <a:lnTo>
                  <a:pt x="8822722" y="0"/>
                </a:lnTo>
                <a:lnTo>
                  <a:pt x="8822722" y="5811968"/>
                </a:lnTo>
                <a:lnTo>
                  <a:pt x="0" y="5811968"/>
                </a:lnTo>
                <a:lnTo>
                  <a:pt x="0" y="0"/>
                </a:lnTo>
                <a:close/>
              </a:path>
            </a:pathLst>
          </a:custGeom>
          <a:blipFill>
            <a:blip r:embed="rId8"/>
            <a:stretch>
              <a:fillRect/>
            </a:stretch>
          </a:blipFill>
        </p:spPr>
        <p:txBody>
          <a:bodyPr/>
          <a:lstStyle/>
          <a:p>
            <a:endParaRPr lang="el-GR"/>
          </a:p>
        </p:txBody>
      </p:sp>
      <p:sp>
        <p:nvSpPr>
          <p:cNvPr id="6" name="Freeform 6"/>
          <p:cNvSpPr/>
          <p:nvPr/>
        </p:nvSpPr>
        <p:spPr>
          <a:xfrm>
            <a:off x="8402221" y="-2467456"/>
            <a:ext cx="7291021" cy="7171714"/>
          </a:xfrm>
          <a:custGeom>
            <a:avLst/>
            <a:gdLst/>
            <a:ahLst/>
            <a:cxnLst/>
            <a:rect l="l" t="t" r="r" b="b"/>
            <a:pathLst>
              <a:path w="7291021" h="7171714">
                <a:moveTo>
                  <a:pt x="0" y="0"/>
                </a:moveTo>
                <a:lnTo>
                  <a:pt x="7291021" y="0"/>
                </a:lnTo>
                <a:lnTo>
                  <a:pt x="7291021" y="7171714"/>
                </a:lnTo>
                <a:lnTo>
                  <a:pt x="0" y="71717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l-GR"/>
          </a:p>
        </p:txBody>
      </p:sp>
      <p:sp>
        <p:nvSpPr>
          <p:cNvPr id="7" name="TextBox 7"/>
          <p:cNvSpPr txBox="1"/>
          <p:nvPr/>
        </p:nvSpPr>
        <p:spPr>
          <a:xfrm>
            <a:off x="8915231" y="232750"/>
            <a:ext cx="6183809" cy="3513699"/>
          </a:xfrm>
          <a:prstGeom prst="rect">
            <a:avLst/>
          </a:prstGeom>
        </p:spPr>
        <p:txBody>
          <a:bodyPr lIns="0" tIns="0" rIns="0" bIns="0" rtlCol="0" anchor="t">
            <a:spAutoFit/>
          </a:bodyPr>
          <a:lstStyle/>
          <a:p>
            <a:pPr algn="ctr">
              <a:lnSpc>
                <a:spcPts val="3436"/>
              </a:lnSpc>
            </a:pPr>
            <a:r>
              <a:rPr lang="en-US" sz="3776">
                <a:solidFill>
                  <a:srgbClr val="000000"/>
                </a:solidFill>
                <a:latin typeface="PFEphemera Poly"/>
                <a:ea typeface="PFEphemera Poly"/>
                <a:cs typeface="PFEphemera Poly"/>
                <a:sym typeface="PFEphemera Poly"/>
              </a:rPr>
              <a:t>«Νῦν ἀπολύεις τὸν δοῦλόν σου, δέσποτα, κατὰ τὸ ῥῆμά σου ἐν εἰρήνῃ, ὅτι εἶδον οἱ ὀφθαλμοί μου τὸ σωτήριόν σου, ὃ ἠτοίμασας κατὰ πρόσωπον πάντων τῶν λαῶν, φῶς εἰς ἀποκάλυψιν </a:t>
            </a:r>
          </a:p>
          <a:p>
            <a:pPr algn="ctr">
              <a:lnSpc>
                <a:spcPts val="3436"/>
              </a:lnSpc>
            </a:pPr>
            <a:r>
              <a:rPr lang="en-US" sz="3776">
                <a:solidFill>
                  <a:srgbClr val="000000"/>
                </a:solidFill>
                <a:latin typeface="PFEphemera Poly"/>
                <a:ea typeface="PFEphemera Poly"/>
                <a:cs typeface="PFEphemera Poly"/>
                <a:sym typeface="PFEphemera Poly"/>
              </a:rPr>
              <a:t>ἐθνῶν καὶ δόξαν </a:t>
            </a:r>
          </a:p>
          <a:p>
            <a:pPr algn="ctr">
              <a:lnSpc>
                <a:spcPts val="3436"/>
              </a:lnSpc>
            </a:pPr>
            <a:r>
              <a:rPr lang="en-US" sz="3776">
                <a:solidFill>
                  <a:srgbClr val="000000"/>
                </a:solidFill>
                <a:latin typeface="PFEphemera Poly"/>
                <a:ea typeface="PFEphemera Poly"/>
                <a:cs typeface="PFEphemera Poly"/>
                <a:sym typeface="PFEphemera Poly"/>
              </a:rPr>
              <a:t>λαοῦ σου Ἰσραὴλ» </a:t>
            </a:r>
          </a:p>
        </p:txBody>
      </p:sp>
      <p:sp>
        <p:nvSpPr>
          <p:cNvPr id="8" name="Freeform 8"/>
          <p:cNvSpPr/>
          <p:nvPr/>
        </p:nvSpPr>
        <p:spPr>
          <a:xfrm>
            <a:off x="8915231" y="3038688"/>
            <a:ext cx="9372769" cy="7123305"/>
          </a:xfrm>
          <a:custGeom>
            <a:avLst/>
            <a:gdLst/>
            <a:ahLst/>
            <a:cxnLst/>
            <a:rect l="l" t="t" r="r" b="b"/>
            <a:pathLst>
              <a:path w="9372769" h="7123305">
                <a:moveTo>
                  <a:pt x="0" y="0"/>
                </a:moveTo>
                <a:lnTo>
                  <a:pt x="9372769" y="0"/>
                </a:lnTo>
                <a:lnTo>
                  <a:pt x="9372769" y="7123305"/>
                </a:lnTo>
                <a:lnTo>
                  <a:pt x="0" y="7123305"/>
                </a:lnTo>
                <a:lnTo>
                  <a:pt x="0" y="0"/>
                </a:lnTo>
                <a:close/>
              </a:path>
            </a:pathLst>
          </a:custGeom>
          <a:blipFill>
            <a:blip r:embed="rId11"/>
            <a:stretch>
              <a:fillRect l="-3333"/>
            </a:stretch>
          </a:blipFill>
        </p:spPr>
        <p:txBody>
          <a:bodyPr/>
          <a:lstStyle/>
          <a:p>
            <a:endParaRPr lang="el-GR"/>
          </a:p>
        </p:txBody>
      </p:sp>
      <p:sp>
        <p:nvSpPr>
          <p:cNvPr id="9" name="Freeform 13">
            <a:extLst>
              <a:ext uri="{FF2B5EF4-FFF2-40B4-BE49-F238E27FC236}">
                <a16:creationId xmlns:a16="http://schemas.microsoft.com/office/drawing/2014/main" id="{4FDAEA25-FC65-0016-7AF6-DCCA87CAA9E4}"/>
              </a:ext>
            </a:extLst>
          </p:cNvPr>
          <p:cNvSpPr/>
          <p:nvPr/>
        </p:nvSpPr>
        <p:spPr>
          <a:xfrm>
            <a:off x="359741" y="195343"/>
            <a:ext cx="1606240" cy="2055321"/>
          </a:xfrm>
          <a:custGeom>
            <a:avLst/>
            <a:gdLst/>
            <a:ahLst/>
            <a:cxnLst/>
            <a:rect l="l" t="t" r="r" b="b"/>
            <a:pathLst>
              <a:path w="1606240" h="2055321">
                <a:moveTo>
                  <a:pt x="0" y="0"/>
                </a:moveTo>
                <a:lnTo>
                  <a:pt x="1606240" y="0"/>
                </a:lnTo>
                <a:lnTo>
                  <a:pt x="1606240" y="2055321"/>
                </a:lnTo>
                <a:lnTo>
                  <a:pt x="0" y="2055321"/>
                </a:lnTo>
                <a:lnTo>
                  <a:pt x="0" y="0"/>
                </a:lnTo>
                <a:close/>
              </a:path>
            </a:pathLst>
          </a:custGeom>
          <a:blipFill>
            <a:blip r:embed="rId12"/>
            <a:stretch>
              <a:fillRect/>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7F1FF"/>
        </a:solidFill>
        <a:effectLst/>
      </p:bgPr>
    </p:bg>
    <p:spTree>
      <p:nvGrpSpPr>
        <p:cNvPr id="1" name=""/>
        <p:cNvGrpSpPr/>
        <p:nvPr/>
      </p:nvGrpSpPr>
      <p:grpSpPr>
        <a:xfrm>
          <a:off x="0" y="0"/>
          <a:ext cx="0" cy="0"/>
          <a:chOff x="0" y="0"/>
          <a:chExt cx="0" cy="0"/>
        </a:xfrm>
      </p:grpSpPr>
      <p:sp>
        <p:nvSpPr>
          <p:cNvPr id="2" name="Freeform 2"/>
          <p:cNvSpPr/>
          <p:nvPr/>
        </p:nvSpPr>
        <p:spPr>
          <a:xfrm rot="-10800000">
            <a:off x="-2708879" y="-1520597"/>
            <a:ext cx="7695990" cy="5098593"/>
          </a:xfrm>
          <a:custGeom>
            <a:avLst/>
            <a:gdLst/>
            <a:ahLst/>
            <a:cxnLst/>
            <a:rect l="l" t="t" r="r" b="b"/>
            <a:pathLst>
              <a:path w="7695990" h="5098593">
                <a:moveTo>
                  <a:pt x="0" y="0"/>
                </a:moveTo>
                <a:lnTo>
                  <a:pt x="7695990" y="0"/>
                </a:lnTo>
                <a:lnTo>
                  <a:pt x="7695990" y="5098594"/>
                </a:lnTo>
                <a:lnTo>
                  <a:pt x="0" y="50985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
        <p:nvSpPr>
          <p:cNvPr id="3" name="Freeform 3"/>
          <p:cNvSpPr/>
          <p:nvPr/>
        </p:nvSpPr>
        <p:spPr>
          <a:xfrm rot="-10800000">
            <a:off x="14440005" y="7737703"/>
            <a:ext cx="7695990" cy="5098593"/>
          </a:xfrm>
          <a:custGeom>
            <a:avLst/>
            <a:gdLst/>
            <a:ahLst/>
            <a:cxnLst/>
            <a:rect l="l" t="t" r="r" b="b"/>
            <a:pathLst>
              <a:path w="7695990" h="5098593">
                <a:moveTo>
                  <a:pt x="0" y="0"/>
                </a:moveTo>
                <a:lnTo>
                  <a:pt x="7695990" y="0"/>
                </a:lnTo>
                <a:lnTo>
                  <a:pt x="7695990" y="5098594"/>
                </a:lnTo>
                <a:lnTo>
                  <a:pt x="0" y="50985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
        <p:nvSpPr>
          <p:cNvPr id="4" name="Freeform 4"/>
          <p:cNvSpPr/>
          <p:nvPr/>
        </p:nvSpPr>
        <p:spPr>
          <a:xfrm>
            <a:off x="4987111" y="2578312"/>
            <a:ext cx="10926299" cy="6070797"/>
          </a:xfrm>
          <a:custGeom>
            <a:avLst/>
            <a:gdLst/>
            <a:ahLst/>
            <a:cxnLst/>
            <a:rect l="l" t="t" r="r" b="b"/>
            <a:pathLst>
              <a:path w="10926299" h="6070797">
                <a:moveTo>
                  <a:pt x="0" y="0"/>
                </a:moveTo>
                <a:lnTo>
                  <a:pt x="10926299" y="0"/>
                </a:lnTo>
                <a:lnTo>
                  <a:pt x="10926299" y="6070797"/>
                </a:lnTo>
                <a:lnTo>
                  <a:pt x="0" y="60707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grpSp>
        <p:nvGrpSpPr>
          <p:cNvPr id="5" name="Group 5"/>
          <p:cNvGrpSpPr/>
          <p:nvPr/>
        </p:nvGrpSpPr>
        <p:grpSpPr>
          <a:xfrm>
            <a:off x="-817691" y="2363969"/>
            <a:ext cx="6678825" cy="6695503"/>
            <a:chOff x="0" y="0"/>
            <a:chExt cx="5594350" cy="5608320"/>
          </a:xfrm>
        </p:grpSpPr>
        <p:sp>
          <p:nvSpPr>
            <p:cNvPr id="6" name="Freeform 6"/>
            <p:cNvSpPr/>
            <p:nvPr/>
          </p:nvSpPr>
          <p:spPr>
            <a:xfrm>
              <a:off x="-80010" y="-191770"/>
              <a:ext cx="6264910" cy="5977890"/>
            </a:xfrm>
            <a:custGeom>
              <a:avLst/>
              <a:gdLst/>
              <a:ahLst/>
              <a:cxnLst/>
              <a:rect l="l" t="t" r="r" b="b"/>
              <a:pathLst>
                <a:path w="6264910" h="5977890">
                  <a:moveTo>
                    <a:pt x="3576320" y="342900"/>
                  </a:moveTo>
                  <a:cubicBezTo>
                    <a:pt x="4768850" y="509270"/>
                    <a:pt x="6264910" y="971550"/>
                    <a:pt x="5435600" y="3060700"/>
                  </a:cubicBezTo>
                  <a:cubicBezTo>
                    <a:pt x="4606290" y="5149850"/>
                    <a:pt x="2889250" y="5520690"/>
                    <a:pt x="2059940" y="5749290"/>
                  </a:cubicBezTo>
                  <a:cubicBezTo>
                    <a:pt x="1230630" y="5977890"/>
                    <a:pt x="256540" y="5434330"/>
                    <a:pt x="600710" y="4203700"/>
                  </a:cubicBezTo>
                  <a:cubicBezTo>
                    <a:pt x="901700" y="3126740"/>
                    <a:pt x="0" y="1772920"/>
                    <a:pt x="86360" y="886460"/>
                  </a:cubicBezTo>
                  <a:cubicBezTo>
                    <a:pt x="172720" y="0"/>
                    <a:pt x="2145030" y="142240"/>
                    <a:pt x="3576320" y="342900"/>
                  </a:cubicBezTo>
                  <a:close/>
                </a:path>
              </a:pathLst>
            </a:custGeom>
            <a:blipFill>
              <a:blip r:embed="rId6"/>
              <a:stretch>
                <a:fillRect l="-18145" r="-18145"/>
              </a:stretch>
            </a:blipFill>
            <a:ln w="38100" cap="sq">
              <a:solidFill>
                <a:srgbClr val="000000"/>
              </a:solidFill>
              <a:prstDash val="solid"/>
              <a:miter/>
            </a:ln>
          </p:spPr>
          <p:txBody>
            <a:bodyPr/>
            <a:lstStyle/>
            <a:p>
              <a:endParaRPr lang="el-GR"/>
            </a:p>
          </p:txBody>
        </p:sp>
      </p:grpSp>
      <p:sp>
        <p:nvSpPr>
          <p:cNvPr id="7" name="Freeform 7"/>
          <p:cNvSpPr/>
          <p:nvPr/>
        </p:nvSpPr>
        <p:spPr>
          <a:xfrm rot="-889329" flipH="1">
            <a:off x="-253959" y="2699677"/>
            <a:ext cx="2786150" cy="1242212"/>
          </a:xfrm>
          <a:custGeom>
            <a:avLst/>
            <a:gdLst/>
            <a:ahLst/>
            <a:cxnLst/>
            <a:rect l="l" t="t" r="r" b="b"/>
            <a:pathLst>
              <a:path w="2786150" h="1242212">
                <a:moveTo>
                  <a:pt x="2786150" y="0"/>
                </a:moveTo>
                <a:lnTo>
                  <a:pt x="0" y="0"/>
                </a:lnTo>
                <a:lnTo>
                  <a:pt x="0" y="1242213"/>
                </a:lnTo>
                <a:lnTo>
                  <a:pt x="2786150" y="1242213"/>
                </a:lnTo>
                <a:lnTo>
                  <a:pt x="278615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l-GR"/>
          </a:p>
        </p:txBody>
      </p:sp>
      <p:sp>
        <p:nvSpPr>
          <p:cNvPr id="8" name="Freeform 8"/>
          <p:cNvSpPr/>
          <p:nvPr/>
        </p:nvSpPr>
        <p:spPr>
          <a:xfrm>
            <a:off x="1798960" y="7608071"/>
            <a:ext cx="1825579" cy="2909289"/>
          </a:xfrm>
          <a:custGeom>
            <a:avLst/>
            <a:gdLst/>
            <a:ahLst/>
            <a:cxnLst/>
            <a:rect l="l" t="t" r="r" b="b"/>
            <a:pathLst>
              <a:path w="1825579" h="2909289">
                <a:moveTo>
                  <a:pt x="0" y="0"/>
                </a:moveTo>
                <a:lnTo>
                  <a:pt x="1825579" y="0"/>
                </a:lnTo>
                <a:lnTo>
                  <a:pt x="1825579" y="2909289"/>
                </a:lnTo>
                <a:lnTo>
                  <a:pt x="0" y="2909289"/>
                </a:lnTo>
                <a:lnTo>
                  <a:pt x="0" y="0"/>
                </a:lnTo>
                <a:close/>
              </a:path>
            </a:pathLst>
          </a:custGeom>
          <a:blipFill>
            <a:blip r:embed="rId9"/>
            <a:stretch>
              <a:fillRect/>
            </a:stretch>
          </a:blipFill>
        </p:spPr>
        <p:txBody>
          <a:bodyPr/>
          <a:lstStyle/>
          <a:p>
            <a:endParaRPr lang="el-GR"/>
          </a:p>
        </p:txBody>
      </p:sp>
      <p:sp>
        <p:nvSpPr>
          <p:cNvPr id="9" name="TextBox 9"/>
          <p:cNvSpPr txBox="1"/>
          <p:nvPr/>
        </p:nvSpPr>
        <p:spPr>
          <a:xfrm>
            <a:off x="5861134" y="3435083"/>
            <a:ext cx="9647929" cy="4302620"/>
          </a:xfrm>
          <a:prstGeom prst="rect">
            <a:avLst/>
          </a:prstGeom>
        </p:spPr>
        <p:txBody>
          <a:bodyPr lIns="0" tIns="0" rIns="0" bIns="0" rtlCol="0" anchor="t">
            <a:spAutoFit/>
          </a:bodyPr>
          <a:lstStyle/>
          <a:p>
            <a:pPr algn="ctr">
              <a:lnSpc>
                <a:spcPts val="4206"/>
              </a:lnSpc>
            </a:pPr>
            <a:r>
              <a:rPr lang="en-US" sz="4622">
                <a:solidFill>
                  <a:srgbClr val="000001"/>
                </a:solidFill>
                <a:latin typeface="PFEphemera Poly"/>
                <a:ea typeface="PFEphemera Poly"/>
                <a:cs typeface="PFEphemera Poly"/>
                <a:sym typeface="PFEphemera Poly"/>
              </a:rPr>
              <a:t>Θεέ μου, σε ευχαριστώ. Αξιώθηκαν τα μάτια μου να δουν τον Μεσσία. Την υπόσχεση που μου έδωσες την ξεπλήρωσες. Τώρα πια πάρε με από τη ζωή αυτή. Εγώ για τούτη </a:t>
            </a:r>
          </a:p>
          <a:p>
            <a:pPr algn="ctr">
              <a:lnSpc>
                <a:spcPts val="4206"/>
              </a:lnSpc>
            </a:pPr>
            <a:r>
              <a:rPr lang="en-US" sz="4622">
                <a:solidFill>
                  <a:srgbClr val="000001"/>
                </a:solidFill>
                <a:latin typeface="PFEphemera Poly"/>
                <a:ea typeface="PFEphemera Poly"/>
                <a:cs typeface="PFEphemera Poly"/>
                <a:sym typeface="PFEphemera Poly"/>
              </a:rPr>
              <a:t>τη στιγμή επιθυμούσα να ζω. Πάρε με τώρα. </a:t>
            </a:r>
          </a:p>
          <a:p>
            <a:pPr algn="ctr">
              <a:lnSpc>
                <a:spcPts val="4206"/>
              </a:lnSpc>
            </a:pPr>
            <a:r>
              <a:rPr lang="en-US" sz="4622">
                <a:solidFill>
                  <a:srgbClr val="000001"/>
                </a:solidFill>
                <a:latin typeface="PFEphemera Poly"/>
                <a:ea typeface="PFEphemera Poly"/>
                <a:cs typeface="PFEphemera Poly"/>
                <a:sym typeface="PFEphemera Poly"/>
              </a:rPr>
              <a:t>Τα μάτια μου είδαν τον Σωτήρα του κόσμου που τον έστειλες για να φωτίσει και να σώσει όλα τα έθνη.</a:t>
            </a:r>
          </a:p>
        </p:txBody>
      </p:sp>
      <p:sp>
        <p:nvSpPr>
          <p:cNvPr id="10" name="Freeform 13">
            <a:extLst>
              <a:ext uri="{FF2B5EF4-FFF2-40B4-BE49-F238E27FC236}">
                <a16:creationId xmlns:a16="http://schemas.microsoft.com/office/drawing/2014/main" id="{24CAA9DD-43CE-D590-D552-BF75266ABFA9}"/>
              </a:ext>
            </a:extLst>
          </p:cNvPr>
          <p:cNvSpPr/>
          <p:nvPr/>
        </p:nvSpPr>
        <p:spPr>
          <a:xfrm>
            <a:off x="359741" y="195343"/>
            <a:ext cx="1606240" cy="2055321"/>
          </a:xfrm>
          <a:custGeom>
            <a:avLst/>
            <a:gdLst/>
            <a:ahLst/>
            <a:cxnLst/>
            <a:rect l="l" t="t" r="r" b="b"/>
            <a:pathLst>
              <a:path w="1606240" h="2055321">
                <a:moveTo>
                  <a:pt x="0" y="0"/>
                </a:moveTo>
                <a:lnTo>
                  <a:pt x="1606240" y="0"/>
                </a:lnTo>
                <a:lnTo>
                  <a:pt x="1606240" y="2055321"/>
                </a:lnTo>
                <a:lnTo>
                  <a:pt x="0" y="2055321"/>
                </a:lnTo>
                <a:lnTo>
                  <a:pt x="0" y="0"/>
                </a:lnTo>
                <a:close/>
              </a:path>
            </a:pathLst>
          </a:custGeom>
          <a:blipFill>
            <a:blip r:embed="rId10"/>
            <a:stretch>
              <a:fillRect/>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697</Words>
  <Application>Microsoft Office PowerPoint</Application>
  <PresentationFormat>Προσαρμογή</PresentationFormat>
  <Paragraphs>51</Paragraphs>
  <Slides>16</Slides>
  <Notes>0</Notes>
  <HiddenSlides>0</HiddenSlides>
  <MMClips>0</MMClips>
  <ScaleCrop>false</ScaleCrop>
  <HeadingPairs>
    <vt:vector size="6" baseType="variant">
      <vt:variant>
        <vt:lpstr>Γραμματοσειρές που χρησιμοποιούνται</vt:lpstr>
      </vt:variant>
      <vt:variant>
        <vt:i4>7</vt:i4>
      </vt:variant>
      <vt:variant>
        <vt:lpstr>Θέμα</vt:lpstr>
      </vt:variant>
      <vt:variant>
        <vt:i4>1</vt:i4>
      </vt:variant>
      <vt:variant>
        <vt:lpstr>Τίτλοι διαφανειών</vt:lpstr>
      </vt:variant>
      <vt:variant>
        <vt:i4>16</vt:i4>
      </vt:variant>
    </vt:vector>
  </HeadingPairs>
  <TitlesOfParts>
    <vt:vector size="24" baseType="lpstr">
      <vt:lpstr>Children One</vt:lpstr>
      <vt:lpstr>Arial</vt:lpstr>
      <vt:lpstr>Calibri</vt:lpstr>
      <vt:lpstr>Alegreya Bold</vt:lpstr>
      <vt:lpstr>PFEphemera Poly</vt:lpstr>
      <vt:lpstr>PFEphemera Poly Bold</vt:lpstr>
      <vt:lpstr>DG Jory</vt:lpstr>
      <vt:lpstr>Office Theme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Διάδοχος του Μεγ. Αλεξάνδρου ο Πτολεμαίος</dc:title>
  <dc:creator>Idiaitero PC</dc:creator>
  <cp:lastModifiedBy>π. Αλέξανδρος Λισάη</cp:lastModifiedBy>
  <cp:revision>2</cp:revision>
  <dcterms:created xsi:type="dcterms:W3CDTF">2006-08-16T00:00:00Z</dcterms:created>
  <dcterms:modified xsi:type="dcterms:W3CDTF">2025-01-29T10:00:39Z</dcterms:modified>
  <dc:identifier>DAGdkFZ0rwE</dc:identifier>
</cp:coreProperties>
</file>